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473" r:id="rId97"/>
    <p:sldId id="474" r:id="rId98"/>
    <p:sldId id="477" r:id="rId99"/>
    <p:sldId id="479" r:id="rId100"/>
    <p:sldId id="475" r:id="rId101"/>
    <p:sldId id="478" r:id="rId102"/>
    <p:sldId id="476"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 id="411" r:id="rId164"/>
    <p:sldId id="412" r:id="rId165"/>
    <p:sldId id="413" r:id="rId166"/>
    <p:sldId id="414" r:id="rId167"/>
    <p:sldId id="415" r:id="rId168"/>
    <p:sldId id="416" r:id="rId169"/>
    <p:sldId id="417" r:id="rId170"/>
    <p:sldId id="418" r:id="rId171"/>
    <p:sldId id="480"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Lst>
  <p:sldSz cx="9144000" cy="6858000" type="screen4x3"/>
  <p:notesSz cx="6858000" cy="9144000"/>
  <p:embeddedFontLst>
    <p:embeddedFont>
      <p:font typeface="Algerian" panose="04020705040A02060702" pitchFamily="82" charset="0"/>
      <p:regular r:id="rId228"/>
    </p:embeddedFont>
    <p:embeddedFont>
      <p:font typeface="Arimo" panose="020B0604020202020204" charset="0"/>
      <p:regular r:id="rId229"/>
      <p:bold r:id="rId230"/>
      <p:italic r:id="rId231"/>
      <p:boldItalic r:id="rId232"/>
    </p:embeddedFont>
    <p:embeddedFont>
      <p:font typeface="Calibri" panose="020F0502020204030204" pitchFamily="34" charset="0"/>
      <p:regular r:id="rId233"/>
      <p:bold r:id="rId234"/>
      <p:italic r:id="rId235"/>
      <p:boldItalic r:id="rId236"/>
    </p:embeddedFont>
    <p:embeddedFont>
      <p:font typeface="Cambria" panose="02040503050406030204" pitchFamily="18" charset="0"/>
      <p:regular r:id="rId237"/>
      <p:bold r:id="rId238"/>
      <p:italic r:id="rId239"/>
      <p:boldItalic r:id="rId240"/>
    </p:embeddedFont>
    <p:embeddedFont>
      <p:font typeface="Inter" panose="020B0604020202020204" charset="0"/>
      <p:regular r:id="rId241"/>
      <p:bold r:id="rId242"/>
    </p:embeddedFont>
    <p:embeddedFont>
      <p:font typeface="Oi" panose="020B0604020202020204" charset="0"/>
      <p:regular r:id="rId243"/>
    </p:embeddedFont>
    <p:embeddedFont>
      <p:font typeface="Open Sans" panose="020B0606030504020204" pitchFamily="34" charset="0"/>
      <p:regular r:id="rId244"/>
      <p:bold r:id="rId245"/>
      <p:italic r:id="rId246"/>
      <p:boldItalic r:id="rId247"/>
    </p:embeddedFont>
    <p:embeddedFont>
      <p:font typeface="Quattrocento Sans" panose="020B0502050000020003" pitchFamily="34" charset="0"/>
      <p:regular r:id="rId248"/>
      <p:bold r:id="rId249"/>
      <p:italic r:id="rId250"/>
      <p:boldItalic r:id="rId251"/>
    </p:embeddedFont>
    <p:embeddedFont>
      <p:font typeface="Tahoma" panose="020B0604030504040204" pitchFamily="34" charset="0"/>
      <p:regular r:id="rId252"/>
      <p:bold r:id="rId2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01F035-187E-4010-876C-26335F6D1D6D}">
  <a:tblStyle styleId="{CB01F035-187E-4010-876C-26335F6D1D6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551EAF7C-ABA6-4D7C-B618-65C82F4CA7CE}"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60" y="6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2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248" Type="http://schemas.openxmlformats.org/officeDocument/2006/relationships/font" Target="fonts/font2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6.fntdata"/><Relationship Id="rId238" Type="http://schemas.openxmlformats.org/officeDocument/2006/relationships/font" Target="fonts/font11.fntdata"/><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font" Target="fonts/font1.fntdata"/><Relationship Id="rId244" Type="http://schemas.openxmlformats.org/officeDocument/2006/relationships/font" Target="fonts/font17.fntdata"/><Relationship Id="rId249" Type="http://schemas.openxmlformats.org/officeDocument/2006/relationships/font" Target="fonts/font2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7.fntdata"/><Relationship Id="rId239"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23.fntdata"/><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2.fntdata"/><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13.fntdata"/><Relationship Id="rId245" Type="http://schemas.openxmlformats.org/officeDocument/2006/relationships/font" Target="fonts/font18.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3.fntdata"/><Relationship Id="rId235" Type="http://schemas.openxmlformats.org/officeDocument/2006/relationships/font" Target="fonts/font8.fntdata"/><Relationship Id="rId251" Type="http://schemas.openxmlformats.org/officeDocument/2006/relationships/font" Target="fonts/font24.fntdata"/><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14.fntdata"/><Relationship Id="rId246"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9.fntdata"/><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font" Target="fonts/font4.fntdata"/><Relationship Id="rId252" Type="http://schemas.openxmlformats.org/officeDocument/2006/relationships/font" Target="fonts/font25.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1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5.fntdata"/><Relationship Id="rId253" Type="http://schemas.openxmlformats.org/officeDocument/2006/relationships/font" Target="fonts/font2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1" name="Google Shape;101;p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10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50" name="Google Shape;1450;p100: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10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62" name="Google Shape;1462;p10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10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75" name="Google Shape;1475;p10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0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88" name="Google Shape;1488;p10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04:notes"/>
          <p:cNvSpPr txBox="1">
            <a:spLocks noGrp="1"/>
          </p:cNvSpPr>
          <p:nvPr>
            <p:ph type="sldNum" idx="12"/>
          </p:nvPr>
        </p:nvSpPr>
        <p:spPr>
          <a:xfrm>
            <a:off x="4143587" y="9119474"/>
            <a:ext cx="3169920" cy="481726"/>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200"/>
              <a:buFont typeface="Times New Roman"/>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111</a:t>
            </a:fld>
            <a:endParaRPr sz="1200" b="0" i="0" u="none" strike="noStrike" cap="none">
              <a:solidFill>
                <a:schemeClr val="dk1"/>
              </a:solidFill>
              <a:latin typeface="Times New Roman"/>
              <a:ea typeface="Times New Roman"/>
              <a:cs typeface="Times New Roman"/>
              <a:sym typeface="Times New Roman"/>
            </a:endParaRPr>
          </a:p>
        </p:txBody>
      </p:sp>
      <p:sp>
        <p:nvSpPr>
          <p:cNvPr id="1514" name="Google Shape;1514;p1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5" name="Google Shape;1515;p10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latin typeface="Times New Roman"/>
              <a:ea typeface="Times New Roman"/>
              <a:cs typeface="Times New Roman"/>
              <a:sym typeface="Times New Roman"/>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9" name="Google Shape;1529;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p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7" name="Google Shape;1537;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10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45" name="Google Shape;1545;p10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p10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9" name="Google Shape;1559;p10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10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71" name="Google Shape;1571;p10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p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7" name="Google Shape;1597;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6" name="Google Shape;1606;p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5" name="Google Shape;1615;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p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5" name="Google Shape;1625;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p1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4" name="Google Shape;1634;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p11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4" name="Google Shape;1644;p11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p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9" name="Google Shape;1659;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p11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68" name="Google Shape;1668;p11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11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83" name="Google Shape;1683;p11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12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99" name="Google Shape;1699;p12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p12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09" name="Google Shape;1709;p121: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12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23" name="Google Shape;1723;p12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p12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38" name="Google Shape;1738;p12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p12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59" name="Google Shape;1759;p12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2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85" name="Google Shape;1785;p12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p12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04" name="Google Shape;1804;p12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12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19" name="Google Shape;1819;p12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9" name="Google Shape;1849;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p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9" name="Google Shape;1859;p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p1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9" name="Google Shape;1869;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1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138</a:t>
            </a:fld>
            <a:endParaRPr/>
          </a:p>
        </p:txBody>
      </p:sp>
      <p:sp>
        <p:nvSpPr>
          <p:cNvPr id="1877" name="Google Shape;1877;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78" name="Google Shape;1878;p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13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88" name="Google Shape;1888;p13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p1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
        <p:nvSpPr>
          <p:cNvPr id="1901" name="Google Shape;1901;p1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2" name="Google Shape;1902;p1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p1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3" name="Google Shape;1943;p1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p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2" name="Google Shape;1952;p1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1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8" name="Google Shape;1968;p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1" name="Google Shape;1981;p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13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92" name="Google Shape;1992;p13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Google Shape;2004;p13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05" name="Google Shape;2005;p139: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p140: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18" name="Google Shape;2018;p140: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p141: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34" name="Google Shape;2034;p141: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p14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49" name="Google Shape;2049;p14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14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68" name="Google Shape;2068;p14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p14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87" name="Google Shape;2087;p144: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14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01" name="Google Shape;2101;p14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146: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11" name="Google Shape;2111;p146: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14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22" name="Google Shape;2122;p14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14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34" name="Google Shape;2134;p148: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5" name="Google Shape;2145;p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p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4" name="Google Shape;2154;p1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p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0" name="Google Shape;2160;p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p1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6" name="Google Shape;2166;p1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p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2" name="Google Shape;2172;p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p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8" name="Google Shape;2178;p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p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5" name="Google Shape;2185;p1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p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3" name="Google Shape;2193;p1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7"/>
        <p:cNvGrpSpPr/>
        <p:nvPr/>
      </p:nvGrpSpPr>
      <p:grpSpPr>
        <a:xfrm>
          <a:off x="0" y="0"/>
          <a:ext cx="0" cy="0"/>
          <a:chOff x="0" y="0"/>
          <a:chExt cx="0" cy="0"/>
        </a:xfrm>
      </p:grpSpPr>
      <p:sp>
        <p:nvSpPr>
          <p:cNvPr id="2198" name="Google Shape;2198;p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9" name="Google Shape;2199;p1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p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5" name="Google Shape;2205;p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1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4" name="Google Shape;2214;p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p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1" name="Google Shape;2221;p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p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0" name="Google Shape;2230;p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p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1" name="Google Shape;2241;p1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7" name="Google Shape;2247;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p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7" name="Google Shape;2247;p1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98550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p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3" name="Google Shape;2253;p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9" name="Google Shape;2259;p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p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6"/>
        <p:cNvGrpSpPr/>
        <p:nvPr/>
      </p:nvGrpSpPr>
      <p:grpSpPr>
        <a:xfrm>
          <a:off x="0" y="0"/>
          <a:ext cx="0" cy="0"/>
          <a:chOff x="0" y="0"/>
          <a:chExt cx="0" cy="0"/>
        </a:xfrm>
      </p:grpSpPr>
      <p:sp>
        <p:nvSpPr>
          <p:cNvPr id="2277" name="Google Shape;2277;p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8" name="Google Shape;2278;p1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2" name="Google Shape;2292;p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p1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8" name="Google Shape;2308;p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p1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4" name="Google Shape;2324;p1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p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0" name="Google Shape;2340;p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p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6" name="Google Shape;2356;p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p1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8" name="Google Shape;2378;p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0" name="Google Shape;2400;p1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p1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2" name="Google Shape;2422;p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p1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5" name="Google Shape;2435;p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p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8" name="Google Shape;2448;p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0"/>
        <p:cNvGrpSpPr/>
        <p:nvPr/>
      </p:nvGrpSpPr>
      <p:grpSpPr>
        <a:xfrm>
          <a:off x="0" y="0"/>
          <a:ext cx="0" cy="0"/>
          <a:chOff x="0" y="0"/>
          <a:chExt cx="0" cy="0"/>
        </a:xfrm>
      </p:grpSpPr>
      <p:sp>
        <p:nvSpPr>
          <p:cNvPr id="2461" name="Google Shape;2461;p1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2" name="Google Shape;2462;p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p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5" name="Google Shape;2475;p1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1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8" name="Google Shape;2488;p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p1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2" name="Google Shape;2502;p1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p1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1" name="Google Shape;2511;p1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p1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9" name="Google Shape;2519;p1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p1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8" name="Google Shape;2528;p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p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6" name="Google Shape;2536;p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p1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4" name="Google Shape;2544;p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p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2" name="Google Shape;2552;p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p1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0" name="Google Shape;2560;p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p1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8" name="Google Shape;2568;p1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p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6" name="Google Shape;2576;p1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1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5" name="Google Shape;2585;p1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p1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3" name="Google Shape;2593;p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0"/>
        <p:cNvGrpSpPr/>
        <p:nvPr/>
      </p:nvGrpSpPr>
      <p:grpSpPr>
        <a:xfrm>
          <a:off x="0" y="0"/>
          <a:ext cx="0" cy="0"/>
          <a:chOff x="0" y="0"/>
          <a:chExt cx="0" cy="0"/>
        </a:xfrm>
      </p:grpSpPr>
      <p:sp>
        <p:nvSpPr>
          <p:cNvPr id="2601" name="Google Shape;2601;p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2" name="Google Shape;2602;p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p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10" name="Google Shape;2610;p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p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19" name="Google Shape;2619;p1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p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28" name="Google Shape;2628;p1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p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37" name="Google Shape;2637;p1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p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0" name="Google Shape;2650;p1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p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2" name="Google Shape;2662;p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3" name="Google Shape;2663;p1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207</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p2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4" name="Google Shape;2674;p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p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5" name="Google Shape;2685;p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p2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7" name="Google Shape;2697;p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p2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0" name="Google Shape;2710;p2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p2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3" name="Google Shape;2723;p2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p2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6" name="Google Shape;2736;p2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p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8" name="Google Shape;2748;p2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p2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9" name="Google Shape;2759;p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0"/>
        <p:cNvGrpSpPr/>
        <p:nvPr/>
      </p:nvGrpSpPr>
      <p:grpSpPr>
        <a:xfrm>
          <a:off x="0" y="0"/>
          <a:ext cx="0" cy="0"/>
          <a:chOff x="0" y="0"/>
          <a:chExt cx="0" cy="0"/>
        </a:xfrm>
      </p:grpSpPr>
      <p:sp>
        <p:nvSpPr>
          <p:cNvPr id="2771" name="Google Shape;2771;p2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2" name="Google Shape;2772;p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p2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2" name="Google Shape;2782;p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3"/>
        <p:cNvGrpSpPr/>
        <p:nvPr/>
      </p:nvGrpSpPr>
      <p:grpSpPr>
        <a:xfrm>
          <a:off x="0" y="0"/>
          <a:ext cx="0" cy="0"/>
          <a:chOff x="0" y="0"/>
          <a:chExt cx="0" cy="0"/>
        </a:xfrm>
      </p:grpSpPr>
      <p:sp>
        <p:nvSpPr>
          <p:cNvPr id="2794" name="Google Shape;2794;p2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5" name="Google Shape;2795;p2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4"/>
        <p:cNvGrpSpPr/>
        <p:nvPr/>
      </p:nvGrpSpPr>
      <p:grpSpPr>
        <a:xfrm>
          <a:off x="0" y="0"/>
          <a:ext cx="0" cy="0"/>
          <a:chOff x="0" y="0"/>
          <a:chExt cx="0" cy="0"/>
        </a:xfrm>
      </p:grpSpPr>
      <p:sp>
        <p:nvSpPr>
          <p:cNvPr id="2805" name="Google Shape;2805;p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6" name="Google Shape;2806;p2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p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4" name="Google Shape;2814;p2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p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5" name="Google Shape;2825;p2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6"/>
        <p:cNvGrpSpPr/>
        <p:nvPr/>
      </p:nvGrpSpPr>
      <p:grpSpPr>
        <a:xfrm>
          <a:off x="0" y="0"/>
          <a:ext cx="0" cy="0"/>
          <a:chOff x="0" y="0"/>
          <a:chExt cx="0" cy="0"/>
        </a:xfrm>
      </p:grpSpPr>
      <p:sp>
        <p:nvSpPr>
          <p:cNvPr id="2837" name="Google Shape;2837;p2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8" name="Google Shape;2838;p2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9"/>
        <p:cNvGrpSpPr/>
        <p:nvPr/>
      </p:nvGrpSpPr>
      <p:grpSpPr>
        <a:xfrm>
          <a:off x="0" y="0"/>
          <a:ext cx="0" cy="0"/>
          <a:chOff x="0" y="0"/>
          <a:chExt cx="0" cy="0"/>
        </a:xfrm>
      </p:grpSpPr>
      <p:sp>
        <p:nvSpPr>
          <p:cNvPr id="2850" name="Google Shape;2850;p2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1" name="Google Shape;2851;p2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p2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3" name="Google Shape;2863;p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1"/>
        <p:cNvGrpSpPr/>
        <p:nvPr/>
      </p:nvGrpSpPr>
      <p:grpSpPr>
        <a:xfrm>
          <a:off x="0" y="0"/>
          <a:ext cx="0" cy="0"/>
          <a:chOff x="0" y="0"/>
          <a:chExt cx="0" cy="0"/>
        </a:xfrm>
      </p:grpSpPr>
      <p:sp>
        <p:nvSpPr>
          <p:cNvPr id="2872" name="Google Shape;2872;p2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3" name="Google Shape;2873;p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39:notes"/>
          <p:cNvSpPr txBox="1">
            <a:spLocks noGrp="1"/>
          </p:cNvSpPr>
          <p:nvPr>
            <p:ph type="body" idx="1"/>
          </p:nvPr>
        </p:nvSpPr>
        <p:spPr>
          <a:xfrm>
            <a:off x="974725" y="2606675"/>
            <a:ext cx="7804150" cy="24685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7" name="Google Shape;63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9" name="Google Shape;79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5" name="Google Shape;845;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5" name="Google Shape;905;p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p67:notes"/>
          <p:cNvSpPr>
            <a:spLocks noGrp="1" noRot="1" noChangeAspect="1"/>
          </p:cNvSpPr>
          <p:nvPr>
            <p:ph type="sldImg" idx="2"/>
          </p:nvPr>
        </p:nvSpPr>
        <p:spPr>
          <a:xfrm>
            <a:off x="1222375" y="715963"/>
            <a:ext cx="4705350" cy="35290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2" name="Google Shape;1002;p67:notes"/>
          <p:cNvSpPr txBox="1">
            <a:spLocks noGrp="1"/>
          </p:cNvSpPr>
          <p:nvPr>
            <p:ph type="body" idx="1"/>
          </p:nvPr>
        </p:nvSpPr>
        <p:spPr>
          <a:xfrm>
            <a:off x="954088" y="4487863"/>
            <a:ext cx="5241925" cy="425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2" name="Google Shape;1132;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6" name="Google Shape;1146;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0" name="Google Shape;1160;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5" name="Google Shape;1185;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4" name="Google Shape;119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9" name="Google Shape;1219;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2" name="Google Shape;1232;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0" name="Google Shape;1270;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1" name="Google Shape;1281;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p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3" name="Google Shape;1293;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1" name="Google Shape;1341;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92: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9" name="Google Shape;1349;p92: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93: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62" name="Google Shape;1362;p93: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p94: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73" name="Google Shape;1373;p94: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p95: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84" name="Google Shape;1384;p95: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5" name="Google Shape;139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97: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09" name="Google Shape;1409;p97:notes"/>
          <p:cNvSpPr>
            <a:spLocks noGrp="1" noRot="1" noChangeAspect="1"/>
          </p:cNvSpPr>
          <p:nvPr>
            <p:ph type="sldImg" idx="2"/>
          </p:nvPr>
        </p:nvSpPr>
        <p:spPr>
          <a:xfrm>
            <a:off x="1497013" y="1200150"/>
            <a:ext cx="4321175"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p98: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25" name="Google Shape;1425;p98: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99:notes"/>
          <p:cNvSpPr txBox="1">
            <a:spLocks noGrp="1"/>
          </p:cNvSpPr>
          <p:nvPr>
            <p:ph type="body" idx="1"/>
          </p:nvPr>
        </p:nvSpPr>
        <p:spPr>
          <a:xfrm>
            <a:off x="731520" y="4620577"/>
            <a:ext cx="5852160" cy="3780473"/>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38" name="Google Shape;1438;p99: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7" name="Google Shape;67;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8" name="Google Shape;68;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9" name="Google Shape;69;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76" name="Google Shape;76;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a:spLocks noGrp="1"/>
          </p:cNvSpPr>
          <p:nvPr>
            <p:ph type="pic" idx="2"/>
          </p:nvPr>
        </p:nvSpPr>
        <p:spPr>
          <a:xfrm>
            <a:off x="1792288" y="612775"/>
            <a:ext cx="5486400" cy="4114800"/>
          </a:xfrm>
          <a:prstGeom prst="rect">
            <a:avLst/>
          </a:prstGeom>
          <a:noFill/>
          <a:ln>
            <a:noFill/>
          </a:ln>
        </p:spPr>
      </p:sp>
      <p:sp>
        <p:nvSpPr>
          <p:cNvPr id="83" name="Google Shape;83;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84" name="Google Shape;8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3"/>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7" name="Google Shape;27;p3" descr="pngfind.com-kingpin-png-4152286 (1).png"/>
          <p:cNvPicPr preferRelativeResize="0"/>
          <p:nvPr/>
        </p:nvPicPr>
        <p:blipFill rotWithShape="1">
          <a:blip r:embed="rId2">
            <a:alphaModFix/>
          </a:blip>
          <a:srcRect/>
          <a:stretch/>
        </p:blipFill>
        <p:spPr>
          <a:xfrm>
            <a:off x="4953000" y="457200"/>
            <a:ext cx="1219200" cy="53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3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685800" y="381000"/>
            <a:ext cx="7848600" cy="533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685800" y="1066800"/>
            <a:ext cx="3848100" cy="4876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7"/>
          <p:cNvSpPr txBox="1">
            <a:spLocks noGrp="1"/>
          </p:cNvSpPr>
          <p:nvPr>
            <p:ph type="body" idx="2"/>
          </p:nvPr>
        </p:nvSpPr>
        <p:spPr>
          <a:xfrm>
            <a:off x="4686300" y="1066800"/>
            <a:ext cx="3848100" cy="4876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7"/>
          <p:cNvSpPr txBox="1">
            <a:spLocks noGrp="1"/>
          </p:cNvSpPr>
          <p:nvPr>
            <p:ph type="ftr" idx="11"/>
          </p:nvPr>
        </p:nvSpPr>
        <p:spPr>
          <a:xfrm>
            <a:off x="2362200" y="6400800"/>
            <a:ext cx="4038600" cy="457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Times New Roman"/>
                <a:ea typeface="Times New Roman"/>
                <a:cs typeface="Times New Roman"/>
                <a:sym typeface="Times New Roma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4" name="Google Shape;54;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5" name="Google Shape;5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61" name="Google Shape;61;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1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image" Target="../media/image48.png"/></Relationships>
</file>

<file path=ppt/slides/_rels/slide1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notesSlide" Target="../notesSlides/notesSlide124.xml"/><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1.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8.png"/></Relationships>
</file>

<file path=ppt/slides/_rels/slide1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about:blank" TargetMode="Externa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9.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3.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png"/></Relationships>
</file>

<file path=ppt/slides/_rels/slide18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74.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1.png"/></Relationships>
</file>

<file path=ppt/slides/_rels/slide18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5.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1.png"/></Relationships>
</file>

<file path=ppt/slides/_rels/slide1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8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beginnersbook.com/2017/08/cpp-variables/" TargetMode="External"/><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www.ibm.com/docs/en/SS8PJ7_9.5.0/com.ibm.xtools.modeler.doc/topics/cgeneral.html" TargetMode="External"/><Relationship Id="rId2" Type="http://schemas.openxmlformats.org/officeDocument/2006/relationships/hyperlink" Target="https://www.ibm.com/docs/en/SS8PJ7_9.5.0/com.ibm.xtools.modeler.doc/topics/cassn.html" TargetMode="External"/><Relationship Id="rId1" Type="http://schemas.openxmlformats.org/officeDocument/2006/relationships/slideLayout" Target="../slideLayouts/slideLayout3.xml"/><Relationship Id="rId5" Type="http://schemas.openxmlformats.org/officeDocument/2006/relationships/hyperlink" Target="https://www.ibm.com/docs/en/SS8PJ7_9.5.0/com.ibm.xtools.modeler.doc/topics/cextend.html" TargetMode="External"/><Relationship Id="rId4" Type="http://schemas.openxmlformats.org/officeDocument/2006/relationships/hyperlink" Target="https://www.ibm.com/docs/en/SS8PJ7_9.5.0/com.ibm.xtools.modeler.doc/topics/cinclud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ctrTitle"/>
          </p:nvPr>
        </p:nvSpPr>
        <p:spPr>
          <a:xfrm>
            <a:off x="1143000" y="1903267"/>
            <a:ext cx="6858000" cy="1191599"/>
          </a:xfrm>
          <a:prstGeom prst="rect">
            <a:avLst/>
          </a:prstGeom>
          <a:noFill/>
          <a:ln>
            <a:noFill/>
          </a:ln>
        </p:spPr>
        <p:txBody>
          <a:bodyPr spcFirstLastPara="1" wrap="square" lIns="68550" tIns="34275" rIns="68550" bIns="34275" anchor="b" anchorCtr="0">
            <a:normAutofit fontScale="90000"/>
          </a:bodyPr>
          <a:lstStyle/>
          <a:p>
            <a:pPr marL="0" lvl="0" indent="0" algn="ctr" rtl="0">
              <a:lnSpc>
                <a:spcPct val="90000"/>
              </a:lnSpc>
              <a:spcBef>
                <a:spcPts val="0"/>
              </a:spcBef>
              <a:spcAft>
                <a:spcPts val="0"/>
              </a:spcAft>
              <a:buClr>
                <a:srgbClr val="FF0000"/>
              </a:buClr>
              <a:buSzPct val="151515"/>
              <a:buFont typeface="Times New Roman"/>
              <a:buNone/>
            </a:pPr>
            <a:r>
              <a:rPr lang="en-US" b="1">
                <a:solidFill>
                  <a:srgbClr val="FF0000"/>
                </a:solidFill>
                <a:latin typeface="Times New Roman"/>
                <a:ea typeface="Times New Roman"/>
                <a:cs typeface="Times New Roman"/>
                <a:sym typeface="Times New Roman"/>
              </a:rPr>
              <a:t>18CSC202J</a:t>
            </a:r>
            <a:br>
              <a:rPr lang="en-US">
                <a:latin typeface="Times New Roman"/>
                <a:ea typeface="Times New Roman"/>
                <a:cs typeface="Times New Roman"/>
                <a:sym typeface="Times New Roman"/>
              </a:rPr>
            </a:br>
            <a:r>
              <a:rPr lang="en-US" sz="3000" b="1">
                <a:solidFill>
                  <a:srgbClr val="0000FF"/>
                </a:solidFill>
                <a:latin typeface="Times New Roman"/>
                <a:ea typeface="Times New Roman"/>
                <a:cs typeface="Times New Roman"/>
                <a:sym typeface="Times New Roman"/>
              </a:rPr>
              <a:t>Object Oriented Design and Programming</a:t>
            </a:r>
            <a:br>
              <a:rPr lang="en-US" sz="3000" b="1">
                <a:solidFill>
                  <a:srgbClr val="0000FF"/>
                </a:solidFill>
                <a:latin typeface="Times New Roman"/>
                <a:ea typeface="Times New Roman"/>
                <a:cs typeface="Times New Roman"/>
                <a:sym typeface="Times New Roman"/>
              </a:rPr>
            </a:br>
            <a:br>
              <a:rPr lang="en-US" sz="3000" b="1">
                <a:solidFill>
                  <a:srgbClr val="0000FF"/>
                </a:solidFill>
                <a:latin typeface="Times New Roman"/>
                <a:ea typeface="Times New Roman"/>
                <a:cs typeface="Times New Roman"/>
                <a:sym typeface="Times New Roman"/>
              </a:rPr>
            </a:br>
            <a:r>
              <a:rPr lang="en-US" sz="3000" b="1">
                <a:solidFill>
                  <a:srgbClr val="0000FF"/>
                </a:solidFill>
                <a:latin typeface="Times New Roman"/>
                <a:ea typeface="Times New Roman"/>
                <a:cs typeface="Times New Roman"/>
                <a:sym typeface="Times New Roman"/>
              </a:rPr>
              <a:t>UNIT-1</a:t>
            </a:r>
            <a:endParaRPr b="1">
              <a:solidFill>
                <a:srgbClr val="0000FF"/>
              </a:solidFill>
              <a:latin typeface="Times New Roman"/>
              <a:ea typeface="Times New Roman"/>
              <a:cs typeface="Times New Roman"/>
              <a:sym typeface="Times New Roman"/>
            </a:endParaRPr>
          </a:p>
        </p:txBody>
      </p:sp>
      <p:pic>
        <p:nvPicPr>
          <p:cNvPr id="104" name="Google Shape;104;p16" descr="pngfind.com-kingpin-png-4152286 (1).png"/>
          <p:cNvPicPr preferRelativeResize="0"/>
          <p:nvPr/>
        </p:nvPicPr>
        <p:blipFill rotWithShape="1">
          <a:blip r:embed="rId3">
            <a:alphaModFix/>
          </a:blip>
          <a:srcRect/>
          <a:stretch/>
        </p:blipFill>
        <p:spPr>
          <a:xfrm>
            <a:off x="6777597" y="967978"/>
            <a:ext cx="2137804" cy="935289"/>
          </a:xfrm>
          <a:prstGeom prst="rect">
            <a:avLst/>
          </a:prstGeom>
          <a:noFill/>
          <a:ln>
            <a:noFill/>
          </a:ln>
        </p:spPr>
      </p:pic>
      <p:sp>
        <p:nvSpPr>
          <p:cNvPr id="105" name="Google Shape;10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6" name="Google Shape;10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5"/>
          <p:cNvSpPr txBox="1"/>
          <p:nvPr/>
        </p:nvSpPr>
        <p:spPr>
          <a:xfrm>
            <a:off x="460420" y="-7513"/>
            <a:ext cx="8229600" cy="6858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3600"/>
              <a:buFont typeface="Times New Roman"/>
              <a:buNone/>
            </a:pPr>
            <a:r>
              <a:rPr lang="en-US" sz="3600" b="1">
                <a:solidFill>
                  <a:schemeClr val="dk1"/>
                </a:solidFill>
                <a:latin typeface="Times New Roman"/>
                <a:ea typeface="Times New Roman"/>
                <a:cs typeface="Times New Roman"/>
                <a:sym typeface="Times New Roman"/>
              </a:rPr>
              <a:t>Object-Oriented Concept</a:t>
            </a:r>
            <a:endParaRPr sz="3600" b="1">
              <a:solidFill>
                <a:schemeClr val="dk1"/>
              </a:solidFill>
              <a:latin typeface="Times New Roman"/>
              <a:ea typeface="Times New Roman"/>
              <a:cs typeface="Times New Roman"/>
              <a:sym typeface="Times New Roman"/>
            </a:endParaRPr>
          </a:p>
        </p:txBody>
      </p:sp>
      <p:sp>
        <p:nvSpPr>
          <p:cNvPr id="191" name="Google Shape;191;p25"/>
          <p:cNvSpPr txBox="1"/>
          <p:nvPr/>
        </p:nvSpPr>
        <p:spPr>
          <a:xfrm>
            <a:off x="609600" y="5029200"/>
            <a:ext cx="8229600" cy="1219200"/>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Objects of the program interact by sending messages to each other, hence it increases the data security (data can be accessed only through its instances)</a:t>
            </a:r>
            <a:endParaRPr sz="2400">
              <a:solidFill>
                <a:schemeClr val="dk1"/>
              </a:solidFill>
              <a:latin typeface="Times New Roman"/>
              <a:ea typeface="Times New Roman"/>
              <a:cs typeface="Times New Roman"/>
              <a:sym typeface="Times New Roman"/>
            </a:endParaRPr>
          </a:p>
        </p:txBody>
      </p:sp>
      <p:pic>
        <p:nvPicPr>
          <p:cNvPr id="192" name="Google Shape;192;p25" descr="img6"/>
          <p:cNvPicPr preferRelativeResize="0"/>
          <p:nvPr/>
        </p:nvPicPr>
        <p:blipFill rotWithShape="1">
          <a:blip r:embed="rId3">
            <a:alphaModFix/>
          </a:blip>
          <a:srcRect/>
          <a:stretch/>
        </p:blipFill>
        <p:spPr>
          <a:xfrm>
            <a:off x="2057400" y="1219200"/>
            <a:ext cx="4048406" cy="3581399"/>
          </a:xfrm>
          <a:prstGeom prst="rect">
            <a:avLst/>
          </a:prstGeom>
          <a:noFill/>
          <a:ln>
            <a:noFill/>
          </a:ln>
        </p:spPr>
      </p:pic>
      <p:sp>
        <p:nvSpPr>
          <p:cNvPr id="193" name="Google Shape;193;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94" name="Google Shape;194;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95" name="Google Shape;195;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E1DE64-5CB4-3228-390C-73E08114BF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100</a:t>
            </a:fld>
            <a:endParaRPr lang="en-US"/>
          </a:p>
        </p:txBody>
      </p:sp>
      <p:pic>
        <p:nvPicPr>
          <p:cNvPr id="1026" name="Picture 2" descr="Use Case Diagram Example">
            <a:extLst>
              <a:ext uri="{FF2B5EF4-FFF2-40B4-BE49-F238E27FC236}">
                <a16:creationId xmlns:a16="http://schemas.microsoft.com/office/drawing/2014/main" id="{CA4A6AF6-4B1D-A4B8-5F83-3ED56F759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1913"/>
            <a:ext cx="7620000" cy="673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1897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38B7F7-26C5-AF6B-510B-F60FCB8EAA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101</a:t>
            </a:fld>
            <a:endParaRPr lang="en-US"/>
          </a:p>
        </p:txBody>
      </p:sp>
      <p:pic>
        <p:nvPicPr>
          <p:cNvPr id="3074" name="Picture 2" descr="Use case diagram components">
            <a:extLst>
              <a:ext uri="{FF2B5EF4-FFF2-40B4-BE49-F238E27FC236}">
                <a16:creationId xmlns:a16="http://schemas.microsoft.com/office/drawing/2014/main" id="{8C755BEC-D543-123A-7AD9-AD2D997F8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136524"/>
            <a:ext cx="7035800" cy="6091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8137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6C3C5-8EE7-757C-8860-5DC63EEB4AED}"/>
              </a:ext>
            </a:extLst>
          </p:cNvPr>
          <p:cNvSpPr>
            <a:spLocks noGrp="1"/>
          </p:cNvSpPr>
          <p:nvPr>
            <p:ph type="title"/>
          </p:nvPr>
        </p:nvSpPr>
        <p:spPr/>
        <p:txBody>
          <a:bodyPr>
            <a:normAutofit fontScale="90000"/>
          </a:bodyPr>
          <a:lstStyle/>
          <a:p>
            <a:br>
              <a:rPr lang="en-US" b="1" i="0" dirty="0">
                <a:solidFill>
                  <a:srgbClr val="282C33"/>
                </a:solidFill>
                <a:effectLst/>
                <a:latin typeface="Graphik"/>
              </a:rPr>
            </a:br>
            <a:endParaRPr lang="en-US" dirty="0"/>
          </a:p>
        </p:txBody>
      </p:sp>
      <p:sp>
        <p:nvSpPr>
          <p:cNvPr id="4" name="Slide Number Placeholder 3">
            <a:extLst>
              <a:ext uri="{FF2B5EF4-FFF2-40B4-BE49-F238E27FC236}">
                <a16:creationId xmlns:a16="http://schemas.microsoft.com/office/drawing/2014/main" id="{4E4ED95E-C8BE-886A-DE35-A229F1847C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102</a:t>
            </a:fld>
            <a:endParaRPr lang="en-US"/>
          </a:p>
        </p:txBody>
      </p:sp>
      <p:sp>
        <p:nvSpPr>
          <p:cNvPr id="6" name="TextBox 5">
            <a:extLst>
              <a:ext uri="{FF2B5EF4-FFF2-40B4-BE49-F238E27FC236}">
                <a16:creationId xmlns:a16="http://schemas.microsoft.com/office/drawing/2014/main" id="{C96E3BBF-3854-0030-439F-48C2E0AED41E}"/>
              </a:ext>
            </a:extLst>
          </p:cNvPr>
          <p:cNvSpPr txBox="1"/>
          <p:nvPr/>
        </p:nvSpPr>
        <p:spPr>
          <a:xfrm>
            <a:off x="1863306" y="731837"/>
            <a:ext cx="4572000" cy="307777"/>
          </a:xfrm>
          <a:prstGeom prst="rect">
            <a:avLst/>
          </a:prstGeom>
          <a:noFill/>
        </p:spPr>
        <p:txBody>
          <a:bodyPr wrap="square">
            <a:spAutoFit/>
          </a:bodyPr>
          <a:lstStyle/>
          <a:p>
            <a:pPr algn="l"/>
            <a:r>
              <a:rPr lang="en-US" b="1" i="0" dirty="0">
                <a:solidFill>
                  <a:srgbClr val="282C33"/>
                </a:solidFill>
                <a:effectLst/>
                <a:latin typeface="Graphik"/>
              </a:rPr>
              <a:t>Railway reservation use case diagram example</a:t>
            </a:r>
          </a:p>
        </p:txBody>
      </p:sp>
      <p:pic>
        <p:nvPicPr>
          <p:cNvPr id="2050" name="Picture 2" descr="Use case diagram example">
            <a:extLst>
              <a:ext uri="{FF2B5EF4-FFF2-40B4-BE49-F238E27FC236}">
                <a16:creationId xmlns:a16="http://schemas.microsoft.com/office/drawing/2014/main" id="{55D323FA-DE52-2D8D-CE16-1C6CC0292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36" y="1039614"/>
            <a:ext cx="7366958" cy="5461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61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1"/>
          <p:cNvSpPr txBox="1"/>
          <p:nvPr/>
        </p:nvSpPr>
        <p:spPr>
          <a:xfrm>
            <a:off x="457200" y="1600200"/>
            <a:ext cx="3732213" cy="3430588"/>
          </a:xfrm>
          <a:prstGeom prst="rect">
            <a:avLst/>
          </a:prstGeom>
          <a:gradFill>
            <a:gsLst>
              <a:gs pos="0">
                <a:schemeClr val="lt1"/>
              </a:gs>
              <a:gs pos="100000">
                <a:srgbClr val="E2EDB1"/>
              </a:gs>
            </a:gsLst>
            <a:lin ang="0" scaled="0"/>
          </a:grad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FF0000"/>
              </a:buClr>
              <a:buSzPts val="3200"/>
              <a:buFont typeface="Arial"/>
              <a:buNone/>
            </a:pPr>
            <a:r>
              <a:rPr lang="en-US" sz="3200">
                <a:solidFill>
                  <a:srgbClr val="FF0000"/>
                </a:solidFill>
                <a:latin typeface="Times New Roman"/>
                <a:ea typeface="Times New Roman"/>
                <a:cs typeface="Times New Roman"/>
                <a:sym typeface="Times New Roman"/>
              </a:rPr>
              <a:t>Structural</a:t>
            </a:r>
            <a:endParaRPr/>
          </a:p>
          <a:p>
            <a:pPr marL="342900" marR="0" lvl="0" indent="-342900" algn="l" rtl="0">
              <a:lnSpc>
                <a:spcPct val="90000"/>
              </a:lnSpc>
              <a:spcBef>
                <a:spcPts val="240"/>
              </a:spcBef>
              <a:spcAft>
                <a:spcPts val="0"/>
              </a:spcAft>
              <a:buClr>
                <a:schemeClr val="dk1"/>
              </a:buClr>
              <a:buSzPts val="1200"/>
              <a:buFont typeface="Arial"/>
              <a:buNone/>
            </a:pPr>
            <a:r>
              <a:rPr lang="en-US" sz="1200">
                <a:solidFill>
                  <a:schemeClr val="dk1"/>
                </a:solidFill>
                <a:latin typeface="Times New Roman"/>
                <a:ea typeface="Times New Roman"/>
                <a:cs typeface="Times New Roman"/>
                <a:sym typeface="Times New Roman"/>
              </a:rPr>
              <a:t>	: element of spec. irrespective of time</a:t>
            </a:r>
            <a:endParaRPr/>
          </a:p>
          <a:p>
            <a:pPr marL="342900" marR="0" lvl="0" indent="-342900" algn="l" rtl="0">
              <a:lnSpc>
                <a:spcPct val="90000"/>
              </a:lnSpc>
              <a:spcBef>
                <a:spcPts val="48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Class</a:t>
            </a:r>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Component</a:t>
            </a:r>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Deployment</a:t>
            </a:r>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Object</a:t>
            </a:r>
            <a:endParaRPr/>
          </a:p>
          <a:p>
            <a:pPr marL="342900" marR="0" lvl="0" indent="-342900" algn="l" rtl="0">
              <a:lnSpc>
                <a:spcPct val="90000"/>
              </a:lnSpc>
              <a:spcBef>
                <a:spcPts val="400"/>
              </a:spcBef>
              <a:spcAft>
                <a:spcPts val="0"/>
              </a:spcAft>
              <a:buClr>
                <a:schemeClr val="dk1"/>
              </a:buClr>
              <a:buSzPts val="2000"/>
              <a:buFont typeface="Arial"/>
              <a:buChar char="•"/>
            </a:pPr>
            <a:r>
              <a:rPr lang="en-US" sz="2000" i="1">
                <a:solidFill>
                  <a:schemeClr val="dk1"/>
                </a:solidFill>
                <a:latin typeface="Times New Roman"/>
                <a:ea typeface="Times New Roman"/>
                <a:cs typeface="Times New Roman"/>
                <a:sym typeface="Times New Roman"/>
              </a:rPr>
              <a:t>Composite structure</a:t>
            </a:r>
            <a:endParaRPr/>
          </a:p>
          <a:p>
            <a:pPr marL="342900" marR="0" lvl="0" indent="-342900" algn="l" rtl="0">
              <a:lnSpc>
                <a:spcPct val="90000"/>
              </a:lnSpc>
              <a:spcBef>
                <a:spcPts val="400"/>
              </a:spcBef>
              <a:spcAft>
                <a:spcPts val="0"/>
              </a:spcAft>
              <a:buClr>
                <a:schemeClr val="dk1"/>
              </a:buClr>
              <a:buSzPts val="2000"/>
              <a:buFont typeface="Arial"/>
              <a:buChar char="•"/>
            </a:pPr>
            <a:r>
              <a:rPr lang="en-US" sz="2000" i="1">
                <a:solidFill>
                  <a:schemeClr val="dk1"/>
                </a:solidFill>
                <a:latin typeface="Times New Roman"/>
                <a:ea typeface="Times New Roman"/>
                <a:cs typeface="Times New Roman"/>
                <a:sym typeface="Times New Roman"/>
              </a:rPr>
              <a:t>Package</a:t>
            </a:r>
            <a:endParaRPr/>
          </a:p>
        </p:txBody>
      </p:sp>
      <p:sp>
        <p:nvSpPr>
          <p:cNvPr id="1398" name="Google Shape;1398;p111"/>
          <p:cNvSpPr txBox="1"/>
          <p:nvPr/>
        </p:nvSpPr>
        <p:spPr>
          <a:xfrm>
            <a:off x="4648200" y="1143000"/>
            <a:ext cx="3962400" cy="2438400"/>
          </a:xfrm>
          <a:prstGeom prst="rect">
            <a:avLst/>
          </a:prstGeom>
          <a:gradFill>
            <a:gsLst>
              <a:gs pos="0">
                <a:schemeClr val="lt1"/>
              </a:gs>
              <a:gs pos="100000">
                <a:srgbClr val="C9DEC0"/>
              </a:gs>
            </a:gsLst>
            <a:lin ang="18900000" scaled="0"/>
          </a:grad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FF0000"/>
              </a:buClr>
              <a:buSzPts val="3200"/>
              <a:buFont typeface="Arial"/>
              <a:buNone/>
            </a:pPr>
            <a:r>
              <a:rPr lang="en-US" sz="3200">
                <a:solidFill>
                  <a:srgbClr val="FF0000"/>
                </a:solidFill>
                <a:latin typeface="Times New Roman"/>
                <a:ea typeface="Times New Roman"/>
                <a:cs typeface="Times New Roman"/>
                <a:sym typeface="Times New Roman"/>
              </a:rPr>
              <a:t>Behavioral</a:t>
            </a:r>
            <a:endParaRPr/>
          </a:p>
          <a:p>
            <a:pPr marL="342900" marR="0" lvl="0" indent="-342900" algn="l" rtl="0">
              <a:lnSpc>
                <a:spcPct val="90000"/>
              </a:lnSpc>
              <a:spcBef>
                <a:spcPts val="240"/>
              </a:spcBef>
              <a:spcAft>
                <a:spcPts val="0"/>
              </a:spcAft>
              <a:buClr>
                <a:schemeClr val="dk1"/>
              </a:buClr>
              <a:buSzPts val="1200"/>
              <a:buFont typeface="Arial"/>
              <a:buNone/>
            </a:pPr>
            <a:r>
              <a:rPr lang="en-US" sz="1200">
                <a:solidFill>
                  <a:schemeClr val="dk1"/>
                </a:solidFill>
                <a:latin typeface="Times New Roman"/>
                <a:ea typeface="Times New Roman"/>
                <a:cs typeface="Times New Roman"/>
                <a:sym typeface="Times New Roman"/>
              </a:rPr>
              <a:t>	: behavioral features of a system / business process</a:t>
            </a:r>
            <a:endParaRPr/>
          </a:p>
          <a:p>
            <a:pPr marL="342900" marR="0" lvl="0" indent="-342900" algn="l" rtl="0">
              <a:lnSpc>
                <a:spcPct val="90000"/>
              </a:lnSpc>
              <a:spcBef>
                <a:spcPts val="240"/>
              </a:spcBef>
              <a:spcAft>
                <a:spcPts val="0"/>
              </a:spcAft>
              <a:buClr>
                <a:schemeClr val="dk1"/>
              </a:buClr>
              <a:buSzPts val="1200"/>
              <a:buFont typeface="Arial"/>
              <a:buNone/>
            </a:pPr>
            <a:endParaRPr sz="1200">
              <a:solidFill>
                <a:schemeClr val="dk1"/>
              </a:solidFill>
              <a:latin typeface="Times New Roman"/>
              <a:ea typeface="Times New Roman"/>
              <a:cs typeface="Times New Roman"/>
              <a:sym typeface="Times New Roman"/>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Activity</a:t>
            </a:r>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State machine</a:t>
            </a:r>
            <a:endParaRPr/>
          </a:p>
          <a:p>
            <a:pPr marL="342900" marR="0" lvl="0" indent="-342900" algn="l" rtl="0">
              <a:lnSpc>
                <a:spcPct val="90000"/>
              </a:lnSpc>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Use case</a:t>
            </a:r>
            <a:endParaRPr/>
          </a:p>
          <a:p>
            <a:pPr marL="342900" marR="0" lvl="0" indent="-342900" algn="l" rtl="0">
              <a:lnSpc>
                <a:spcPct val="90000"/>
              </a:lnSpc>
              <a:spcBef>
                <a:spcPts val="400"/>
              </a:spcBef>
              <a:spcAft>
                <a:spcPts val="0"/>
              </a:spcAft>
              <a:buClr>
                <a:schemeClr val="dk1"/>
              </a:buClr>
              <a:buSzPts val="2000"/>
              <a:buFont typeface="Arial"/>
              <a:buChar char="•"/>
            </a:pPr>
            <a:r>
              <a:rPr lang="en-US" sz="2000" i="1">
                <a:solidFill>
                  <a:schemeClr val="dk1"/>
                </a:solidFill>
                <a:latin typeface="Times New Roman"/>
                <a:ea typeface="Times New Roman"/>
                <a:cs typeface="Times New Roman"/>
                <a:sym typeface="Times New Roman"/>
              </a:rPr>
              <a:t>Interaction</a:t>
            </a:r>
            <a:endParaRPr/>
          </a:p>
          <a:p>
            <a:pPr marL="342900" marR="0" lvl="0" indent="-342900" algn="l" rtl="0">
              <a:lnSpc>
                <a:spcPct val="90000"/>
              </a:lnSpc>
              <a:spcBef>
                <a:spcPts val="400"/>
              </a:spcBef>
              <a:spcAft>
                <a:spcPts val="0"/>
              </a:spcAft>
              <a:buClr>
                <a:schemeClr val="dk1"/>
              </a:buClr>
              <a:buSzPts val="2000"/>
              <a:buFont typeface="Arial"/>
              <a:buNone/>
            </a:pPr>
            <a:endParaRPr sz="2000" i="1">
              <a:solidFill>
                <a:schemeClr val="dk1"/>
              </a:solidFill>
              <a:latin typeface="Tahoma"/>
              <a:ea typeface="Tahoma"/>
              <a:cs typeface="Tahoma"/>
              <a:sym typeface="Tahoma"/>
            </a:endParaRPr>
          </a:p>
        </p:txBody>
      </p:sp>
      <p:sp>
        <p:nvSpPr>
          <p:cNvPr id="1399" name="Google Shape;1399;p111"/>
          <p:cNvSpPr/>
          <p:nvPr/>
        </p:nvSpPr>
        <p:spPr>
          <a:xfrm>
            <a:off x="4876800" y="3886200"/>
            <a:ext cx="3581400" cy="2667000"/>
          </a:xfrm>
          <a:prstGeom prst="rect">
            <a:avLst/>
          </a:prstGeom>
          <a:gradFill>
            <a:gsLst>
              <a:gs pos="0">
                <a:srgbClr val="C1D6DD"/>
              </a:gs>
              <a:gs pos="100000">
                <a:schemeClr val="lt1"/>
              </a:gs>
            </a:gsLst>
            <a:path path="circle">
              <a:fillToRect r="100000" b="100000"/>
            </a:path>
            <a:tileRect l="-100000" t="-100000"/>
          </a:grad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None/>
            </a:pPr>
            <a:r>
              <a:rPr lang="en-US" sz="3200">
                <a:solidFill>
                  <a:srgbClr val="FF0000"/>
                </a:solidFill>
                <a:latin typeface="Times New Roman"/>
                <a:ea typeface="Times New Roman"/>
                <a:cs typeface="Times New Roman"/>
                <a:sym typeface="Times New Roman"/>
              </a:rPr>
              <a:t>Interaction</a:t>
            </a:r>
            <a:endParaRPr/>
          </a:p>
          <a:p>
            <a:pPr marL="342900" marR="0" lvl="0" indent="-342900" algn="l" rtl="0">
              <a:lnSpc>
                <a:spcPct val="90000"/>
              </a:lnSpc>
              <a:spcBef>
                <a:spcPts val="240"/>
              </a:spcBef>
              <a:spcAft>
                <a:spcPts val="0"/>
              </a:spcAft>
              <a:buNone/>
            </a:pPr>
            <a:r>
              <a:rPr lang="en-US" sz="1200">
                <a:solidFill>
                  <a:schemeClr val="dk1"/>
                </a:solidFill>
                <a:latin typeface="Times New Roman"/>
                <a:ea typeface="Times New Roman"/>
                <a:cs typeface="Times New Roman"/>
                <a:sym typeface="Times New Roman"/>
              </a:rPr>
              <a:t>	: emphasize object interaction</a:t>
            </a:r>
            <a:endParaRPr/>
          </a:p>
          <a:p>
            <a:pPr marL="342900" marR="0" lvl="0" indent="-342900" algn="l" rtl="0">
              <a:lnSpc>
                <a:spcPct val="90000"/>
              </a:lnSpc>
              <a:spcBef>
                <a:spcPts val="240"/>
              </a:spcBef>
              <a:spcAft>
                <a:spcPts val="0"/>
              </a:spcAft>
              <a:buNone/>
            </a:pPr>
            <a:endParaRPr sz="1200">
              <a:solidFill>
                <a:schemeClr val="dk1"/>
              </a:solidFill>
              <a:latin typeface="Times New Roman"/>
              <a:ea typeface="Times New Roman"/>
              <a:cs typeface="Times New Roman"/>
              <a:sym typeface="Times New Roman"/>
            </a:endParaRPr>
          </a:p>
          <a:p>
            <a:pPr marL="342900" marR="0" lvl="0" indent="-342900" algn="l" rtl="0">
              <a:lnSpc>
                <a:spcPct val="90000"/>
              </a:lnSpc>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Communication(collaberation)</a:t>
            </a:r>
            <a:endParaRPr/>
          </a:p>
          <a:p>
            <a:pPr marL="342900" marR="0" lvl="0" indent="-342900" algn="l" rtl="0">
              <a:lnSpc>
                <a:spcPct val="90000"/>
              </a:lnSpc>
              <a:spcBef>
                <a:spcPts val="4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Sequence</a:t>
            </a:r>
            <a:endParaRPr/>
          </a:p>
          <a:p>
            <a:pPr marL="342900" marR="0" lvl="0" indent="-342900" algn="l" rtl="0">
              <a:lnSpc>
                <a:spcPct val="90000"/>
              </a:lnSpc>
              <a:spcBef>
                <a:spcPts val="400"/>
              </a:spcBef>
              <a:spcAft>
                <a:spcPts val="0"/>
              </a:spcAft>
              <a:buClr>
                <a:schemeClr val="dk1"/>
              </a:buClr>
              <a:buSzPts val="2000"/>
              <a:buFont typeface="Times New Roman"/>
              <a:buChar char="•"/>
            </a:pPr>
            <a:r>
              <a:rPr lang="en-US" sz="2000" i="1">
                <a:solidFill>
                  <a:schemeClr val="dk1"/>
                </a:solidFill>
                <a:latin typeface="Times New Roman"/>
                <a:ea typeface="Times New Roman"/>
                <a:cs typeface="Times New Roman"/>
                <a:sym typeface="Times New Roman"/>
              </a:rPr>
              <a:t>Interaction overview</a:t>
            </a:r>
            <a:endParaRPr/>
          </a:p>
          <a:p>
            <a:pPr marL="342900" marR="0" lvl="0" indent="-342900" algn="l" rtl="0">
              <a:lnSpc>
                <a:spcPct val="90000"/>
              </a:lnSpc>
              <a:spcBef>
                <a:spcPts val="400"/>
              </a:spcBef>
              <a:spcAft>
                <a:spcPts val="0"/>
              </a:spcAft>
              <a:buClr>
                <a:schemeClr val="dk1"/>
              </a:buClr>
              <a:buSzPts val="2000"/>
              <a:buFont typeface="Times New Roman"/>
              <a:buChar char="•"/>
            </a:pPr>
            <a:r>
              <a:rPr lang="en-US" sz="2000" i="1">
                <a:solidFill>
                  <a:schemeClr val="dk1"/>
                </a:solidFill>
                <a:latin typeface="Times New Roman"/>
                <a:ea typeface="Times New Roman"/>
                <a:cs typeface="Times New Roman"/>
                <a:sym typeface="Times New Roman"/>
              </a:rPr>
              <a:t>Timing</a:t>
            </a:r>
            <a:endParaRPr/>
          </a:p>
          <a:p>
            <a:pPr marL="342900" marR="0" lvl="0" indent="-342900" algn="l" rtl="0">
              <a:lnSpc>
                <a:spcPct val="90000"/>
              </a:lnSpc>
              <a:spcBef>
                <a:spcPts val="400"/>
              </a:spcBef>
              <a:spcAft>
                <a:spcPts val="0"/>
              </a:spcAft>
              <a:buNone/>
            </a:pPr>
            <a:endParaRPr sz="2000" i="1">
              <a:solidFill>
                <a:schemeClr val="dk1"/>
              </a:solidFill>
              <a:latin typeface="Tahoma"/>
              <a:ea typeface="Tahoma"/>
              <a:cs typeface="Tahoma"/>
              <a:sym typeface="Tahoma"/>
            </a:endParaRPr>
          </a:p>
        </p:txBody>
      </p:sp>
      <p:sp>
        <p:nvSpPr>
          <p:cNvPr id="1400" name="Google Shape;1400;p111"/>
          <p:cNvSpPr txBox="1">
            <a:spLocks noGrp="1"/>
          </p:cNvSpPr>
          <p:nvPr>
            <p:ph type="title"/>
          </p:nvPr>
        </p:nvSpPr>
        <p:spPr>
          <a:xfrm>
            <a:off x="457200" y="274638"/>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ahoma"/>
              <a:buNone/>
            </a:pPr>
            <a:r>
              <a:rPr lang="en-US" sz="4000" b="1">
                <a:latin typeface="Tahoma"/>
                <a:ea typeface="Tahoma"/>
                <a:cs typeface="Tahoma"/>
                <a:sym typeface="Tahoma"/>
              </a:rPr>
              <a:t>Overview of UML Diagrams</a:t>
            </a:r>
            <a:endParaRPr/>
          </a:p>
        </p:txBody>
      </p:sp>
      <p:sp>
        <p:nvSpPr>
          <p:cNvPr id="1401" name="Google Shape;1401;p111"/>
          <p:cNvSpPr/>
          <p:nvPr/>
        </p:nvSpPr>
        <p:spPr>
          <a:xfrm>
            <a:off x="76200" y="872836"/>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02" name="Google Shape;1402;p111"/>
          <p:cNvSpPr/>
          <p:nvPr/>
        </p:nvSpPr>
        <p:spPr>
          <a:xfrm>
            <a:off x="114300" y="914398"/>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403" name="Google Shape;1403;p111" descr="pngfind.com-kingpin-png-4152286 (1).png"/>
          <p:cNvPicPr preferRelativeResize="0"/>
          <p:nvPr/>
        </p:nvPicPr>
        <p:blipFill rotWithShape="1">
          <a:blip r:embed="rId3">
            <a:alphaModFix/>
          </a:blip>
          <a:srcRect/>
          <a:stretch/>
        </p:blipFill>
        <p:spPr>
          <a:xfrm>
            <a:off x="5029200" y="718358"/>
            <a:ext cx="1219200" cy="533400"/>
          </a:xfrm>
          <a:prstGeom prst="rect">
            <a:avLst/>
          </a:prstGeom>
          <a:noFill/>
          <a:ln>
            <a:noFill/>
          </a:ln>
        </p:spPr>
      </p:pic>
      <p:sp>
        <p:nvSpPr>
          <p:cNvPr id="1404" name="Google Shape;1404;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405" name="Google Shape;1405;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406" name="Google Shape;1406;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112"/>
          <p:cNvSpPr txBox="1">
            <a:spLocks noGrp="1"/>
          </p:cNvSpPr>
          <p:nvPr>
            <p:ph type="title"/>
          </p:nvPr>
        </p:nvSpPr>
        <p:spPr>
          <a:xfrm>
            <a:off x="685800" y="210957"/>
            <a:ext cx="4907627"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700">
                <a:latin typeface="Arial"/>
                <a:ea typeface="Arial"/>
                <a:cs typeface="Arial"/>
                <a:sym typeface="Arial"/>
              </a:rPr>
              <a:t>Class Diagram</a:t>
            </a:r>
            <a:endParaRPr sz="2700">
              <a:latin typeface="Arial"/>
              <a:ea typeface="Arial"/>
              <a:cs typeface="Arial"/>
              <a:sym typeface="Arial"/>
            </a:endParaRPr>
          </a:p>
        </p:txBody>
      </p:sp>
      <p:sp>
        <p:nvSpPr>
          <p:cNvPr id="1412" name="Google Shape;1412;p112"/>
          <p:cNvSpPr txBox="1">
            <a:spLocks noGrp="1"/>
          </p:cNvSpPr>
          <p:nvPr>
            <p:ph type="body" idx="1"/>
          </p:nvPr>
        </p:nvSpPr>
        <p:spPr>
          <a:xfrm>
            <a:off x="399009" y="1730087"/>
            <a:ext cx="8379231" cy="3815541"/>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50" tIns="34275" rIns="68550" bIns="34275" anchor="t" anchorCtr="0">
            <a:normAutofit/>
          </a:bodyPr>
          <a:lstStyle/>
          <a:p>
            <a:pPr marL="171450" lvl="0" indent="-171450" algn="l" rtl="0">
              <a:lnSpc>
                <a:spcPct val="90000"/>
              </a:lnSpc>
              <a:spcBef>
                <a:spcPts val="0"/>
              </a:spcBef>
              <a:spcAft>
                <a:spcPts val="0"/>
              </a:spcAft>
              <a:buClr>
                <a:schemeClr val="dk1"/>
              </a:buClr>
              <a:buSzPts val="2600"/>
              <a:buChar char="•"/>
            </a:pPr>
            <a:r>
              <a:rPr lang="en-US" sz="1950">
                <a:solidFill>
                  <a:schemeClr val="dk1"/>
                </a:solidFill>
                <a:latin typeface="Calibri"/>
                <a:ea typeface="Calibri"/>
                <a:cs typeface="Calibri"/>
                <a:sym typeface="Calibri"/>
              </a:rPr>
              <a:t>It is the most common diagram type for software documentation</a:t>
            </a:r>
            <a:endParaRPr/>
          </a:p>
          <a:p>
            <a:pPr marL="171450" lvl="0"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Class diagrams contain classes with their attributes (data members) and their behaviours (member functions)</a:t>
            </a:r>
            <a:endParaRPr/>
          </a:p>
          <a:p>
            <a:pPr marL="171450" lvl="0"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Each class has 3 fields:</a:t>
            </a:r>
            <a:endParaRPr/>
          </a:p>
          <a:p>
            <a:pPr marL="514350" lvl="1"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Class Name</a:t>
            </a:r>
            <a:endParaRPr/>
          </a:p>
          <a:p>
            <a:pPr marL="514350" lvl="1"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Attributes</a:t>
            </a:r>
            <a:endParaRPr/>
          </a:p>
          <a:p>
            <a:pPr marL="514350" lvl="1"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Behaviours</a:t>
            </a:r>
            <a:endParaRPr sz="1950"/>
          </a:p>
          <a:p>
            <a:pPr marL="171450" lvl="0" indent="-171450" algn="l" rtl="0">
              <a:lnSpc>
                <a:spcPct val="90000"/>
              </a:lnSpc>
              <a:spcBef>
                <a:spcPts val="1050"/>
              </a:spcBef>
              <a:spcAft>
                <a:spcPts val="0"/>
              </a:spcAft>
              <a:buClr>
                <a:schemeClr val="dk1"/>
              </a:buClr>
              <a:buSzPts val="2600"/>
              <a:buChar char="•"/>
            </a:pPr>
            <a:r>
              <a:rPr lang="en-US" sz="1950">
                <a:solidFill>
                  <a:schemeClr val="dk1"/>
                </a:solidFill>
                <a:latin typeface="Calibri"/>
                <a:ea typeface="Calibri"/>
                <a:cs typeface="Calibri"/>
                <a:sym typeface="Calibri"/>
              </a:rPr>
              <a:t>The relation between different classes makes up </a:t>
            </a:r>
            <a:endParaRPr/>
          </a:p>
          <a:p>
            <a:pPr marL="0" lvl="0" indent="0" algn="l" rtl="0">
              <a:lnSpc>
                <a:spcPct val="90000"/>
              </a:lnSpc>
              <a:spcBef>
                <a:spcPts val="1050"/>
              </a:spcBef>
              <a:spcAft>
                <a:spcPts val="0"/>
              </a:spcAft>
              <a:buClr>
                <a:schemeClr val="dk1"/>
              </a:buClr>
              <a:buSzPts val="2600"/>
              <a:buNone/>
            </a:pPr>
            <a:r>
              <a:rPr lang="en-US" sz="1950">
                <a:solidFill>
                  <a:schemeClr val="dk1"/>
                </a:solidFill>
                <a:latin typeface="Calibri"/>
                <a:ea typeface="Calibri"/>
                <a:cs typeface="Calibri"/>
                <a:sym typeface="Calibri"/>
              </a:rPr>
              <a:t>   a class diagram</a:t>
            </a:r>
            <a:endParaRPr/>
          </a:p>
        </p:txBody>
      </p:sp>
      <p:grpSp>
        <p:nvGrpSpPr>
          <p:cNvPr id="1413" name="Google Shape;1413;p112"/>
          <p:cNvGrpSpPr/>
          <p:nvPr/>
        </p:nvGrpSpPr>
        <p:grpSpPr>
          <a:xfrm>
            <a:off x="6358197" y="2673451"/>
            <a:ext cx="1543050" cy="1928813"/>
            <a:chOff x="576" y="1056"/>
            <a:chExt cx="1296" cy="1620"/>
          </a:xfrm>
        </p:grpSpPr>
        <p:sp>
          <p:nvSpPr>
            <p:cNvPr id="1414" name="Google Shape;1414;p112"/>
            <p:cNvSpPr/>
            <p:nvPr/>
          </p:nvSpPr>
          <p:spPr>
            <a:xfrm>
              <a:off x="576" y="1056"/>
              <a:ext cx="1296" cy="48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ClassName</a:t>
              </a:r>
              <a:endParaRPr sz="1350">
                <a:solidFill>
                  <a:schemeClr val="dk1"/>
                </a:solidFill>
                <a:latin typeface="Calibri"/>
                <a:ea typeface="Calibri"/>
                <a:cs typeface="Calibri"/>
                <a:sym typeface="Calibri"/>
              </a:endParaRPr>
            </a:p>
          </p:txBody>
        </p:sp>
        <p:sp>
          <p:nvSpPr>
            <p:cNvPr id="1415" name="Google Shape;1415;p112"/>
            <p:cNvSpPr/>
            <p:nvPr/>
          </p:nvSpPr>
          <p:spPr>
            <a:xfrm>
              <a:off x="576" y="1536"/>
              <a:ext cx="1296" cy="54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Attributes</a:t>
              </a:r>
              <a:endParaRPr sz="1350">
                <a:solidFill>
                  <a:schemeClr val="dk1"/>
                </a:solidFill>
                <a:latin typeface="Calibri"/>
                <a:ea typeface="Calibri"/>
                <a:cs typeface="Calibri"/>
                <a:sym typeface="Calibri"/>
              </a:endParaRPr>
            </a:p>
          </p:txBody>
        </p:sp>
        <p:sp>
          <p:nvSpPr>
            <p:cNvPr id="1416" name="Google Shape;1416;p112"/>
            <p:cNvSpPr/>
            <p:nvPr/>
          </p:nvSpPr>
          <p:spPr>
            <a:xfrm>
              <a:off x="576" y="2076"/>
              <a:ext cx="1296" cy="600"/>
            </a:xfrm>
            <a:prstGeom prst="rect">
              <a:avLst/>
            </a:prstGeom>
            <a:solidFill>
              <a:srgbClr val="92D05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b="1">
                  <a:solidFill>
                    <a:schemeClr val="dk1"/>
                  </a:solidFill>
                  <a:latin typeface="Times New Roman"/>
                  <a:ea typeface="Times New Roman"/>
                  <a:cs typeface="Times New Roman"/>
                  <a:sym typeface="Times New Roman"/>
                </a:rPr>
                <a:t>Behaviours</a:t>
              </a:r>
              <a:endParaRPr sz="1800" b="1">
                <a:solidFill>
                  <a:schemeClr val="dk1"/>
                </a:solidFill>
                <a:latin typeface="Times New Roman"/>
                <a:ea typeface="Times New Roman"/>
                <a:cs typeface="Times New Roman"/>
                <a:sym typeface="Times New Roman"/>
              </a:endParaRPr>
            </a:p>
          </p:txBody>
        </p:sp>
      </p:grpSp>
      <p:sp>
        <p:nvSpPr>
          <p:cNvPr id="1417" name="Google Shape;1417;p112"/>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12"/>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9" name="Google Shape;1419;p112"/>
          <p:cNvPicPr preferRelativeResize="0"/>
          <p:nvPr/>
        </p:nvPicPr>
        <p:blipFill rotWithShape="1">
          <a:blip r:embed="rId3">
            <a:alphaModFix/>
          </a:blip>
          <a:srcRect/>
          <a:stretch/>
        </p:blipFill>
        <p:spPr>
          <a:xfrm>
            <a:off x="5490102" y="1006963"/>
            <a:ext cx="914220" cy="399870"/>
          </a:xfrm>
          <a:prstGeom prst="rect">
            <a:avLst/>
          </a:prstGeom>
          <a:noFill/>
          <a:ln>
            <a:noFill/>
          </a:ln>
        </p:spPr>
      </p:pic>
      <p:sp>
        <p:nvSpPr>
          <p:cNvPr id="1420" name="Google Shape;1420;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421" name="Google Shape;1421;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104</a:t>
            </a:fld>
            <a:endParaRPr/>
          </a:p>
        </p:txBody>
      </p:sp>
      <p:pic>
        <p:nvPicPr>
          <p:cNvPr id="1422" name="Google Shape;1422;p112"/>
          <p:cNvPicPr preferRelativeResize="0"/>
          <p:nvPr/>
        </p:nvPicPr>
        <p:blipFill rotWithShape="1">
          <a:blip r:embed="rId4">
            <a:alphaModFix/>
          </a:blip>
          <a:srcRect/>
          <a:stretch/>
        </p:blipFill>
        <p:spPr>
          <a:xfrm>
            <a:off x="2921352" y="2626412"/>
            <a:ext cx="3631848" cy="18800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p113"/>
          <p:cNvSpPr txBox="1">
            <a:spLocks noGrp="1"/>
          </p:cNvSpPr>
          <p:nvPr>
            <p:ph type="title"/>
          </p:nvPr>
        </p:nvSpPr>
        <p:spPr>
          <a:xfrm>
            <a:off x="575556" y="1538790"/>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Attributes</a:t>
            </a:r>
            <a:endParaRPr/>
          </a:p>
        </p:txBody>
      </p:sp>
      <p:grpSp>
        <p:nvGrpSpPr>
          <p:cNvPr id="1428" name="Google Shape;1428;p113"/>
          <p:cNvGrpSpPr/>
          <p:nvPr/>
        </p:nvGrpSpPr>
        <p:grpSpPr>
          <a:xfrm>
            <a:off x="1657350" y="2114550"/>
            <a:ext cx="1943100" cy="2286000"/>
            <a:chOff x="336" y="1056"/>
            <a:chExt cx="1536" cy="1920"/>
          </a:xfrm>
        </p:grpSpPr>
        <p:sp>
          <p:nvSpPr>
            <p:cNvPr id="1429" name="Google Shape;1429;p113"/>
            <p:cNvSpPr/>
            <p:nvPr/>
          </p:nvSpPr>
          <p:spPr>
            <a:xfrm>
              <a:off x="336" y="1056"/>
              <a:ext cx="1536" cy="48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30" name="Google Shape;1430;p113"/>
            <p:cNvSpPr/>
            <p:nvPr/>
          </p:nvSpPr>
          <p:spPr>
            <a:xfrm>
              <a:off x="336" y="1536"/>
              <a:ext cx="1536" cy="105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      : String</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address   : Address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birthdate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ssn          : Id</a:t>
              </a:r>
              <a:endParaRPr sz="1350">
                <a:solidFill>
                  <a:schemeClr val="dk1"/>
                </a:solidFill>
                <a:latin typeface="Calibri"/>
                <a:ea typeface="Calibri"/>
                <a:cs typeface="Calibri"/>
                <a:sym typeface="Calibri"/>
              </a:endParaRPr>
            </a:p>
          </p:txBody>
        </p:sp>
        <p:sp>
          <p:nvSpPr>
            <p:cNvPr id="1431" name="Google Shape;1431;p113"/>
            <p:cNvSpPr/>
            <p:nvPr/>
          </p:nvSpPr>
          <p:spPr>
            <a:xfrm>
              <a:off x="336" y="2592"/>
              <a:ext cx="1536" cy="38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1432" name="Google Shape;1432;p113"/>
          <p:cNvSpPr txBox="1"/>
          <p:nvPr/>
        </p:nvSpPr>
        <p:spPr>
          <a:xfrm>
            <a:off x="3698081" y="2686051"/>
            <a:ext cx="4343978" cy="1454214"/>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An </a:t>
            </a:r>
            <a:r>
              <a:rPr lang="en-US" sz="1800" i="1">
                <a:solidFill>
                  <a:schemeClr val="dk1"/>
                </a:solidFill>
                <a:latin typeface="Times New Roman"/>
                <a:ea typeface="Times New Roman"/>
                <a:cs typeface="Times New Roman"/>
                <a:sym typeface="Times New Roman"/>
              </a:rPr>
              <a:t>attribute</a:t>
            </a:r>
            <a:r>
              <a:rPr lang="en-US" sz="1800">
                <a:solidFill>
                  <a:schemeClr val="dk1"/>
                </a:solidFill>
                <a:latin typeface="Times New Roman"/>
                <a:ea typeface="Times New Roman"/>
                <a:cs typeface="Times New Roman"/>
                <a:sym typeface="Times New Roman"/>
              </a:rPr>
              <a:t> is a named property of a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class that describes the object being modeled.</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 the class diagram, attributes appear in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the second compartment just below the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name-compartment.</a:t>
            </a:r>
            <a:endParaRPr sz="1350">
              <a:solidFill>
                <a:schemeClr val="dk1"/>
              </a:solidFill>
              <a:latin typeface="Calibri"/>
              <a:ea typeface="Calibri"/>
              <a:cs typeface="Calibri"/>
              <a:sym typeface="Calibri"/>
            </a:endParaRPr>
          </a:p>
        </p:txBody>
      </p:sp>
      <p:sp>
        <p:nvSpPr>
          <p:cNvPr id="1433" name="Google Shape;1433;p113"/>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13"/>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5" name="Google Shape;1435;p113"/>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14"/>
          <p:cNvSpPr txBox="1">
            <a:spLocks noGrp="1"/>
          </p:cNvSpPr>
          <p:nvPr>
            <p:ph type="title"/>
          </p:nvPr>
        </p:nvSpPr>
        <p:spPr>
          <a:xfrm>
            <a:off x="683568" y="1484784"/>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Attributes (Cont’d)</a:t>
            </a:r>
            <a:endParaRPr/>
          </a:p>
        </p:txBody>
      </p:sp>
      <p:sp>
        <p:nvSpPr>
          <p:cNvPr id="1441" name="Google Shape;1441;p114"/>
          <p:cNvSpPr/>
          <p:nvPr/>
        </p:nvSpPr>
        <p:spPr>
          <a:xfrm>
            <a:off x="1657350" y="2114550"/>
            <a:ext cx="19431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42" name="Google Shape;1442;p114"/>
          <p:cNvSpPr/>
          <p:nvPr/>
        </p:nvSpPr>
        <p:spPr>
          <a:xfrm>
            <a:off x="1657350" y="2686050"/>
            <a:ext cx="1943100" cy="1714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name      : String</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address   : Address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birthdate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age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ssn           : Id</a:t>
            </a:r>
            <a:endParaRPr sz="1350">
              <a:solidFill>
                <a:schemeClr val="dk1"/>
              </a:solidFill>
              <a:latin typeface="Calibri"/>
              <a:ea typeface="Calibri"/>
              <a:cs typeface="Calibri"/>
              <a:sym typeface="Calibri"/>
            </a:endParaRPr>
          </a:p>
        </p:txBody>
      </p:sp>
      <p:sp>
        <p:nvSpPr>
          <p:cNvPr id="1443" name="Google Shape;1443;p114"/>
          <p:cNvSpPr/>
          <p:nvPr/>
        </p:nvSpPr>
        <p:spPr>
          <a:xfrm>
            <a:off x="1657350" y="4400550"/>
            <a:ext cx="1943100" cy="4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44" name="Google Shape;1444;p114"/>
          <p:cNvSpPr txBox="1"/>
          <p:nvPr/>
        </p:nvSpPr>
        <p:spPr>
          <a:xfrm>
            <a:off x="4172990" y="2100162"/>
            <a:ext cx="3825807" cy="256221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Attributes are usually listed in the form:</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attributeName : Type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Attributes can be: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public</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protected</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private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derived</a:t>
            </a:r>
            <a:endParaRPr sz="1350">
              <a:solidFill>
                <a:schemeClr val="dk1"/>
              </a:solidFill>
              <a:latin typeface="Calibri"/>
              <a:ea typeface="Calibri"/>
              <a:cs typeface="Calibri"/>
              <a:sym typeface="Calibri"/>
            </a:endParaRPr>
          </a:p>
        </p:txBody>
      </p:sp>
      <p:sp>
        <p:nvSpPr>
          <p:cNvPr id="1445" name="Google Shape;1445;p114"/>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14"/>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47" name="Google Shape;1447;p114"/>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5"/>
          <p:cNvSpPr txBox="1">
            <a:spLocks noGrp="1"/>
          </p:cNvSpPr>
          <p:nvPr>
            <p:ph type="title"/>
          </p:nvPr>
        </p:nvSpPr>
        <p:spPr>
          <a:xfrm>
            <a:off x="683568" y="1571626"/>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Attributes (Cont’d)</a:t>
            </a:r>
            <a:endParaRPr/>
          </a:p>
        </p:txBody>
      </p:sp>
      <p:sp>
        <p:nvSpPr>
          <p:cNvPr id="1453" name="Google Shape;1453;p115"/>
          <p:cNvSpPr/>
          <p:nvPr/>
        </p:nvSpPr>
        <p:spPr>
          <a:xfrm>
            <a:off x="1657350" y="2114550"/>
            <a:ext cx="19431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54" name="Google Shape;1454;p115"/>
          <p:cNvSpPr/>
          <p:nvPr/>
        </p:nvSpPr>
        <p:spPr>
          <a:xfrm>
            <a:off x="1657350" y="2686050"/>
            <a:ext cx="1943100" cy="1714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      : String</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address   : Address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birthdate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age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ssn          : Id</a:t>
            </a:r>
            <a:endParaRPr sz="1350">
              <a:solidFill>
                <a:schemeClr val="dk1"/>
              </a:solidFill>
              <a:latin typeface="Calibri"/>
              <a:ea typeface="Calibri"/>
              <a:cs typeface="Calibri"/>
              <a:sym typeface="Calibri"/>
            </a:endParaRPr>
          </a:p>
        </p:txBody>
      </p:sp>
      <p:sp>
        <p:nvSpPr>
          <p:cNvPr id="1455" name="Google Shape;1455;p115"/>
          <p:cNvSpPr/>
          <p:nvPr/>
        </p:nvSpPr>
        <p:spPr>
          <a:xfrm>
            <a:off x="1657350" y="4400550"/>
            <a:ext cx="1943100" cy="4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56" name="Google Shape;1456;p115"/>
          <p:cNvSpPr txBox="1"/>
          <p:nvPr/>
        </p:nvSpPr>
        <p:spPr>
          <a:xfrm>
            <a:off x="3886200" y="1771651"/>
            <a:ext cx="3642344" cy="2562210"/>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a:t>
            </a:r>
            <a:r>
              <a:rPr lang="en-US" sz="1800" i="1">
                <a:solidFill>
                  <a:schemeClr val="dk1"/>
                </a:solidFill>
                <a:latin typeface="Times New Roman"/>
                <a:ea typeface="Times New Roman"/>
                <a:cs typeface="Times New Roman"/>
                <a:sym typeface="Times New Roman"/>
              </a:rPr>
              <a:t>derived</a:t>
            </a:r>
            <a:r>
              <a:rPr lang="en-US" sz="1800">
                <a:solidFill>
                  <a:schemeClr val="dk1"/>
                </a:solidFill>
                <a:latin typeface="Times New Roman"/>
                <a:ea typeface="Times New Roman"/>
                <a:cs typeface="Times New Roman"/>
                <a:sym typeface="Times New Roman"/>
              </a:rPr>
              <a:t> attribute is one that can be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computed from other attributes, but</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doesn’t actually exist. For example,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Person’s age can be computed from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his birth date. A derived attribute is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designated by a preceding ‘/’ as in:</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age : Date</a:t>
            </a:r>
            <a:endParaRPr sz="1350">
              <a:solidFill>
                <a:schemeClr val="dk1"/>
              </a:solidFill>
              <a:latin typeface="Calibri"/>
              <a:ea typeface="Calibri"/>
              <a:cs typeface="Calibri"/>
              <a:sym typeface="Calibri"/>
            </a:endParaRPr>
          </a:p>
        </p:txBody>
      </p:sp>
      <p:sp>
        <p:nvSpPr>
          <p:cNvPr id="1457" name="Google Shape;1457;p115"/>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15"/>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59" name="Google Shape;1459;p115"/>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16"/>
          <p:cNvSpPr txBox="1">
            <a:spLocks noGrp="1"/>
          </p:cNvSpPr>
          <p:nvPr>
            <p:ph type="title"/>
          </p:nvPr>
        </p:nvSpPr>
        <p:spPr>
          <a:xfrm>
            <a:off x="683568" y="1538790"/>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Operations</a:t>
            </a:r>
            <a:endParaRPr/>
          </a:p>
        </p:txBody>
      </p:sp>
      <p:grpSp>
        <p:nvGrpSpPr>
          <p:cNvPr id="1465" name="Google Shape;1465;p116"/>
          <p:cNvGrpSpPr/>
          <p:nvPr/>
        </p:nvGrpSpPr>
        <p:grpSpPr>
          <a:xfrm>
            <a:off x="1657350" y="2114550"/>
            <a:ext cx="1828800" cy="3086100"/>
            <a:chOff x="336" y="1056"/>
            <a:chExt cx="1536" cy="2592"/>
          </a:xfrm>
        </p:grpSpPr>
        <p:sp>
          <p:nvSpPr>
            <p:cNvPr id="1466" name="Google Shape;1466;p116"/>
            <p:cNvSpPr/>
            <p:nvPr/>
          </p:nvSpPr>
          <p:spPr>
            <a:xfrm>
              <a:off x="336" y="1056"/>
              <a:ext cx="1536" cy="48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67" name="Google Shape;1467;p116"/>
            <p:cNvSpPr/>
            <p:nvPr/>
          </p:nvSpPr>
          <p:spPr>
            <a:xfrm>
              <a:off x="336" y="1536"/>
              <a:ext cx="1536" cy="1056"/>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      : String</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address   : Address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birthdate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ssn          : Id</a:t>
              </a:r>
              <a:endParaRPr sz="1350">
                <a:solidFill>
                  <a:schemeClr val="dk1"/>
                </a:solidFill>
                <a:latin typeface="Calibri"/>
                <a:ea typeface="Calibri"/>
                <a:cs typeface="Calibri"/>
                <a:sym typeface="Calibri"/>
              </a:endParaRPr>
            </a:p>
          </p:txBody>
        </p:sp>
        <p:sp>
          <p:nvSpPr>
            <p:cNvPr id="1468" name="Google Shape;1468;p116"/>
            <p:cNvSpPr/>
            <p:nvPr/>
          </p:nvSpPr>
          <p:spPr>
            <a:xfrm>
              <a:off x="336" y="2592"/>
              <a:ext cx="1536" cy="105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eat</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sleep</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work</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play</a:t>
              </a:r>
              <a:endParaRPr sz="1350">
                <a:solidFill>
                  <a:schemeClr val="dk1"/>
                </a:solidFill>
                <a:latin typeface="Calibri"/>
                <a:ea typeface="Calibri"/>
                <a:cs typeface="Calibri"/>
                <a:sym typeface="Calibri"/>
              </a:endParaRPr>
            </a:p>
          </p:txBody>
        </p:sp>
      </p:grpSp>
      <p:sp>
        <p:nvSpPr>
          <p:cNvPr id="1469" name="Google Shape;1469;p116"/>
          <p:cNvSpPr txBox="1"/>
          <p:nvPr/>
        </p:nvSpPr>
        <p:spPr>
          <a:xfrm>
            <a:off x="3657600" y="3943351"/>
            <a:ext cx="3770504" cy="62321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Operations </a:t>
            </a:r>
            <a:r>
              <a:rPr lang="en-US" sz="1800">
                <a:solidFill>
                  <a:schemeClr val="dk1"/>
                </a:solidFill>
                <a:latin typeface="Times New Roman"/>
                <a:ea typeface="Times New Roman"/>
                <a:cs typeface="Times New Roman"/>
                <a:sym typeface="Times New Roman"/>
              </a:rPr>
              <a:t>describe the class behavior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and appear in the third compartment. </a:t>
            </a:r>
            <a:endParaRPr sz="1350">
              <a:solidFill>
                <a:schemeClr val="dk1"/>
              </a:solidFill>
              <a:latin typeface="Calibri"/>
              <a:ea typeface="Calibri"/>
              <a:cs typeface="Calibri"/>
              <a:sym typeface="Calibri"/>
            </a:endParaRPr>
          </a:p>
        </p:txBody>
      </p:sp>
      <p:sp>
        <p:nvSpPr>
          <p:cNvPr id="1470" name="Google Shape;1470;p116"/>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16"/>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2" name="Google Shape;1472;p116"/>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17"/>
          <p:cNvSpPr txBox="1">
            <a:spLocks noGrp="1"/>
          </p:cNvSpPr>
          <p:nvPr>
            <p:ph type="title"/>
          </p:nvPr>
        </p:nvSpPr>
        <p:spPr>
          <a:xfrm>
            <a:off x="619125" y="1484784"/>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Operations (Cont’d)</a:t>
            </a:r>
            <a:endParaRPr/>
          </a:p>
        </p:txBody>
      </p:sp>
      <p:grpSp>
        <p:nvGrpSpPr>
          <p:cNvPr id="1478" name="Google Shape;1478;p117"/>
          <p:cNvGrpSpPr/>
          <p:nvPr/>
        </p:nvGrpSpPr>
        <p:grpSpPr>
          <a:xfrm>
            <a:off x="1371600" y="2114551"/>
            <a:ext cx="6343650" cy="1804988"/>
            <a:chOff x="288" y="1333"/>
            <a:chExt cx="4944" cy="1516"/>
          </a:xfrm>
        </p:grpSpPr>
        <p:sp>
          <p:nvSpPr>
            <p:cNvPr id="1479" name="Google Shape;1479;p117"/>
            <p:cNvSpPr/>
            <p:nvPr/>
          </p:nvSpPr>
          <p:spPr>
            <a:xfrm>
              <a:off x="288" y="1333"/>
              <a:ext cx="4944" cy="395"/>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PhoneBook</a:t>
              </a:r>
              <a:endParaRPr sz="1350">
                <a:solidFill>
                  <a:schemeClr val="dk1"/>
                </a:solidFill>
                <a:latin typeface="Calibri"/>
                <a:ea typeface="Calibri"/>
                <a:cs typeface="Calibri"/>
                <a:sym typeface="Calibri"/>
              </a:endParaRPr>
            </a:p>
          </p:txBody>
        </p:sp>
        <p:sp>
          <p:nvSpPr>
            <p:cNvPr id="1480" name="Google Shape;1480;p117"/>
            <p:cNvSpPr/>
            <p:nvPr/>
          </p:nvSpPr>
          <p:spPr>
            <a:xfrm>
              <a:off x="288" y="1728"/>
              <a:ext cx="4944" cy="29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81" name="Google Shape;1481;p117"/>
            <p:cNvSpPr/>
            <p:nvPr/>
          </p:nvSpPr>
          <p:spPr>
            <a:xfrm>
              <a:off x="288" y="1968"/>
              <a:ext cx="4944" cy="881"/>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dirty="0" err="1">
                  <a:solidFill>
                    <a:schemeClr val="dk1"/>
                  </a:solidFill>
                  <a:latin typeface="Times New Roman"/>
                  <a:ea typeface="Times New Roman"/>
                  <a:cs typeface="Times New Roman"/>
                  <a:sym typeface="Times New Roman"/>
                </a:rPr>
                <a:t>newEntry</a:t>
              </a:r>
              <a:r>
                <a:rPr lang="en-US" sz="1800" dirty="0">
                  <a:solidFill>
                    <a:schemeClr val="dk1"/>
                  </a:solidFill>
                  <a:latin typeface="Times New Roman"/>
                  <a:ea typeface="Times New Roman"/>
                  <a:cs typeface="Times New Roman"/>
                  <a:sym typeface="Times New Roman"/>
                </a:rPr>
                <a:t> (n : Name, a : Address, p : </a:t>
              </a:r>
              <a:r>
                <a:rPr lang="en-US" sz="1800" dirty="0" err="1">
                  <a:solidFill>
                    <a:schemeClr val="dk1"/>
                  </a:solidFill>
                  <a:latin typeface="Times New Roman"/>
                  <a:ea typeface="Times New Roman"/>
                  <a:cs typeface="Times New Roman"/>
                  <a:sym typeface="Times New Roman"/>
                </a:rPr>
                <a:t>PhoneNumber</a:t>
              </a:r>
              <a:r>
                <a:rPr lang="en-US" sz="1800" dirty="0">
                  <a:solidFill>
                    <a:schemeClr val="dk1"/>
                  </a:solidFill>
                  <a:latin typeface="Times New Roman"/>
                  <a:ea typeface="Times New Roman"/>
                  <a:cs typeface="Times New Roman"/>
                  <a:sym typeface="Times New Roman"/>
                </a:rPr>
                <a:t>, d : Description)</a:t>
              </a:r>
              <a:endParaRPr sz="135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Times New Roman"/>
                  <a:ea typeface="Times New Roman"/>
                  <a:cs typeface="Times New Roman"/>
                  <a:sym typeface="Times New Roman"/>
                </a:rPr>
                <a:t>getPhone</a:t>
              </a:r>
              <a:r>
                <a:rPr lang="en-US" sz="1800" dirty="0">
                  <a:solidFill>
                    <a:schemeClr val="dk1"/>
                  </a:solidFill>
                  <a:latin typeface="Times New Roman"/>
                  <a:ea typeface="Times New Roman"/>
                  <a:cs typeface="Times New Roman"/>
                  <a:sym typeface="Times New Roman"/>
                </a:rPr>
                <a:t> ( n : Name, a : Address) : </a:t>
              </a:r>
              <a:r>
                <a:rPr lang="en-US" sz="1800" dirty="0" err="1">
                  <a:solidFill>
                    <a:schemeClr val="dk1"/>
                  </a:solidFill>
                  <a:latin typeface="Times New Roman"/>
                  <a:ea typeface="Times New Roman"/>
                  <a:cs typeface="Times New Roman"/>
                  <a:sym typeface="Times New Roman"/>
                </a:rPr>
                <a:t>PhoneNumber</a:t>
              </a:r>
              <a:endParaRPr sz="1350" dirty="0">
                <a:solidFill>
                  <a:schemeClr val="dk1"/>
                </a:solidFill>
                <a:latin typeface="Calibri"/>
                <a:ea typeface="Calibri"/>
                <a:cs typeface="Calibri"/>
                <a:sym typeface="Calibri"/>
              </a:endParaRPr>
            </a:p>
          </p:txBody>
        </p:sp>
      </p:grpSp>
      <p:sp>
        <p:nvSpPr>
          <p:cNvPr id="1482" name="Google Shape;1482;p117"/>
          <p:cNvSpPr txBox="1"/>
          <p:nvPr/>
        </p:nvSpPr>
        <p:spPr>
          <a:xfrm>
            <a:off x="1371600" y="4114801"/>
            <a:ext cx="6286500" cy="900216"/>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You can specify an operation by stating its signature: listing the name, type, and default value of all parameters, and, in the case of functions, a return type. </a:t>
            </a:r>
            <a:endParaRPr sz="1350">
              <a:solidFill>
                <a:schemeClr val="dk1"/>
              </a:solidFill>
              <a:latin typeface="Calibri"/>
              <a:ea typeface="Calibri"/>
              <a:cs typeface="Calibri"/>
              <a:sym typeface="Calibri"/>
            </a:endParaRPr>
          </a:p>
        </p:txBody>
      </p:sp>
      <p:sp>
        <p:nvSpPr>
          <p:cNvPr id="1483" name="Google Shape;1483;p117"/>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7"/>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5" name="Google Shape;1485;p117"/>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6"/>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26"/>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3" name="Google Shape;203;p26"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04" name="Google Shape;204;p26"/>
          <p:cNvSpPr txBox="1"/>
          <p:nvPr/>
        </p:nvSpPr>
        <p:spPr>
          <a:xfrm>
            <a:off x="457200" y="1371600"/>
            <a:ext cx="8229600" cy="6858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spcBef>
                <a:spcPts val="0"/>
              </a:spcBef>
              <a:spcAft>
                <a:spcPts val="0"/>
              </a:spcAft>
              <a:buClr>
                <a:schemeClr val="dk1"/>
              </a:buClr>
              <a:buSzPct val="100000"/>
              <a:buFont typeface="Times New Roman"/>
              <a:buNone/>
            </a:pPr>
            <a:r>
              <a:rPr lang="en-US" sz="4400" b="1">
                <a:solidFill>
                  <a:schemeClr val="dk1"/>
                </a:solidFill>
                <a:latin typeface="Times New Roman"/>
                <a:ea typeface="Times New Roman"/>
                <a:cs typeface="Times New Roman"/>
                <a:sym typeface="Times New Roman"/>
              </a:rPr>
              <a:t>Object Oriented Programming</a:t>
            </a:r>
            <a:endParaRPr/>
          </a:p>
        </p:txBody>
      </p:sp>
      <p:sp>
        <p:nvSpPr>
          <p:cNvPr id="205" name="Google Shape;205;p26"/>
          <p:cNvSpPr txBox="1"/>
          <p:nvPr/>
        </p:nvSpPr>
        <p:spPr>
          <a:xfrm>
            <a:off x="457200" y="2362200"/>
            <a:ext cx="8229600" cy="4038600"/>
          </a:xfrm>
          <a:prstGeom prst="rect">
            <a:avLst/>
          </a:prstGeom>
          <a:noFill/>
          <a:ln>
            <a:noFill/>
          </a:ln>
        </p:spPr>
        <p:txBody>
          <a:bodyPr spcFirstLastPara="1" wrap="square" lIns="91425" tIns="45700" rIns="91425" bIns="45700" anchor="t" anchorCtr="0">
            <a:normAutofit fontScale="85000" lnSpcReduction="10000"/>
          </a:bodyPr>
          <a:lstStyle/>
          <a:p>
            <a:pPr marL="342900" marR="0" lvl="0" indent="-234950" algn="just" rtl="0">
              <a:spcBef>
                <a:spcPts val="0"/>
              </a:spcBef>
              <a:spcAft>
                <a:spcPts val="0"/>
              </a:spcAft>
              <a:buClr>
                <a:schemeClr val="dk1"/>
              </a:buClr>
              <a:buSzPct val="100000"/>
              <a:buFont typeface="Arial"/>
              <a:buNone/>
            </a:pPr>
            <a:endParaRPr sz="2000">
              <a:solidFill>
                <a:schemeClr val="dk1"/>
              </a:solidFill>
              <a:latin typeface="Calibri"/>
              <a:ea typeface="Calibri"/>
              <a:cs typeface="Calibri"/>
              <a:sym typeface="Calibri"/>
            </a:endParaRPr>
          </a:p>
          <a:p>
            <a:pPr marL="342900" marR="0" lvl="0" indent="-342900" algn="just" rtl="0">
              <a:spcBef>
                <a:spcPts val="408"/>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Object-oriented programming is a programming paradigm that uses </a:t>
            </a:r>
            <a:r>
              <a:rPr lang="en-US" sz="2400" b="1">
                <a:solidFill>
                  <a:schemeClr val="dk1"/>
                </a:solidFill>
                <a:latin typeface="Times New Roman"/>
                <a:ea typeface="Times New Roman"/>
                <a:cs typeface="Times New Roman"/>
                <a:sym typeface="Times New Roman"/>
              </a:rPr>
              <a:t>abstraction</a:t>
            </a:r>
            <a:r>
              <a:rPr lang="en-US" sz="2400">
                <a:solidFill>
                  <a:schemeClr val="dk1"/>
                </a:solidFill>
                <a:latin typeface="Times New Roman"/>
                <a:ea typeface="Times New Roman"/>
                <a:cs typeface="Times New Roman"/>
                <a:sym typeface="Times New Roman"/>
              </a:rPr>
              <a:t> in the form of </a:t>
            </a:r>
            <a:r>
              <a:rPr lang="en-US" sz="2400" b="1">
                <a:solidFill>
                  <a:schemeClr val="dk1"/>
                </a:solidFill>
                <a:latin typeface="Times New Roman"/>
                <a:ea typeface="Times New Roman"/>
                <a:cs typeface="Times New Roman"/>
                <a:sym typeface="Times New Roman"/>
              </a:rPr>
              <a:t>classes and objects</a:t>
            </a:r>
            <a:r>
              <a:rPr lang="en-US" sz="2400">
                <a:solidFill>
                  <a:schemeClr val="dk1"/>
                </a:solidFill>
                <a:latin typeface="Times New Roman"/>
                <a:ea typeface="Times New Roman"/>
                <a:cs typeface="Times New Roman"/>
                <a:sym typeface="Times New Roman"/>
              </a:rPr>
              <a:t> to create models based on the </a:t>
            </a:r>
            <a:r>
              <a:rPr lang="en-US" sz="2400" b="1">
                <a:solidFill>
                  <a:schemeClr val="dk1"/>
                </a:solidFill>
                <a:latin typeface="Times New Roman"/>
                <a:ea typeface="Times New Roman"/>
                <a:cs typeface="Times New Roman"/>
                <a:sym typeface="Times New Roman"/>
              </a:rPr>
              <a:t>real world environment</a:t>
            </a:r>
            <a:r>
              <a:rPr lang="en-US" sz="2400">
                <a:solidFill>
                  <a:schemeClr val="dk1"/>
                </a:solidFill>
                <a:latin typeface="Times New Roman"/>
                <a:ea typeface="Times New Roman"/>
                <a:cs typeface="Times New Roman"/>
                <a:sym typeface="Times New Roman"/>
              </a:rPr>
              <a:t>. </a:t>
            </a:r>
            <a:endParaRPr/>
          </a:p>
          <a:p>
            <a:pPr marL="342900" marR="0" lvl="0" indent="-213359" algn="just" rtl="0">
              <a:spcBef>
                <a:spcPts val="408"/>
              </a:spcBef>
              <a:spcAft>
                <a:spcPts val="0"/>
              </a:spcAft>
              <a:buClr>
                <a:schemeClr val="dk1"/>
              </a:buClr>
              <a:buSzPct val="100000"/>
              <a:buFont typeface="Arial"/>
              <a:buNone/>
            </a:pPr>
            <a:endParaRPr sz="2400">
              <a:solidFill>
                <a:schemeClr val="dk1"/>
              </a:solidFill>
              <a:latin typeface="Times New Roman"/>
              <a:ea typeface="Times New Roman"/>
              <a:cs typeface="Times New Roman"/>
              <a:sym typeface="Times New Roman"/>
            </a:endParaRPr>
          </a:p>
          <a:p>
            <a:pPr marL="342900" marR="0" lvl="0" indent="-342900" algn="just" rtl="0">
              <a:spcBef>
                <a:spcPts val="408"/>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 An object-oriented application uses a collection of objects, which communicate by </a:t>
            </a:r>
            <a:r>
              <a:rPr lang="en-US" sz="2400" b="1">
                <a:solidFill>
                  <a:schemeClr val="dk1"/>
                </a:solidFill>
                <a:latin typeface="Times New Roman"/>
                <a:ea typeface="Times New Roman"/>
                <a:cs typeface="Times New Roman"/>
                <a:sym typeface="Times New Roman"/>
              </a:rPr>
              <a:t>passing messages</a:t>
            </a:r>
            <a:r>
              <a:rPr lang="en-US" sz="2400">
                <a:solidFill>
                  <a:schemeClr val="dk1"/>
                </a:solidFill>
                <a:latin typeface="Times New Roman"/>
                <a:ea typeface="Times New Roman"/>
                <a:cs typeface="Times New Roman"/>
                <a:sym typeface="Times New Roman"/>
              </a:rPr>
              <a:t> to request services. </a:t>
            </a:r>
            <a:endParaRPr/>
          </a:p>
          <a:p>
            <a:pPr marL="342900" marR="0" lvl="0" indent="-342900" algn="just" rtl="0">
              <a:spcBef>
                <a:spcPts val="408"/>
              </a:spcBef>
              <a:spcAft>
                <a:spcPts val="0"/>
              </a:spcAft>
              <a:buClr>
                <a:schemeClr val="dk1"/>
              </a:buClr>
              <a:buSzPct val="100000"/>
              <a:buFont typeface="Arial"/>
              <a:buNone/>
            </a:pPr>
            <a:endParaRPr sz="2400">
              <a:solidFill>
                <a:schemeClr val="dk1"/>
              </a:solidFill>
              <a:latin typeface="Times New Roman"/>
              <a:ea typeface="Times New Roman"/>
              <a:cs typeface="Times New Roman"/>
              <a:sym typeface="Times New Roman"/>
            </a:endParaRPr>
          </a:p>
          <a:p>
            <a:pPr marL="342900" marR="0" lvl="0" indent="-342900" algn="just" rtl="0">
              <a:spcBef>
                <a:spcPts val="408"/>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The aim of object-oriented programming is to try to increase the </a:t>
            </a:r>
            <a:r>
              <a:rPr lang="en-US" sz="2400" b="1">
                <a:solidFill>
                  <a:schemeClr val="dk1"/>
                </a:solidFill>
                <a:latin typeface="Times New Roman"/>
                <a:ea typeface="Times New Roman"/>
                <a:cs typeface="Times New Roman"/>
                <a:sym typeface="Times New Roman"/>
              </a:rPr>
              <a:t>flexibility and maintainability </a:t>
            </a:r>
            <a:r>
              <a:rPr lang="en-US" sz="2400">
                <a:solidFill>
                  <a:schemeClr val="dk1"/>
                </a:solidFill>
                <a:latin typeface="Times New Roman"/>
                <a:ea typeface="Times New Roman"/>
                <a:cs typeface="Times New Roman"/>
                <a:sym typeface="Times New Roman"/>
              </a:rPr>
              <a:t>of programs. </a:t>
            </a:r>
            <a:endParaRPr/>
          </a:p>
          <a:p>
            <a:pPr marL="342900" marR="0" lvl="0" indent="-213359" algn="just" rtl="0">
              <a:spcBef>
                <a:spcPts val="408"/>
              </a:spcBef>
              <a:spcAft>
                <a:spcPts val="0"/>
              </a:spcAft>
              <a:buClr>
                <a:schemeClr val="dk1"/>
              </a:buClr>
              <a:buSzPct val="100000"/>
              <a:buFont typeface="Arial"/>
              <a:buNone/>
            </a:pPr>
            <a:endParaRPr sz="2400">
              <a:solidFill>
                <a:schemeClr val="dk1"/>
              </a:solidFill>
              <a:latin typeface="Times New Roman"/>
              <a:ea typeface="Times New Roman"/>
              <a:cs typeface="Times New Roman"/>
              <a:sym typeface="Times New Roman"/>
            </a:endParaRPr>
          </a:p>
          <a:p>
            <a:pPr marL="342900" marR="0" lvl="0" indent="-342900" algn="just" rtl="0">
              <a:spcBef>
                <a:spcPts val="408"/>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 Because programs created using an OO language are </a:t>
            </a:r>
            <a:r>
              <a:rPr lang="en-US" sz="2400" b="1">
                <a:solidFill>
                  <a:schemeClr val="dk1"/>
                </a:solidFill>
                <a:latin typeface="Times New Roman"/>
                <a:ea typeface="Times New Roman"/>
                <a:cs typeface="Times New Roman"/>
                <a:sym typeface="Times New Roman"/>
              </a:rPr>
              <a:t>modular</a:t>
            </a:r>
            <a:r>
              <a:rPr lang="en-US" sz="2400">
                <a:solidFill>
                  <a:schemeClr val="dk1"/>
                </a:solidFill>
                <a:latin typeface="Times New Roman"/>
                <a:ea typeface="Times New Roman"/>
                <a:cs typeface="Times New Roman"/>
                <a:sym typeface="Times New Roman"/>
              </a:rPr>
              <a:t>, they can be </a:t>
            </a:r>
            <a:r>
              <a:rPr lang="en-US" sz="2400" b="1">
                <a:solidFill>
                  <a:schemeClr val="dk1"/>
                </a:solidFill>
                <a:latin typeface="Times New Roman"/>
                <a:ea typeface="Times New Roman"/>
                <a:cs typeface="Times New Roman"/>
                <a:sym typeface="Times New Roman"/>
              </a:rPr>
              <a:t>easier</a:t>
            </a:r>
            <a:r>
              <a:rPr lang="en-US" sz="2400">
                <a:solidFill>
                  <a:schemeClr val="dk1"/>
                </a:solidFill>
                <a:latin typeface="Times New Roman"/>
                <a:ea typeface="Times New Roman"/>
                <a:cs typeface="Times New Roman"/>
                <a:sym typeface="Times New Roman"/>
              </a:rPr>
              <a:t> to develop, and </a:t>
            </a:r>
            <a:r>
              <a:rPr lang="en-US" sz="2400" b="1">
                <a:solidFill>
                  <a:schemeClr val="dk1"/>
                </a:solidFill>
                <a:latin typeface="Times New Roman"/>
                <a:ea typeface="Times New Roman"/>
                <a:cs typeface="Times New Roman"/>
                <a:sym typeface="Times New Roman"/>
              </a:rPr>
              <a:t>simpler</a:t>
            </a:r>
            <a:r>
              <a:rPr lang="en-US" sz="2400">
                <a:solidFill>
                  <a:schemeClr val="dk1"/>
                </a:solidFill>
                <a:latin typeface="Times New Roman"/>
                <a:ea typeface="Times New Roman"/>
                <a:cs typeface="Times New Roman"/>
                <a:sym typeface="Times New Roman"/>
              </a:rPr>
              <a:t> to understand after development</a:t>
            </a:r>
            <a:endParaRPr/>
          </a:p>
        </p:txBody>
      </p:sp>
      <p:sp>
        <p:nvSpPr>
          <p:cNvPr id="206" name="Google Shape;206;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07" name="Google Shape;207;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08" name="Google Shape;208;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ransition spd="med">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18"/>
          <p:cNvSpPr txBox="1">
            <a:spLocks noGrp="1"/>
          </p:cNvSpPr>
          <p:nvPr>
            <p:ph type="title"/>
          </p:nvPr>
        </p:nvSpPr>
        <p:spPr>
          <a:xfrm>
            <a:off x="635199" y="1398008"/>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Depicting Classes</a:t>
            </a:r>
            <a:endParaRPr/>
          </a:p>
        </p:txBody>
      </p:sp>
      <p:grpSp>
        <p:nvGrpSpPr>
          <p:cNvPr id="1491" name="Google Shape;1491;p118"/>
          <p:cNvGrpSpPr/>
          <p:nvPr/>
        </p:nvGrpSpPr>
        <p:grpSpPr>
          <a:xfrm>
            <a:off x="5829300" y="2457450"/>
            <a:ext cx="1828800" cy="2686050"/>
            <a:chOff x="3936" y="1296"/>
            <a:chExt cx="1536" cy="2256"/>
          </a:xfrm>
        </p:grpSpPr>
        <p:sp>
          <p:nvSpPr>
            <p:cNvPr id="1492" name="Google Shape;1492;p118"/>
            <p:cNvSpPr/>
            <p:nvPr/>
          </p:nvSpPr>
          <p:spPr>
            <a:xfrm>
              <a:off x="3936" y="1296"/>
              <a:ext cx="1536" cy="38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93" name="Google Shape;1493;p118"/>
            <p:cNvSpPr/>
            <p:nvPr/>
          </p:nvSpPr>
          <p:spPr>
            <a:xfrm>
              <a:off x="3936" y="1680"/>
              <a:ext cx="1536" cy="76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      : String</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birthdate : Date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ssn          : Id</a:t>
              </a:r>
              <a:endParaRPr sz="1350">
                <a:solidFill>
                  <a:schemeClr val="dk1"/>
                </a:solidFill>
                <a:latin typeface="Calibri"/>
                <a:ea typeface="Calibri"/>
                <a:cs typeface="Calibri"/>
                <a:sym typeface="Calibri"/>
              </a:endParaRPr>
            </a:p>
          </p:txBody>
        </p:sp>
        <p:sp>
          <p:nvSpPr>
            <p:cNvPr id="1494" name="Google Shape;1494;p118"/>
            <p:cNvSpPr/>
            <p:nvPr/>
          </p:nvSpPr>
          <p:spPr>
            <a:xfrm>
              <a:off x="3936" y="2448"/>
              <a:ext cx="1536" cy="110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eat()</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sleep()</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work()</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play()</a:t>
              </a:r>
              <a:endParaRPr sz="1350">
                <a:solidFill>
                  <a:schemeClr val="dk1"/>
                </a:solidFill>
                <a:latin typeface="Calibri"/>
                <a:ea typeface="Calibri"/>
                <a:cs typeface="Calibri"/>
                <a:sym typeface="Calibri"/>
              </a:endParaRPr>
            </a:p>
          </p:txBody>
        </p:sp>
      </p:grpSp>
      <p:sp>
        <p:nvSpPr>
          <p:cNvPr id="1495" name="Google Shape;1495;p118"/>
          <p:cNvSpPr txBox="1"/>
          <p:nvPr/>
        </p:nvSpPr>
        <p:spPr>
          <a:xfrm>
            <a:off x="1428751" y="1771651"/>
            <a:ext cx="6261497" cy="62321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When drawing a class, you needn’t show attributes and operation in every diagram.</a:t>
            </a:r>
            <a:endParaRPr sz="1350">
              <a:solidFill>
                <a:schemeClr val="dk1"/>
              </a:solidFill>
              <a:latin typeface="Calibri"/>
              <a:ea typeface="Calibri"/>
              <a:cs typeface="Calibri"/>
              <a:sym typeface="Calibri"/>
            </a:endParaRPr>
          </a:p>
        </p:txBody>
      </p:sp>
      <p:sp>
        <p:nvSpPr>
          <p:cNvPr id="1496" name="Google Shape;1496;p118"/>
          <p:cNvSpPr/>
          <p:nvPr/>
        </p:nvSpPr>
        <p:spPr>
          <a:xfrm>
            <a:off x="1485900" y="24574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grpSp>
        <p:nvGrpSpPr>
          <p:cNvPr id="1497" name="Google Shape;1497;p118"/>
          <p:cNvGrpSpPr/>
          <p:nvPr/>
        </p:nvGrpSpPr>
        <p:grpSpPr>
          <a:xfrm>
            <a:off x="1543050" y="3314700"/>
            <a:ext cx="1828800" cy="1828800"/>
            <a:chOff x="288" y="2400"/>
            <a:chExt cx="1536" cy="1536"/>
          </a:xfrm>
        </p:grpSpPr>
        <p:sp>
          <p:nvSpPr>
            <p:cNvPr id="1498" name="Google Shape;1498;p118"/>
            <p:cNvSpPr/>
            <p:nvPr/>
          </p:nvSpPr>
          <p:spPr>
            <a:xfrm>
              <a:off x="288" y="2400"/>
              <a:ext cx="1536" cy="48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499" name="Google Shape;1499;p118"/>
            <p:cNvSpPr/>
            <p:nvPr/>
          </p:nvSpPr>
          <p:spPr>
            <a:xfrm>
              <a:off x="288" y="2880"/>
              <a:ext cx="1536" cy="76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name</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address</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birthdate</a:t>
              </a:r>
              <a:endParaRPr sz="1350">
                <a:solidFill>
                  <a:schemeClr val="dk1"/>
                </a:solidFill>
                <a:latin typeface="Calibri"/>
                <a:ea typeface="Calibri"/>
                <a:cs typeface="Calibri"/>
                <a:sym typeface="Calibri"/>
              </a:endParaRPr>
            </a:p>
          </p:txBody>
        </p:sp>
        <p:sp>
          <p:nvSpPr>
            <p:cNvPr id="1500" name="Google Shape;1500;p118"/>
            <p:cNvSpPr/>
            <p:nvPr/>
          </p:nvSpPr>
          <p:spPr>
            <a:xfrm>
              <a:off x="288" y="3648"/>
              <a:ext cx="1536" cy="28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1501" name="Google Shape;1501;p118"/>
          <p:cNvGrpSpPr/>
          <p:nvPr/>
        </p:nvGrpSpPr>
        <p:grpSpPr>
          <a:xfrm>
            <a:off x="3714750" y="3943350"/>
            <a:ext cx="1828800" cy="1200150"/>
            <a:chOff x="2208" y="2592"/>
            <a:chExt cx="1536" cy="1008"/>
          </a:xfrm>
        </p:grpSpPr>
        <p:sp>
          <p:nvSpPr>
            <p:cNvPr id="1502" name="Google Shape;1502;p118"/>
            <p:cNvSpPr/>
            <p:nvPr/>
          </p:nvSpPr>
          <p:spPr>
            <a:xfrm>
              <a:off x="2208" y="2592"/>
              <a:ext cx="1536" cy="307"/>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503" name="Google Shape;1503;p118"/>
            <p:cNvSpPr/>
            <p:nvPr/>
          </p:nvSpPr>
          <p:spPr>
            <a:xfrm>
              <a:off x="2208" y="2880"/>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504" name="Google Shape;1504;p118"/>
            <p:cNvSpPr/>
            <p:nvPr/>
          </p:nvSpPr>
          <p:spPr>
            <a:xfrm>
              <a:off x="2208" y="3072"/>
              <a:ext cx="1536" cy="528"/>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eat</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play</a:t>
              </a:r>
              <a:endParaRPr sz="1350">
                <a:solidFill>
                  <a:schemeClr val="dk1"/>
                </a:solidFill>
                <a:latin typeface="Calibri"/>
                <a:ea typeface="Calibri"/>
                <a:cs typeface="Calibri"/>
                <a:sym typeface="Calibri"/>
              </a:endParaRPr>
            </a:p>
          </p:txBody>
        </p:sp>
      </p:grpSp>
      <p:grpSp>
        <p:nvGrpSpPr>
          <p:cNvPr id="1505" name="Google Shape;1505;p118"/>
          <p:cNvGrpSpPr/>
          <p:nvPr/>
        </p:nvGrpSpPr>
        <p:grpSpPr>
          <a:xfrm>
            <a:off x="3714750" y="2457450"/>
            <a:ext cx="1828800" cy="857250"/>
            <a:chOff x="2160" y="1488"/>
            <a:chExt cx="1536" cy="720"/>
          </a:xfrm>
        </p:grpSpPr>
        <p:sp>
          <p:nvSpPr>
            <p:cNvPr id="1506" name="Google Shape;1506;p118"/>
            <p:cNvSpPr/>
            <p:nvPr/>
          </p:nvSpPr>
          <p:spPr>
            <a:xfrm>
              <a:off x="2160" y="1488"/>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507" name="Google Shape;1507;p118"/>
            <p:cNvSpPr/>
            <p:nvPr/>
          </p:nvSpPr>
          <p:spPr>
            <a:xfrm>
              <a:off x="2160" y="1824"/>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508" name="Google Shape;1508;p118"/>
            <p:cNvSpPr/>
            <p:nvPr/>
          </p:nvSpPr>
          <p:spPr>
            <a:xfrm>
              <a:off x="2160" y="2016"/>
              <a:ext cx="153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1509" name="Google Shape;1509;p118"/>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8"/>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1" name="Google Shape;1511;p118"/>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19"/>
          <p:cNvSpPr txBox="1">
            <a:spLocks noGrp="1"/>
          </p:cNvSpPr>
          <p:nvPr>
            <p:ph type="title"/>
          </p:nvPr>
        </p:nvSpPr>
        <p:spPr>
          <a:xfrm>
            <a:off x="647700" y="1428750"/>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Class Responsibilities</a:t>
            </a:r>
            <a:endParaRPr/>
          </a:p>
        </p:txBody>
      </p:sp>
      <p:sp>
        <p:nvSpPr>
          <p:cNvPr id="1518" name="Google Shape;1518;p119"/>
          <p:cNvSpPr txBox="1"/>
          <p:nvPr/>
        </p:nvSpPr>
        <p:spPr>
          <a:xfrm>
            <a:off x="1600200" y="1828800"/>
            <a:ext cx="6000750" cy="1177215"/>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class may also include its responsibilities in a class diagram.</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responsibility is a contract or obligation of a class to perform a particular service.</a:t>
            </a:r>
            <a:endParaRPr sz="1350">
              <a:solidFill>
                <a:schemeClr val="dk1"/>
              </a:solidFill>
              <a:latin typeface="Calibri"/>
              <a:ea typeface="Calibri"/>
              <a:cs typeface="Calibri"/>
              <a:sym typeface="Calibri"/>
            </a:endParaRPr>
          </a:p>
        </p:txBody>
      </p:sp>
      <p:grpSp>
        <p:nvGrpSpPr>
          <p:cNvPr id="1519" name="Google Shape;1519;p119"/>
          <p:cNvGrpSpPr/>
          <p:nvPr/>
        </p:nvGrpSpPr>
        <p:grpSpPr>
          <a:xfrm>
            <a:off x="2743200" y="3143250"/>
            <a:ext cx="3657600" cy="2286000"/>
            <a:chOff x="1104" y="2064"/>
            <a:chExt cx="3072" cy="1920"/>
          </a:xfrm>
        </p:grpSpPr>
        <p:sp>
          <p:nvSpPr>
            <p:cNvPr id="1520" name="Google Shape;1520;p119"/>
            <p:cNvSpPr/>
            <p:nvPr/>
          </p:nvSpPr>
          <p:spPr>
            <a:xfrm>
              <a:off x="1104" y="2064"/>
              <a:ext cx="3072" cy="24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SmokeAlarm</a:t>
              </a:r>
              <a:endParaRPr sz="1350">
                <a:solidFill>
                  <a:schemeClr val="dk1"/>
                </a:solidFill>
                <a:latin typeface="Calibri"/>
                <a:ea typeface="Calibri"/>
                <a:cs typeface="Calibri"/>
                <a:sym typeface="Calibri"/>
              </a:endParaRPr>
            </a:p>
          </p:txBody>
        </p:sp>
        <p:sp>
          <p:nvSpPr>
            <p:cNvPr id="1521" name="Google Shape;1521;p119"/>
            <p:cNvSpPr/>
            <p:nvPr/>
          </p:nvSpPr>
          <p:spPr>
            <a:xfrm>
              <a:off x="1104" y="2304"/>
              <a:ext cx="3072" cy="14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522" name="Google Shape;1522;p119"/>
            <p:cNvSpPr/>
            <p:nvPr/>
          </p:nvSpPr>
          <p:spPr>
            <a:xfrm>
              <a:off x="1104" y="2592"/>
              <a:ext cx="3072" cy="13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Responsibilities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sound alert and notify guard station</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when smoke is detected.</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indicate battery state</a:t>
              </a:r>
              <a:endParaRPr sz="1350">
                <a:solidFill>
                  <a:schemeClr val="dk1"/>
                </a:solidFill>
                <a:latin typeface="Calibri"/>
                <a:ea typeface="Calibri"/>
                <a:cs typeface="Calibri"/>
                <a:sym typeface="Calibri"/>
              </a:endParaRPr>
            </a:p>
          </p:txBody>
        </p:sp>
        <p:sp>
          <p:nvSpPr>
            <p:cNvPr id="1523" name="Google Shape;1523;p119"/>
            <p:cNvSpPr/>
            <p:nvPr/>
          </p:nvSpPr>
          <p:spPr>
            <a:xfrm>
              <a:off x="1104" y="2448"/>
              <a:ext cx="3072" cy="144"/>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1524" name="Google Shape;1524;p119"/>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9"/>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26" name="Google Shape;1526;p119"/>
          <p:cNvPicPr preferRelativeResize="0"/>
          <p:nvPr/>
        </p:nvPicPr>
        <p:blipFill rotWithShape="1">
          <a:blip r:embed="rId3">
            <a:alphaModFix/>
          </a:blip>
          <a:srcRect/>
          <a:stretch/>
        </p:blipFill>
        <p:spPr>
          <a:xfrm>
            <a:off x="5490102" y="1006963"/>
            <a:ext cx="914220" cy="39987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20"/>
          <p:cNvSpPr/>
          <p:nvPr/>
        </p:nvSpPr>
        <p:spPr>
          <a:xfrm>
            <a:off x="1485900" y="742950"/>
            <a:ext cx="6057900" cy="5173852"/>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2400" b="1">
                <a:solidFill>
                  <a:srgbClr val="FF0000"/>
                </a:solidFill>
                <a:latin typeface="Calibri"/>
                <a:ea typeface="Calibri"/>
                <a:cs typeface="Calibri"/>
                <a:sym typeface="Calibri"/>
              </a:rPr>
              <a:t>Basic components of a class diagram</a:t>
            </a:r>
            <a:endParaRPr/>
          </a:p>
          <a:p>
            <a:pPr marL="0" marR="0" lvl="0" indent="0" algn="just" rtl="0">
              <a:lnSpc>
                <a:spcPct val="150000"/>
              </a:lnSpc>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n-US" sz="1800">
                <a:solidFill>
                  <a:schemeClr val="dk1"/>
                </a:solidFill>
                <a:latin typeface="Calibri"/>
                <a:ea typeface="Calibri"/>
                <a:cs typeface="Calibri"/>
                <a:sym typeface="Calibri"/>
              </a:rPr>
              <a:t>The standard class diagram is composed of three sections:</a:t>
            </a:r>
            <a:endParaRPr/>
          </a:p>
          <a:p>
            <a:pPr marL="0" marR="0" lvl="0" indent="0" algn="just" rtl="0">
              <a:lnSpc>
                <a:spcPct val="150000"/>
              </a:lnSpc>
              <a:spcBef>
                <a:spcPts val="0"/>
              </a:spcBef>
              <a:spcAft>
                <a:spcPts val="0"/>
              </a:spcAft>
              <a:buNone/>
            </a:pPr>
            <a:r>
              <a:rPr lang="en-US" sz="1800" b="1">
                <a:solidFill>
                  <a:srgbClr val="FF0000"/>
                </a:solidFill>
                <a:latin typeface="Calibri"/>
                <a:ea typeface="Calibri"/>
                <a:cs typeface="Calibri"/>
                <a:sym typeface="Calibri"/>
              </a:rPr>
              <a:t>Upper section: </a:t>
            </a:r>
            <a:r>
              <a:rPr lang="en-US" sz="1800">
                <a:solidFill>
                  <a:schemeClr val="dk1"/>
                </a:solidFill>
                <a:latin typeface="Calibri"/>
                <a:ea typeface="Calibri"/>
                <a:cs typeface="Calibri"/>
                <a:sym typeface="Calibri"/>
              </a:rPr>
              <a:t>Contains the name of the class. This section is always required, to know whether it represents the classifier or an object.</a:t>
            </a:r>
            <a:endParaRPr/>
          </a:p>
          <a:p>
            <a:pPr marL="0" marR="0" lvl="0" indent="0" algn="just" rtl="0">
              <a:lnSpc>
                <a:spcPct val="150000"/>
              </a:lnSpc>
              <a:spcBef>
                <a:spcPts val="0"/>
              </a:spcBef>
              <a:spcAft>
                <a:spcPts val="0"/>
              </a:spcAft>
              <a:buNone/>
            </a:pPr>
            <a:r>
              <a:rPr lang="en-US" sz="1800" b="1">
                <a:solidFill>
                  <a:srgbClr val="FF0000"/>
                </a:solidFill>
                <a:latin typeface="Calibri"/>
                <a:ea typeface="Calibri"/>
                <a:cs typeface="Calibri"/>
                <a:sym typeface="Calibri"/>
              </a:rPr>
              <a:t>Middle section:</a:t>
            </a:r>
            <a:r>
              <a:rPr lang="en-US" sz="1800" b="1">
                <a:solidFill>
                  <a:schemeClr val="dk1"/>
                </a:solidFill>
                <a:latin typeface="Calibri"/>
                <a:ea typeface="Calibri"/>
                <a:cs typeface="Calibri"/>
                <a:sym typeface="Calibri"/>
              </a:rPr>
              <a:t> </a:t>
            </a:r>
            <a:r>
              <a:rPr lang="en-US" sz="1800">
                <a:solidFill>
                  <a:schemeClr val="dk1"/>
                </a:solidFill>
                <a:latin typeface="Calibri"/>
                <a:ea typeface="Calibri"/>
                <a:cs typeface="Calibri"/>
                <a:sym typeface="Calibri"/>
              </a:rPr>
              <a:t>Contains the attributes of the class. Use this section to describe the qualities of the class. This is only required when describing a specific instance of a class.</a:t>
            </a:r>
            <a:endParaRPr/>
          </a:p>
          <a:p>
            <a:pPr marL="0" marR="0" lvl="0" indent="0" algn="just" rtl="0">
              <a:lnSpc>
                <a:spcPct val="150000"/>
              </a:lnSpc>
              <a:spcBef>
                <a:spcPts val="0"/>
              </a:spcBef>
              <a:spcAft>
                <a:spcPts val="0"/>
              </a:spcAft>
              <a:buNone/>
            </a:pPr>
            <a:r>
              <a:rPr lang="en-US" sz="1800" b="1">
                <a:solidFill>
                  <a:srgbClr val="FF0000"/>
                </a:solidFill>
                <a:latin typeface="Calibri"/>
                <a:ea typeface="Calibri"/>
                <a:cs typeface="Calibri"/>
                <a:sym typeface="Calibri"/>
              </a:rPr>
              <a:t>Bottom section: </a:t>
            </a:r>
            <a:r>
              <a:rPr lang="en-US" sz="1800">
                <a:solidFill>
                  <a:schemeClr val="dk1"/>
                </a:solidFill>
                <a:latin typeface="Calibri"/>
                <a:ea typeface="Calibri"/>
                <a:cs typeface="Calibri"/>
                <a:sym typeface="Calibri"/>
              </a:rPr>
              <a:t>Includes class operations (methods). Displayed in list format, each operation takes up its own line. The operations describe how a class interacts with data.</a:t>
            </a:r>
            <a:endParaRPr/>
          </a:p>
        </p:txBody>
      </p:sp>
      <p:sp>
        <p:nvSpPr>
          <p:cNvPr id="1532" name="Google Shape;1532;p1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33" name="Google Shape;1533;p1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534" name="Google Shape;1534;p1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21"/>
          <p:cNvSpPr/>
          <p:nvPr/>
        </p:nvSpPr>
        <p:spPr>
          <a:xfrm>
            <a:off x="1314450" y="1657351"/>
            <a:ext cx="6229350" cy="40658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RULES TO BE FOLLOWED:</a:t>
            </a:r>
            <a:endParaRPr/>
          </a:p>
          <a:p>
            <a:pPr marL="0" marR="0" lvl="0" indent="-114300"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Class name must be unique to its enclosing namespace. </a:t>
            </a:r>
            <a:endParaRPr/>
          </a:p>
          <a:p>
            <a:pPr marL="0" marR="0" lvl="0" indent="-114300"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class name begins in uppercase and the space between multiple words is omitted. </a:t>
            </a:r>
            <a:endParaRPr/>
          </a:p>
          <a:p>
            <a:pPr marL="0" marR="0" lvl="0" indent="-114300"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first letter of the attribute and operation names is lowercase  with subsequent words starting in uppercase and spaces are omitted.</a:t>
            </a:r>
            <a:endParaRPr/>
          </a:p>
          <a:p>
            <a:pPr marL="0" marR="0" lvl="0" indent="-114300"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Since the class is the namespace for its attributes and operations an attribute name must be unambiguous in the context of the class. </a:t>
            </a:r>
            <a:endParaRPr/>
          </a:p>
        </p:txBody>
      </p:sp>
      <p:sp>
        <p:nvSpPr>
          <p:cNvPr id="1540" name="Google Shape;1540;p1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41" name="Google Shape;1541;p1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542" name="Google Shape;1542;p1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22"/>
          <p:cNvSpPr txBox="1">
            <a:spLocks noGrp="1"/>
          </p:cNvSpPr>
          <p:nvPr>
            <p:ph type="title"/>
          </p:nvPr>
        </p:nvSpPr>
        <p:spPr>
          <a:xfrm>
            <a:off x="628651" y="1214754"/>
            <a:ext cx="2925041" cy="315832"/>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Arial"/>
              <a:buNone/>
            </a:pPr>
            <a:r>
              <a:rPr lang="en-US" sz="2700">
                <a:latin typeface="Arial"/>
                <a:ea typeface="Arial"/>
                <a:cs typeface="Arial"/>
                <a:sym typeface="Arial"/>
              </a:rPr>
              <a:t>Class Diagram</a:t>
            </a:r>
            <a:endParaRPr sz="2700">
              <a:latin typeface="Arial"/>
              <a:ea typeface="Arial"/>
              <a:cs typeface="Arial"/>
              <a:sym typeface="Arial"/>
            </a:endParaRPr>
          </a:p>
        </p:txBody>
      </p:sp>
      <p:sp>
        <p:nvSpPr>
          <p:cNvPr id="1548" name="Google Shape;1548;p122"/>
          <p:cNvSpPr txBox="1">
            <a:spLocks noGrp="1"/>
          </p:cNvSpPr>
          <p:nvPr>
            <p:ph type="body" idx="1"/>
          </p:nvPr>
        </p:nvSpPr>
        <p:spPr>
          <a:xfrm>
            <a:off x="628651" y="1530587"/>
            <a:ext cx="5605895" cy="4252026"/>
          </a:xfrm>
          <a:prstGeom prst="rect">
            <a:avLst/>
          </a:prstGeom>
          <a:noFill/>
          <a:ln>
            <a:noFill/>
          </a:ln>
        </p:spPr>
        <p:txBody>
          <a:bodyPr spcFirstLastPara="1" wrap="square" lIns="68550" tIns="34275" rIns="68550" bIns="34275" anchor="t" anchorCtr="0">
            <a:normAutofit/>
          </a:bodyPr>
          <a:lstStyle/>
          <a:p>
            <a:pPr marL="171450" lvl="0" indent="-171450" algn="l" rtl="0">
              <a:lnSpc>
                <a:spcPct val="90000"/>
              </a:lnSpc>
              <a:spcBef>
                <a:spcPts val="0"/>
              </a:spcBef>
              <a:spcAft>
                <a:spcPts val="0"/>
              </a:spcAft>
              <a:buClr>
                <a:schemeClr val="dk1"/>
              </a:buClr>
              <a:buSzPts val="2600"/>
              <a:buChar char="•"/>
            </a:pPr>
            <a:r>
              <a:rPr lang="en-US" sz="1950" b="1" u="sng"/>
              <a:t>Basic Components of a Class Diagram</a:t>
            </a:r>
            <a:endParaRPr/>
          </a:p>
          <a:p>
            <a:pPr marL="514350" lvl="1" indent="-171450" algn="l" rtl="0">
              <a:lnSpc>
                <a:spcPct val="90000"/>
              </a:lnSpc>
              <a:spcBef>
                <a:spcPts val="375"/>
              </a:spcBef>
              <a:spcAft>
                <a:spcPts val="0"/>
              </a:spcAft>
              <a:buClr>
                <a:schemeClr val="dk1"/>
              </a:buClr>
              <a:buSzPts val="2600"/>
              <a:buChar char="•"/>
            </a:pPr>
            <a:r>
              <a:rPr lang="en-US" sz="1950" b="1" i="1"/>
              <a:t>Upper Section</a:t>
            </a:r>
            <a:endParaRPr/>
          </a:p>
          <a:p>
            <a:pPr marL="342900" lvl="1" indent="0" algn="l" rtl="0">
              <a:lnSpc>
                <a:spcPct val="90000"/>
              </a:lnSpc>
              <a:spcBef>
                <a:spcPts val="375"/>
              </a:spcBef>
              <a:spcAft>
                <a:spcPts val="0"/>
              </a:spcAft>
              <a:buClr>
                <a:schemeClr val="dk1"/>
              </a:buClr>
              <a:buSzPts val="2600"/>
              <a:buNone/>
            </a:pPr>
            <a:r>
              <a:rPr lang="en-US" sz="1950"/>
              <a:t>   It contains the name of the class</a:t>
            </a:r>
            <a:endParaRPr/>
          </a:p>
          <a:p>
            <a:pPr marL="514350" lvl="1" indent="-171450" algn="l" rtl="0">
              <a:lnSpc>
                <a:spcPct val="90000"/>
              </a:lnSpc>
              <a:spcBef>
                <a:spcPts val="375"/>
              </a:spcBef>
              <a:spcAft>
                <a:spcPts val="0"/>
              </a:spcAft>
              <a:buClr>
                <a:schemeClr val="dk1"/>
              </a:buClr>
              <a:buSzPts val="2600"/>
              <a:buChar char="•"/>
            </a:pPr>
            <a:r>
              <a:rPr lang="en-US" sz="1950" b="1" i="1"/>
              <a:t>Middle Section</a:t>
            </a:r>
            <a:endParaRPr/>
          </a:p>
          <a:p>
            <a:pPr marL="342900" lvl="1" indent="0" algn="l" rtl="0">
              <a:lnSpc>
                <a:spcPct val="90000"/>
              </a:lnSpc>
              <a:spcBef>
                <a:spcPts val="375"/>
              </a:spcBef>
              <a:spcAft>
                <a:spcPts val="0"/>
              </a:spcAft>
              <a:buClr>
                <a:schemeClr val="dk1"/>
              </a:buClr>
              <a:buSzPts val="2600"/>
              <a:buNone/>
            </a:pPr>
            <a:r>
              <a:rPr lang="en-US" sz="1950"/>
              <a:t>   It contains the attributes of the class</a:t>
            </a:r>
            <a:endParaRPr/>
          </a:p>
          <a:p>
            <a:pPr marL="514350" lvl="1" indent="-171450" algn="l" rtl="0">
              <a:lnSpc>
                <a:spcPct val="90000"/>
              </a:lnSpc>
              <a:spcBef>
                <a:spcPts val="375"/>
              </a:spcBef>
              <a:spcAft>
                <a:spcPts val="0"/>
              </a:spcAft>
              <a:buClr>
                <a:schemeClr val="dk1"/>
              </a:buClr>
              <a:buSzPts val="2600"/>
              <a:buChar char="•"/>
            </a:pPr>
            <a:r>
              <a:rPr lang="en-US" sz="1950" b="1" i="1"/>
              <a:t>Bottom Section</a:t>
            </a:r>
            <a:endParaRPr/>
          </a:p>
          <a:p>
            <a:pPr marL="342900" lvl="1" indent="0" algn="l" rtl="0">
              <a:lnSpc>
                <a:spcPct val="90000"/>
              </a:lnSpc>
              <a:spcBef>
                <a:spcPts val="375"/>
              </a:spcBef>
              <a:spcAft>
                <a:spcPts val="0"/>
              </a:spcAft>
              <a:buClr>
                <a:schemeClr val="dk1"/>
              </a:buClr>
              <a:buSzPts val="2600"/>
              <a:buNone/>
            </a:pPr>
            <a:r>
              <a:rPr lang="en-US" sz="1950"/>
              <a:t>   It includes methods</a:t>
            </a:r>
            <a:endParaRPr/>
          </a:p>
          <a:p>
            <a:pPr marL="171450" lvl="0" indent="-171450" algn="l" rtl="0">
              <a:lnSpc>
                <a:spcPct val="90000"/>
              </a:lnSpc>
              <a:spcBef>
                <a:spcPts val="750"/>
              </a:spcBef>
              <a:spcAft>
                <a:spcPts val="0"/>
              </a:spcAft>
              <a:buClr>
                <a:schemeClr val="dk1"/>
              </a:buClr>
              <a:buSzPts val="2600"/>
              <a:buChar char="•"/>
            </a:pPr>
            <a:r>
              <a:rPr lang="en-US" sz="1950"/>
              <a:t>Let us model a </a:t>
            </a:r>
            <a:r>
              <a:rPr lang="en-US" sz="1950" b="1" i="1">
                <a:solidFill>
                  <a:srgbClr val="FF0000"/>
                </a:solidFill>
              </a:rPr>
              <a:t>Zoo System</a:t>
            </a:r>
            <a:endParaRPr/>
          </a:p>
          <a:p>
            <a:pPr marL="171450" lvl="0" indent="-171450" algn="l" rtl="0">
              <a:lnSpc>
                <a:spcPct val="90000"/>
              </a:lnSpc>
              <a:spcBef>
                <a:spcPts val="750"/>
              </a:spcBef>
              <a:spcAft>
                <a:spcPts val="0"/>
              </a:spcAft>
              <a:buClr>
                <a:schemeClr val="dk1"/>
              </a:buClr>
              <a:buSzPts val="2600"/>
              <a:buChar char="•"/>
            </a:pPr>
            <a:r>
              <a:rPr lang="en-US" sz="1950"/>
              <a:t>What’s in a Zoo? Animals</a:t>
            </a:r>
            <a:endParaRPr/>
          </a:p>
          <a:p>
            <a:pPr marL="171450" lvl="0" indent="-171450" algn="l" rtl="0">
              <a:lnSpc>
                <a:spcPct val="90000"/>
              </a:lnSpc>
              <a:spcBef>
                <a:spcPts val="750"/>
              </a:spcBef>
              <a:spcAft>
                <a:spcPts val="0"/>
              </a:spcAft>
              <a:buClr>
                <a:schemeClr val="dk1"/>
              </a:buClr>
              <a:buSzPts val="2600"/>
              <a:buChar char="•"/>
            </a:pPr>
            <a:r>
              <a:rPr lang="en-US" sz="1950"/>
              <a:t>Let us name the class Animal</a:t>
            </a:r>
            <a:endParaRPr/>
          </a:p>
          <a:p>
            <a:pPr marL="171450" lvl="0" indent="-171450" algn="l" rtl="0">
              <a:lnSpc>
                <a:spcPct val="90000"/>
              </a:lnSpc>
              <a:spcBef>
                <a:spcPts val="750"/>
              </a:spcBef>
              <a:spcAft>
                <a:spcPts val="0"/>
              </a:spcAft>
              <a:buClr>
                <a:schemeClr val="dk1"/>
              </a:buClr>
              <a:buSzPts val="2600"/>
              <a:buChar char="•"/>
            </a:pPr>
            <a:r>
              <a:rPr lang="en-US" sz="1950"/>
              <a:t>If our class is Animal, an instance of that class would be a specific animal</a:t>
            </a:r>
            <a:endParaRPr/>
          </a:p>
          <a:p>
            <a:pPr marL="171450" lvl="0" indent="-47625" algn="l" rtl="0">
              <a:lnSpc>
                <a:spcPct val="90000"/>
              </a:lnSpc>
              <a:spcBef>
                <a:spcPts val="750"/>
              </a:spcBef>
              <a:spcAft>
                <a:spcPts val="0"/>
              </a:spcAft>
              <a:buClr>
                <a:schemeClr val="dk1"/>
              </a:buClr>
              <a:buSzPts val="2600"/>
              <a:buNone/>
            </a:pPr>
            <a:endParaRPr sz="1950"/>
          </a:p>
          <a:p>
            <a:pPr marL="171450" lvl="0" indent="-47625" algn="l" rtl="0">
              <a:lnSpc>
                <a:spcPct val="90000"/>
              </a:lnSpc>
              <a:spcBef>
                <a:spcPts val="750"/>
              </a:spcBef>
              <a:spcAft>
                <a:spcPts val="0"/>
              </a:spcAft>
              <a:buClr>
                <a:schemeClr val="dk1"/>
              </a:buClr>
              <a:buSzPts val="2600"/>
              <a:buNone/>
            </a:pPr>
            <a:endParaRPr sz="1950"/>
          </a:p>
        </p:txBody>
      </p:sp>
      <p:pic>
        <p:nvPicPr>
          <p:cNvPr id="1549" name="Google Shape;1549;p122"/>
          <p:cNvPicPr preferRelativeResize="0"/>
          <p:nvPr/>
        </p:nvPicPr>
        <p:blipFill rotWithShape="1">
          <a:blip r:embed="rId3">
            <a:alphaModFix/>
          </a:blip>
          <a:srcRect l="5728" t="30787" r="70818" b="39393"/>
          <a:stretch/>
        </p:blipFill>
        <p:spPr>
          <a:xfrm>
            <a:off x="6756013" y="1277902"/>
            <a:ext cx="2144684" cy="1533699"/>
          </a:xfrm>
          <a:prstGeom prst="rect">
            <a:avLst/>
          </a:prstGeom>
          <a:noFill/>
          <a:ln>
            <a:noFill/>
          </a:ln>
        </p:spPr>
      </p:pic>
      <p:pic>
        <p:nvPicPr>
          <p:cNvPr id="1550" name="Google Shape;1550;p122"/>
          <p:cNvPicPr preferRelativeResize="0"/>
          <p:nvPr/>
        </p:nvPicPr>
        <p:blipFill rotWithShape="1">
          <a:blip r:embed="rId4">
            <a:alphaModFix/>
          </a:blip>
          <a:srcRect l="27410" t="32486" r="53227" b="39393"/>
          <a:stretch/>
        </p:blipFill>
        <p:spPr>
          <a:xfrm>
            <a:off x="6624576" y="4131078"/>
            <a:ext cx="2407558" cy="1512168"/>
          </a:xfrm>
          <a:prstGeom prst="rect">
            <a:avLst/>
          </a:prstGeom>
          <a:noFill/>
          <a:ln>
            <a:noFill/>
          </a:ln>
        </p:spPr>
      </p:pic>
      <p:pic>
        <p:nvPicPr>
          <p:cNvPr id="1551" name="Google Shape;1551;p122"/>
          <p:cNvPicPr preferRelativeResize="0"/>
          <p:nvPr/>
        </p:nvPicPr>
        <p:blipFill rotWithShape="1">
          <a:blip r:embed="rId5">
            <a:alphaModFix/>
          </a:blip>
          <a:srcRect/>
          <a:stretch/>
        </p:blipFill>
        <p:spPr>
          <a:xfrm>
            <a:off x="6833062" y="2942947"/>
            <a:ext cx="1990586" cy="942872"/>
          </a:xfrm>
          <a:prstGeom prst="rect">
            <a:avLst/>
          </a:prstGeom>
          <a:noFill/>
          <a:ln>
            <a:noFill/>
          </a:ln>
        </p:spPr>
      </p:pic>
      <p:sp>
        <p:nvSpPr>
          <p:cNvPr id="1552" name="Google Shape;1552;p122"/>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22"/>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4" name="Google Shape;1554;p122"/>
          <p:cNvPicPr preferRelativeResize="0"/>
          <p:nvPr/>
        </p:nvPicPr>
        <p:blipFill rotWithShape="1">
          <a:blip r:embed="rId6">
            <a:alphaModFix/>
          </a:blip>
          <a:srcRect/>
          <a:stretch/>
        </p:blipFill>
        <p:spPr>
          <a:xfrm>
            <a:off x="5511285" y="878032"/>
            <a:ext cx="914220" cy="399870"/>
          </a:xfrm>
          <a:prstGeom prst="rect">
            <a:avLst/>
          </a:prstGeom>
          <a:noFill/>
          <a:ln>
            <a:noFill/>
          </a:ln>
        </p:spPr>
      </p:pic>
      <p:sp>
        <p:nvSpPr>
          <p:cNvPr id="1555" name="Google Shape;1555;p1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56" name="Google Shape;1556;p1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pic>
        <p:nvPicPr>
          <p:cNvPr id="1561" name="Google Shape;1561;p123"/>
          <p:cNvPicPr preferRelativeResize="0"/>
          <p:nvPr/>
        </p:nvPicPr>
        <p:blipFill rotWithShape="1">
          <a:blip r:embed="rId3">
            <a:alphaModFix/>
          </a:blip>
          <a:srcRect l="5181" t="32242" r="54182" b="40122"/>
          <a:stretch/>
        </p:blipFill>
        <p:spPr>
          <a:xfrm>
            <a:off x="5428210" y="1484785"/>
            <a:ext cx="3715790" cy="1421477"/>
          </a:xfrm>
          <a:prstGeom prst="rect">
            <a:avLst/>
          </a:prstGeom>
          <a:noFill/>
          <a:ln>
            <a:noFill/>
          </a:ln>
        </p:spPr>
      </p:pic>
      <p:sp>
        <p:nvSpPr>
          <p:cNvPr id="1562" name="Google Shape;1562;p123"/>
          <p:cNvSpPr txBox="1">
            <a:spLocks noGrp="1"/>
          </p:cNvSpPr>
          <p:nvPr>
            <p:ph type="title"/>
          </p:nvPr>
        </p:nvSpPr>
        <p:spPr>
          <a:xfrm>
            <a:off x="629562" y="1214297"/>
            <a:ext cx="3635779"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400">
                <a:latin typeface="Arial"/>
                <a:ea typeface="Arial"/>
                <a:cs typeface="Arial"/>
                <a:sym typeface="Arial"/>
              </a:rPr>
              <a:t>Class Diagram – cont..</a:t>
            </a:r>
            <a:endParaRPr sz="2400">
              <a:latin typeface="Arial"/>
              <a:ea typeface="Arial"/>
              <a:cs typeface="Arial"/>
              <a:sym typeface="Arial"/>
            </a:endParaRPr>
          </a:p>
        </p:txBody>
      </p:sp>
      <p:sp>
        <p:nvSpPr>
          <p:cNvPr id="1563" name="Google Shape;1563;p123"/>
          <p:cNvSpPr txBox="1">
            <a:spLocks noGrp="1"/>
          </p:cNvSpPr>
          <p:nvPr>
            <p:ph type="body" idx="1"/>
          </p:nvPr>
        </p:nvSpPr>
        <p:spPr>
          <a:xfrm>
            <a:off x="628650" y="1700808"/>
            <a:ext cx="8361565" cy="4081805"/>
          </a:xfrm>
          <a:prstGeom prst="rect">
            <a:avLst/>
          </a:prstGeom>
          <a:noFill/>
          <a:ln>
            <a:noFill/>
          </a:ln>
        </p:spPr>
        <p:txBody>
          <a:bodyPr spcFirstLastPara="1" wrap="square" lIns="68550" tIns="34275" rIns="68550" bIns="34275" anchor="t" anchorCtr="0">
            <a:normAutofit lnSpcReduction="10000"/>
          </a:bodyPr>
          <a:lstStyle/>
          <a:p>
            <a:pPr marL="0" lvl="0" indent="0" algn="l" rtl="0">
              <a:lnSpc>
                <a:spcPct val="90000"/>
              </a:lnSpc>
              <a:spcBef>
                <a:spcPts val="0"/>
              </a:spcBef>
              <a:spcAft>
                <a:spcPts val="0"/>
              </a:spcAft>
              <a:buClr>
                <a:schemeClr val="dk1"/>
              </a:buClr>
              <a:buSzPts val="2200"/>
              <a:buNone/>
            </a:pPr>
            <a:r>
              <a:rPr lang="en-US" sz="1650" b="1" u="sng"/>
              <a:t>Attributes : Second Section</a:t>
            </a:r>
            <a:endParaRPr/>
          </a:p>
          <a:p>
            <a:pPr marL="171450" lvl="0" indent="-171450" algn="l" rtl="0">
              <a:lnSpc>
                <a:spcPct val="90000"/>
              </a:lnSpc>
              <a:spcBef>
                <a:spcPts val="750"/>
              </a:spcBef>
              <a:spcAft>
                <a:spcPts val="0"/>
              </a:spcAft>
              <a:buClr>
                <a:schemeClr val="dk1"/>
              </a:buClr>
              <a:buSzPts val="2200"/>
              <a:buChar char="•"/>
            </a:pPr>
            <a:r>
              <a:rPr lang="en-US" sz="1650"/>
              <a:t>How would you identify each instance of </a:t>
            </a:r>
            <a:endParaRPr/>
          </a:p>
          <a:p>
            <a:pPr marL="0" lvl="0" indent="0" algn="l" rtl="0">
              <a:lnSpc>
                <a:spcPct val="90000"/>
              </a:lnSpc>
              <a:spcBef>
                <a:spcPts val="750"/>
              </a:spcBef>
              <a:spcAft>
                <a:spcPts val="0"/>
              </a:spcAft>
              <a:buClr>
                <a:schemeClr val="dk1"/>
              </a:buClr>
              <a:buSzPts val="2200"/>
              <a:buNone/>
            </a:pPr>
            <a:r>
              <a:rPr lang="en-US" sz="1650"/>
              <a:t>   that class, i.e., a specific animal?</a:t>
            </a:r>
            <a:endParaRPr/>
          </a:p>
          <a:p>
            <a:pPr marL="514350" lvl="1" indent="-171450" algn="l" rtl="0">
              <a:lnSpc>
                <a:spcPct val="90000"/>
              </a:lnSpc>
              <a:spcBef>
                <a:spcPts val="375"/>
              </a:spcBef>
              <a:spcAft>
                <a:spcPts val="0"/>
              </a:spcAft>
              <a:buClr>
                <a:schemeClr val="dk1"/>
              </a:buClr>
              <a:buSzPts val="2200"/>
              <a:buChar char="•"/>
            </a:pPr>
            <a:r>
              <a:rPr lang="en-US" sz="1650"/>
              <a:t>Using Attributes</a:t>
            </a:r>
            <a:endParaRPr/>
          </a:p>
          <a:p>
            <a:pPr marL="171450" lvl="0" indent="-171450" algn="l" rtl="0">
              <a:lnSpc>
                <a:spcPct val="90000"/>
              </a:lnSpc>
              <a:spcBef>
                <a:spcPts val="750"/>
              </a:spcBef>
              <a:spcAft>
                <a:spcPts val="0"/>
              </a:spcAft>
              <a:buClr>
                <a:schemeClr val="dk1"/>
              </a:buClr>
              <a:buSzPts val="2200"/>
              <a:buChar char="•"/>
            </a:pPr>
            <a:r>
              <a:rPr lang="en-US" sz="1650"/>
              <a:t>What are </a:t>
            </a:r>
            <a:r>
              <a:rPr lang="en-US" sz="1650" b="1" i="1"/>
              <a:t>Attributes</a:t>
            </a:r>
            <a:r>
              <a:rPr lang="en-US" sz="1650"/>
              <a:t>?</a:t>
            </a:r>
            <a:endParaRPr/>
          </a:p>
          <a:p>
            <a:pPr marL="514350" lvl="1" indent="-171450" algn="l" rtl="0">
              <a:lnSpc>
                <a:spcPct val="90000"/>
              </a:lnSpc>
              <a:spcBef>
                <a:spcPts val="375"/>
              </a:spcBef>
              <a:spcAft>
                <a:spcPts val="0"/>
              </a:spcAft>
              <a:buClr>
                <a:schemeClr val="dk1"/>
              </a:buClr>
              <a:buSzPts val="2200"/>
              <a:buChar char="•"/>
            </a:pPr>
            <a:r>
              <a:rPr lang="en-US" sz="1650"/>
              <a:t>A significant piece of data containing values that describe each instance of that class</a:t>
            </a:r>
            <a:endParaRPr/>
          </a:p>
          <a:p>
            <a:pPr marL="514350" lvl="1" indent="-171450" algn="l" rtl="0">
              <a:lnSpc>
                <a:spcPct val="90000"/>
              </a:lnSpc>
              <a:spcBef>
                <a:spcPts val="375"/>
              </a:spcBef>
              <a:spcAft>
                <a:spcPts val="0"/>
              </a:spcAft>
              <a:buClr>
                <a:schemeClr val="dk1"/>
              </a:buClr>
              <a:buSzPts val="2200"/>
              <a:buChar char="•"/>
            </a:pPr>
            <a:r>
              <a:rPr lang="en-US" sz="1650"/>
              <a:t>They are also known as fields, variables or properties</a:t>
            </a:r>
            <a:endParaRPr/>
          </a:p>
          <a:p>
            <a:pPr marL="171450" lvl="0" indent="-171450" algn="l" rtl="0">
              <a:lnSpc>
                <a:spcPct val="90000"/>
              </a:lnSpc>
              <a:spcBef>
                <a:spcPts val="750"/>
              </a:spcBef>
              <a:spcAft>
                <a:spcPts val="0"/>
              </a:spcAft>
              <a:buClr>
                <a:schemeClr val="dk1"/>
              </a:buClr>
              <a:buSzPts val="2200"/>
              <a:buChar char="•"/>
            </a:pPr>
            <a:r>
              <a:rPr lang="en-US" sz="1650"/>
              <a:t>Format for specifying an attribute:</a:t>
            </a:r>
            <a:endParaRPr/>
          </a:p>
          <a:p>
            <a:pPr marL="0" lvl="0" indent="0" algn="l" rtl="0">
              <a:lnSpc>
                <a:spcPct val="90000"/>
              </a:lnSpc>
              <a:spcBef>
                <a:spcPts val="750"/>
              </a:spcBef>
              <a:spcAft>
                <a:spcPts val="0"/>
              </a:spcAft>
              <a:buClr>
                <a:schemeClr val="dk1"/>
              </a:buClr>
              <a:buSzPts val="2200"/>
              <a:buNone/>
            </a:pPr>
            <a:r>
              <a:rPr lang="en-US" sz="1650"/>
              <a:t>   </a:t>
            </a:r>
            <a:r>
              <a:rPr lang="en-US" sz="1650" b="1">
                <a:solidFill>
                  <a:srgbClr val="FF0000"/>
                </a:solidFill>
              </a:rPr>
              <a:t>visibility attributeName : Type [multiplicity] = DefaultValue {property string} </a:t>
            </a:r>
            <a:endParaRPr/>
          </a:p>
          <a:p>
            <a:pPr marL="171450" lvl="0" indent="-171450" algn="l" rtl="0">
              <a:lnSpc>
                <a:spcPct val="90000"/>
              </a:lnSpc>
              <a:spcBef>
                <a:spcPts val="750"/>
              </a:spcBef>
              <a:spcAft>
                <a:spcPts val="0"/>
              </a:spcAft>
              <a:buClr>
                <a:schemeClr val="dk1"/>
              </a:buClr>
              <a:buSzPts val="2200"/>
              <a:buChar char="•"/>
            </a:pPr>
            <a:r>
              <a:rPr lang="en-US" sz="1650" b="1"/>
              <a:t>Visibility: </a:t>
            </a:r>
            <a:r>
              <a:rPr lang="en-US" sz="1650"/>
              <a:t>It sets the accessibility of an attribute / method</a:t>
            </a:r>
            <a:endParaRPr sz="1650" b="1"/>
          </a:p>
          <a:p>
            <a:pPr marL="514350" lvl="1" indent="-171450" algn="l" rtl="0">
              <a:lnSpc>
                <a:spcPct val="90000"/>
              </a:lnSpc>
              <a:spcBef>
                <a:spcPts val="375"/>
              </a:spcBef>
              <a:spcAft>
                <a:spcPts val="0"/>
              </a:spcAft>
              <a:buClr>
                <a:srgbClr val="0000FF"/>
              </a:buClr>
              <a:buSzPts val="2200"/>
              <a:buChar char="•"/>
            </a:pPr>
            <a:r>
              <a:rPr lang="en-US" sz="1650" b="1">
                <a:solidFill>
                  <a:srgbClr val="0000FF"/>
                </a:solidFill>
              </a:rPr>
              <a:t>Private (-)</a:t>
            </a:r>
            <a:r>
              <a:rPr lang="en-US" sz="1650"/>
              <a:t>      Visible only to the elements within the same class</a:t>
            </a:r>
            <a:endParaRPr/>
          </a:p>
          <a:p>
            <a:pPr marL="514350" lvl="1" indent="-171450" algn="l" rtl="0">
              <a:lnSpc>
                <a:spcPct val="90000"/>
              </a:lnSpc>
              <a:spcBef>
                <a:spcPts val="375"/>
              </a:spcBef>
              <a:spcAft>
                <a:spcPts val="0"/>
              </a:spcAft>
              <a:buClr>
                <a:srgbClr val="0000FF"/>
              </a:buClr>
              <a:buSzPts val="2200"/>
              <a:buChar char="•"/>
            </a:pPr>
            <a:r>
              <a:rPr lang="en-US" sz="1650" b="1">
                <a:solidFill>
                  <a:srgbClr val="0000FF"/>
                </a:solidFill>
              </a:rPr>
              <a:t>Public (+)</a:t>
            </a:r>
            <a:r>
              <a:rPr lang="en-US" sz="1650"/>
              <a:t>       Visible to any element that can see the class</a:t>
            </a:r>
            <a:endParaRPr/>
          </a:p>
          <a:p>
            <a:pPr marL="514350" lvl="1" indent="-171450" algn="l" rtl="0">
              <a:lnSpc>
                <a:spcPct val="90000"/>
              </a:lnSpc>
              <a:spcBef>
                <a:spcPts val="375"/>
              </a:spcBef>
              <a:spcAft>
                <a:spcPts val="0"/>
              </a:spcAft>
              <a:buClr>
                <a:srgbClr val="0000FF"/>
              </a:buClr>
              <a:buSzPts val="2200"/>
              <a:buChar char="•"/>
            </a:pPr>
            <a:r>
              <a:rPr lang="en-US" sz="1650" b="1">
                <a:solidFill>
                  <a:srgbClr val="0000FF"/>
                </a:solidFill>
              </a:rPr>
              <a:t>Protected (#)</a:t>
            </a:r>
            <a:r>
              <a:rPr lang="en-US" sz="1650"/>
              <a:t> Visible to the elements in the class and its sub class</a:t>
            </a:r>
            <a:endParaRPr/>
          </a:p>
          <a:p>
            <a:pPr marL="514350" lvl="1" indent="-171450" algn="l" rtl="0">
              <a:lnSpc>
                <a:spcPct val="90000"/>
              </a:lnSpc>
              <a:spcBef>
                <a:spcPts val="375"/>
              </a:spcBef>
              <a:spcAft>
                <a:spcPts val="0"/>
              </a:spcAft>
              <a:buClr>
                <a:srgbClr val="0000FF"/>
              </a:buClr>
              <a:buSzPts val="2200"/>
              <a:buChar char="•"/>
            </a:pPr>
            <a:r>
              <a:rPr lang="en-US" sz="1650" b="1">
                <a:solidFill>
                  <a:srgbClr val="0000FF"/>
                </a:solidFill>
              </a:rPr>
              <a:t>Package (~)</a:t>
            </a:r>
            <a:r>
              <a:rPr lang="en-US" sz="1650"/>
              <a:t>    Visible to elements within the same package</a:t>
            </a:r>
            <a:endParaRPr/>
          </a:p>
          <a:p>
            <a:pPr marL="171450" lvl="0" indent="-66675" algn="l" rtl="0">
              <a:lnSpc>
                <a:spcPct val="90000"/>
              </a:lnSpc>
              <a:spcBef>
                <a:spcPts val="750"/>
              </a:spcBef>
              <a:spcAft>
                <a:spcPts val="0"/>
              </a:spcAft>
              <a:buClr>
                <a:schemeClr val="dk1"/>
              </a:buClr>
              <a:buSzPts val="2200"/>
              <a:buNone/>
            </a:pPr>
            <a:endParaRPr sz="1650"/>
          </a:p>
        </p:txBody>
      </p:sp>
      <p:sp>
        <p:nvSpPr>
          <p:cNvPr id="1564" name="Google Shape;1564;p123"/>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23"/>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6" name="Google Shape;1566;p123"/>
          <p:cNvPicPr preferRelativeResize="0"/>
          <p:nvPr/>
        </p:nvPicPr>
        <p:blipFill rotWithShape="1">
          <a:blip r:embed="rId4">
            <a:alphaModFix/>
          </a:blip>
          <a:srcRect/>
          <a:stretch/>
        </p:blipFill>
        <p:spPr>
          <a:xfrm>
            <a:off x="5511285" y="878032"/>
            <a:ext cx="914220" cy="399870"/>
          </a:xfrm>
          <a:prstGeom prst="rect">
            <a:avLst/>
          </a:prstGeom>
          <a:noFill/>
          <a:ln>
            <a:noFill/>
          </a:ln>
        </p:spPr>
      </p:pic>
      <p:sp>
        <p:nvSpPr>
          <p:cNvPr id="1567" name="Google Shape;1567;p1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68" name="Google Shape;1568;p1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24"/>
          <p:cNvSpPr txBox="1">
            <a:spLocks noGrp="1"/>
          </p:cNvSpPr>
          <p:nvPr>
            <p:ph type="title"/>
          </p:nvPr>
        </p:nvSpPr>
        <p:spPr>
          <a:xfrm>
            <a:off x="629562" y="1268760"/>
            <a:ext cx="3635779" cy="27003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66666"/>
              <a:buFont typeface="Arial"/>
              <a:buNone/>
            </a:pPr>
            <a:r>
              <a:rPr lang="en-US" sz="2400">
                <a:latin typeface="Arial"/>
                <a:ea typeface="Arial"/>
                <a:cs typeface="Arial"/>
                <a:sym typeface="Arial"/>
              </a:rPr>
              <a:t>Class Diagram – cont..</a:t>
            </a:r>
            <a:endParaRPr sz="2400">
              <a:latin typeface="Arial"/>
              <a:ea typeface="Arial"/>
              <a:cs typeface="Arial"/>
              <a:sym typeface="Arial"/>
            </a:endParaRPr>
          </a:p>
        </p:txBody>
      </p:sp>
      <p:sp>
        <p:nvSpPr>
          <p:cNvPr id="1574" name="Google Shape;1574;p124"/>
          <p:cNvSpPr txBox="1">
            <a:spLocks noGrp="1"/>
          </p:cNvSpPr>
          <p:nvPr>
            <p:ph type="body" idx="1"/>
          </p:nvPr>
        </p:nvSpPr>
        <p:spPr>
          <a:xfrm>
            <a:off x="628650" y="1530587"/>
            <a:ext cx="8361565" cy="4252026"/>
          </a:xfrm>
          <a:prstGeom prst="rect">
            <a:avLst/>
          </a:prstGeom>
          <a:noFill/>
          <a:ln>
            <a:noFill/>
          </a:ln>
        </p:spPr>
        <p:txBody>
          <a:bodyPr spcFirstLastPara="1" wrap="square" lIns="68550" tIns="34275" rIns="68550" bIns="34275" anchor="t" anchorCtr="0">
            <a:normAutofit/>
          </a:bodyPr>
          <a:lstStyle/>
          <a:p>
            <a:pPr marL="171450" lvl="0" indent="-171450" algn="l" rtl="0">
              <a:lnSpc>
                <a:spcPct val="90000"/>
              </a:lnSpc>
              <a:spcBef>
                <a:spcPts val="0"/>
              </a:spcBef>
              <a:spcAft>
                <a:spcPts val="0"/>
              </a:spcAft>
              <a:buClr>
                <a:schemeClr val="dk1"/>
              </a:buClr>
              <a:buSzPts val="2200"/>
              <a:buChar char="•"/>
            </a:pPr>
            <a:r>
              <a:rPr lang="en-US" sz="1650" b="1" u="sng"/>
              <a:t>Methods : Third section</a:t>
            </a:r>
            <a:endParaRPr/>
          </a:p>
          <a:p>
            <a:pPr marL="171450" lvl="0" indent="-171450" algn="l" rtl="0">
              <a:lnSpc>
                <a:spcPct val="90000"/>
              </a:lnSpc>
              <a:spcBef>
                <a:spcPts val="750"/>
              </a:spcBef>
              <a:spcAft>
                <a:spcPts val="0"/>
              </a:spcAft>
              <a:buClr>
                <a:schemeClr val="dk1"/>
              </a:buClr>
              <a:buSzPts val="2200"/>
              <a:buChar char="•"/>
            </a:pPr>
            <a:r>
              <a:rPr lang="en-US" sz="1650"/>
              <a:t>They are also known as operations or functions</a:t>
            </a:r>
            <a:endParaRPr/>
          </a:p>
          <a:p>
            <a:pPr marL="171450" lvl="0" indent="-171450" algn="l" rtl="0">
              <a:lnSpc>
                <a:spcPct val="90000"/>
              </a:lnSpc>
              <a:spcBef>
                <a:spcPts val="750"/>
              </a:spcBef>
              <a:spcAft>
                <a:spcPts val="0"/>
              </a:spcAft>
              <a:buClr>
                <a:schemeClr val="dk1"/>
              </a:buClr>
              <a:buSzPts val="2200"/>
              <a:buChar char="•"/>
            </a:pPr>
            <a:r>
              <a:rPr lang="en-US" sz="1650"/>
              <a:t>It specifies the behaviour of a class</a:t>
            </a:r>
            <a:endParaRPr/>
          </a:p>
          <a:p>
            <a:pPr marL="171450" lvl="0" indent="-171450" algn="l" rtl="0">
              <a:lnSpc>
                <a:spcPct val="90000"/>
              </a:lnSpc>
              <a:spcBef>
                <a:spcPts val="750"/>
              </a:spcBef>
              <a:spcAft>
                <a:spcPts val="0"/>
              </a:spcAft>
              <a:buClr>
                <a:schemeClr val="dk1"/>
              </a:buClr>
              <a:buSzPts val="2200"/>
              <a:buChar char="•"/>
            </a:pPr>
            <a:r>
              <a:rPr lang="en-US" sz="1650"/>
              <a:t>Eg: We may want to change the name of an Animal</a:t>
            </a:r>
            <a:endParaRPr/>
          </a:p>
          <a:p>
            <a:pPr marL="171450" lvl="0" indent="-171450" algn="l" rtl="0">
              <a:lnSpc>
                <a:spcPct val="90000"/>
              </a:lnSpc>
              <a:spcBef>
                <a:spcPts val="750"/>
              </a:spcBef>
              <a:spcAft>
                <a:spcPts val="0"/>
              </a:spcAft>
              <a:buClr>
                <a:schemeClr val="dk1"/>
              </a:buClr>
              <a:buSzPts val="2200"/>
              <a:buChar char="•"/>
            </a:pPr>
            <a:r>
              <a:rPr lang="en-US" sz="1650"/>
              <a:t>We could add a method</a:t>
            </a:r>
            <a:r>
              <a:rPr lang="en-US" sz="1650" b="1" i="1"/>
              <a:t> setName</a:t>
            </a:r>
            <a:endParaRPr sz="1650" b="1" i="1"/>
          </a:p>
          <a:p>
            <a:pPr marL="171450" lvl="0" indent="-171450" algn="l" rtl="0">
              <a:lnSpc>
                <a:spcPct val="90000"/>
              </a:lnSpc>
              <a:spcBef>
                <a:spcPts val="750"/>
              </a:spcBef>
              <a:spcAft>
                <a:spcPts val="0"/>
              </a:spcAft>
              <a:buClr>
                <a:schemeClr val="dk1"/>
              </a:buClr>
              <a:buSzPts val="2200"/>
              <a:buChar char="•"/>
            </a:pPr>
            <a:r>
              <a:rPr lang="en-US" sz="1650"/>
              <a:t>We could also create a method for eating, since all of</a:t>
            </a:r>
            <a:endParaRPr/>
          </a:p>
          <a:p>
            <a:pPr marL="0" lvl="0" indent="0" algn="l" rtl="0">
              <a:lnSpc>
                <a:spcPct val="90000"/>
              </a:lnSpc>
              <a:spcBef>
                <a:spcPts val="750"/>
              </a:spcBef>
              <a:spcAft>
                <a:spcPts val="0"/>
              </a:spcAft>
              <a:buClr>
                <a:schemeClr val="dk1"/>
              </a:buClr>
              <a:buSzPts val="2200"/>
              <a:buNone/>
            </a:pPr>
            <a:r>
              <a:rPr lang="en-US" sz="1650"/>
              <a:t>   our animals eat</a:t>
            </a:r>
            <a:endParaRPr/>
          </a:p>
          <a:p>
            <a:pPr marL="171450" lvl="0" indent="-171450" algn="l" rtl="0">
              <a:lnSpc>
                <a:spcPct val="90000"/>
              </a:lnSpc>
              <a:spcBef>
                <a:spcPts val="750"/>
              </a:spcBef>
              <a:spcAft>
                <a:spcPts val="0"/>
              </a:spcAft>
              <a:buClr>
                <a:schemeClr val="dk1"/>
              </a:buClr>
              <a:buSzPts val="2200"/>
              <a:buChar char="•"/>
            </a:pPr>
            <a:r>
              <a:rPr lang="en-US" sz="1650"/>
              <a:t>Lets take another example : Employee Details</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pic>
        <p:nvPicPr>
          <p:cNvPr id="1575" name="Google Shape;1575;p124"/>
          <p:cNvPicPr preferRelativeResize="0"/>
          <p:nvPr/>
        </p:nvPicPr>
        <p:blipFill rotWithShape="1">
          <a:blip r:embed="rId3">
            <a:alphaModFix/>
          </a:blip>
          <a:srcRect l="5181" t="33939" r="71773" b="37939"/>
          <a:stretch/>
        </p:blipFill>
        <p:spPr>
          <a:xfrm>
            <a:off x="6401429" y="1430778"/>
            <a:ext cx="2588786" cy="1421526"/>
          </a:xfrm>
          <a:prstGeom prst="rect">
            <a:avLst/>
          </a:prstGeom>
          <a:noFill/>
          <a:ln>
            <a:noFill/>
          </a:ln>
        </p:spPr>
      </p:pic>
      <p:pic>
        <p:nvPicPr>
          <p:cNvPr id="1576" name="Google Shape;1576;p124"/>
          <p:cNvPicPr preferRelativeResize="0"/>
          <p:nvPr/>
        </p:nvPicPr>
        <p:blipFill rotWithShape="1">
          <a:blip r:embed="rId4">
            <a:alphaModFix/>
          </a:blip>
          <a:srcRect l="4636" t="32970" r="54318" b="38788"/>
          <a:stretch/>
        </p:blipFill>
        <p:spPr>
          <a:xfrm>
            <a:off x="5390803" y="2852305"/>
            <a:ext cx="3753197" cy="1452650"/>
          </a:xfrm>
          <a:prstGeom prst="rect">
            <a:avLst/>
          </a:prstGeom>
          <a:noFill/>
          <a:ln>
            <a:noFill/>
          </a:ln>
        </p:spPr>
      </p:pic>
      <p:pic>
        <p:nvPicPr>
          <p:cNvPr id="1577" name="Google Shape;1577;p124"/>
          <p:cNvPicPr preferRelativeResize="0"/>
          <p:nvPr/>
        </p:nvPicPr>
        <p:blipFill rotWithShape="1">
          <a:blip r:embed="rId5">
            <a:alphaModFix/>
          </a:blip>
          <a:srcRect l="5193" t="32970" r="71688" b="38788"/>
          <a:stretch/>
        </p:blipFill>
        <p:spPr>
          <a:xfrm>
            <a:off x="6547312" y="4398473"/>
            <a:ext cx="2113921" cy="1452650"/>
          </a:xfrm>
          <a:prstGeom prst="rect">
            <a:avLst/>
          </a:prstGeom>
          <a:noFill/>
          <a:ln>
            <a:noFill/>
          </a:ln>
        </p:spPr>
      </p:pic>
      <p:pic>
        <p:nvPicPr>
          <p:cNvPr id="1578" name="Google Shape;1578;p124"/>
          <p:cNvPicPr preferRelativeResize="0"/>
          <p:nvPr/>
        </p:nvPicPr>
        <p:blipFill rotWithShape="1">
          <a:blip r:embed="rId6">
            <a:alphaModFix/>
          </a:blip>
          <a:srcRect l="25226" t="30788" r="51590" b="40970"/>
          <a:stretch/>
        </p:blipFill>
        <p:spPr>
          <a:xfrm>
            <a:off x="1059872" y="4136620"/>
            <a:ext cx="2119745" cy="1452650"/>
          </a:xfrm>
          <a:prstGeom prst="rect">
            <a:avLst/>
          </a:prstGeom>
          <a:noFill/>
          <a:ln>
            <a:noFill/>
          </a:ln>
        </p:spPr>
      </p:pic>
      <p:sp>
        <p:nvSpPr>
          <p:cNvPr id="1579" name="Google Shape;1579;p124"/>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24"/>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1" name="Google Shape;1581;p124"/>
          <p:cNvPicPr preferRelativeResize="0"/>
          <p:nvPr/>
        </p:nvPicPr>
        <p:blipFill rotWithShape="1">
          <a:blip r:embed="rId7">
            <a:alphaModFix/>
          </a:blip>
          <a:srcRect/>
          <a:stretch/>
        </p:blipFill>
        <p:spPr>
          <a:xfrm>
            <a:off x="5511285" y="878032"/>
            <a:ext cx="914220" cy="399870"/>
          </a:xfrm>
          <a:prstGeom prst="rect">
            <a:avLst/>
          </a:prstGeom>
          <a:noFill/>
          <a:ln>
            <a:noFill/>
          </a:ln>
        </p:spPr>
      </p:pic>
      <p:sp>
        <p:nvSpPr>
          <p:cNvPr id="1582" name="Google Shape;1582;p1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83" name="Google Shape;1583;p1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2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9" name="Google Shape;1589;p125"/>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590" name="Google Shape;1590;p125"/>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91" name="Google Shape;1591;p125"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592" name="Google Shape;1592;p1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93" name="Google Shape;1593;p1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117</a:t>
            </a:fld>
            <a:endParaRPr/>
          </a:p>
        </p:txBody>
      </p:sp>
      <p:sp>
        <p:nvSpPr>
          <p:cNvPr id="1594" name="Google Shape;1594;p125"/>
          <p:cNvSpPr/>
          <p:nvPr/>
        </p:nvSpPr>
        <p:spPr>
          <a:xfrm>
            <a:off x="1071538" y="2786058"/>
            <a:ext cx="678660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solidFill>
                  <a:schemeClr val="dk1"/>
                </a:solidFill>
                <a:latin typeface="Calibri"/>
                <a:ea typeface="Calibri"/>
                <a:cs typeface="Calibri"/>
                <a:sym typeface="Calibri"/>
              </a:rPr>
              <a:t>Multiplicity and Relationships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26"/>
          <p:cNvSpPr txBox="1">
            <a:spLocks noGrp="1"/>
          </p:cNvSpPr>
          <p:nvPr>
            <p:ph type="title"/>
          </p:nvPr>
        </p:nvSpPr>
        <p:spPr>
          <a:xfrm>
            <a:off x="378823" y="710067"/>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4400"/>
              <a:buFont typeface="Arial"/>
              <a:buNone/>
            </a:pPr>
            <a:r>
              <a:rPr lang="en-US" b="1" i="0" u="none" strike="noStrike">
                <a:latin typeface="Arial"/>
                <a:ea typeface="Arial"/>
                <a:cs typeface="Arial"/>
                <a:sym typeface="Arial"/>
              </a:rPr>
              <a:t>Relationships</a:t>
            </a:r>
            <a:endParaRPr/>
          </a:p>
        </p:txBody>
      </p:sp>
      <p:pic>
        <p:nvPicPr>
          <p:cNvPr id="1600" name="Google Shape;1600;p126"/>
          <p:cNvPicPr preferRelativeResize="0"/>
          <p:nvPr/>
        </p:nvPicPr>
        <p:blipFill rotWithShape="1">
          <a:blip r:embed="rId3">
            <a:alphaModFix/>
          </a:blip>
          <a:srcRect/>
          <a:stretch/>
        </p:blipFill>
        <p:spPr>
          <a:xfrm>
            <a:off x="2281714" y="2231844"/>
            <a:ext cx="4214813" cy="3752850"/>
          </a:xfrm>
          <a:prstGeom prst="rect">
            <a:avLst/>
          </a:prstGeom>
          <a:noFill/>
          <a:ln>
            <a:noFill/>
          </a:ln>
        </p:spPr>
      </p:pic>
      <p:sp>
        <p:nvSpPr>
          <p:cNvPr id="1601" name="Google Shape;1601;p12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2" name="Google Shape;1602;p126"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603" name="Google Shape;1603;p126"/>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27"/>
          <p:cNvSpPr txBox="1">
            <a:spLocks noGrp="1"/>
          </p:cNvSpPr>
          <p:nvPr>
            <p:ph type="title"/>
          </p:nvPr>
        </p:nvSpPr>
        <p:spPr>
          <a:xfrm>
            <a:off x="-202475" y="1028701"/>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b="1" i="0" u="none" strike="noStrike">
                <a:latin typeface="Arial"/>
                <a:ea typeface="Arial"/>
                <a:cs typeface="Arial"/>
                <a:sym typeface="Arial"/>
              </a:rPr>
              <a:t>Association</a:t>
            </a:r>
            <a:br>
              <a:rPr lang="en-US" b="1" i="0" u="none" strike="noStrike">
                <a:latin typeface="Arial"/>
                <a:ea typeface="Arial"/>
                <a:cs typeface="Arial"/>
                <a:sym typeface="Arial"/>
              </a:rPr>
            </a:br>
            <a:endParaRPr b="0" i="0" u="none" strike="noStrike">
              <a:latin typeface="Arial"/>
              <a:ea typeface="Arial"/>
              <a:cs typeface="Arial"/>
              <a:sym typeface="Arial"/>
            </a:endParaRPr>
          </a:p>
        </p:txBody>
      </p:sp>
      <p:sp>
        <p:nvSpPr>
          <p:cNvPr id="1609" name="Google Shape;1609;p127"/>
          <p:cNvSpPr txBox="1">
            <a:spLocks noGrp="1"/>
          </p:cNvSpPr>
          <p:nvPr>
            <p:ph type="body" idx="1"/>
          </p:nvPr>
        </p:nvSpPr>
        <p:spPr>
          <a:xfrm>
            <a:off x="254726" y="2079174"/>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1143000" lvl="2" indent="-228600" algn="l" rtl="0">
              <a:spcBef>
                <a:spcPts val="0"/>
              </a:spcBef>
              <a:spcAft>
                <a:spcPts val="0"/>
              </a:spcAft>
              <a:buClr>
                <a:schemeClr val="dk1"/>
              </a:buClr>
              <a:buSzPct val="100000"/>
              <a:buChar char="•"/>
            </a:pPr>
            <a:r>
              <a:rPr lang="en-US" b="0" i="0" u="none" strike="noStrike">
                <a:latin typeface="Arial"/>
                <a:ea typeface="Arial"/>
                <a:cs typeface="Arial"/>
                <a:sym typeface="Arial"/>
              </a:rPr>
              <a:t>An association is a  relationship between two separate classes. It joins two entirely separate entities. </a:t>
            </a:r>
            <a:endParaRPr/>
          </a:p>
          <a:p>
            <a:pPr marL="1143000" lvl="2" indent="-228600" algn="l" rtl="0">
              <a:spcBef>
                <a:spcPts val="444"/>
              </a:spcBef>
              <a:spcAft>
                <a:spcPts val="0"/>
              </a:spcAft>
              <a:buClr>
                <a:schemeClr val="dk1"/>
              </a:buClr>
              <a:buSzPct val="100000"/>
              <a:buChar char="•"/>
            </a:pPr>
            <a:r>
              <a:rPr lang="en-US" b="0" i="0" u="none" strike="noStrike">
                <a:latin typeface="Arial"/>
                <a:ea typeface="Arial"/>
                <a:cs typeface="Arial"/>
                <a:sym typeface="Arial"/>
              </a:rPr>
              <a:t>There are four different types of association: </a:t>
            </a:r>
            <a:endParaRPr/>
          </a:p>
          <a:p>
            <a:pPr marL="1600200" lvl="3" indent="-228600" algn="l" rtl="0">
              <a:spcBef>
                <a:spcPts val="370"/>
              </a:spcBef>
              <a:spcAft>
                <a:spcPts val="0"/>
              </a:spcAft>
              <a:buClr>
                <a:schemeClr val="dk1"/>
              </a:buClr>
              <a:buSzPct val="100000"/>
              <a:buChar char="–"/>
            </a:pPr>
            <a:r>
              <a:rPr lang="en-US" b="0" i="0" u="none" strike="noStrike">
                <a:latin typeface="Arial"/>
                <a:ea typeface="Arial"/>
                <a:cs typeface="Arial"/>
                <a:sym typeface="Arial"/>
              </a:rPr>
              <a:t>Bi-directional</a:t>
            </a:r>
            <a:endParaRPr/>
          </a:p>
          <a:p>
            <a:pPr marL="1600200" lvl="3" indent="-228600" algn="l" rtl="0">
              <a:spcBef>
                <a:spcPts val="370"/>
              </a:spcBef>
              <a:spcAft>
                <a:spcPts val="0"/>
              </a:spcAft>
              <a:buClr>
                <a:schemeClr val="dk1"/>
              </a:buClr>
              <a:buSzPct val="100000"/>
              <a:buChar char="–"/>
            </a:pPr>
            <a:r>
              <a:rPr lang="en-US" b="0" i="0" u="none" strike="noStrike">
                <a:latin typeface="Arial"/>
                <a:ea typeface="Arial"/>
                <a:cs typeface="Arial"/>
                <a:sym typeface="Arial"/>
              </a:rPr>
              <a:t>Uni-directional </a:t>
            </a:r>
            <a:endParaRPr/>
          </a:p>
          <a:p>
            <a:pPr marL="1600200" lvl="3" indent="-228600" algn="l" rtl="0">
              <a:spcBef>
                <a:spcPts val="370"/>
              </a:spcBef>
              <a:spcAft>
                <a:spcPts val="0"/>
              </a:spcAft>
              <a:buClr>
                <a:schemeClr val="dk1"/>
              </a:buClr>
              <a:buSzPct val="100000"/>
              <a:buChar char="–"/>
            </a:pPr>
            <a:r>
              <a:rPr lang="en-US" b="0" i="0" u="none" strike="noStrike">
                <a:latin typeface="Arial"/>
                <a:ea typeface="Arial"/>
                <a:cs typeface="Arial"/>
                <a:sym typeface="Arial"/>
              </a:rPr>
              <a:t>Aggregation (includes composition aggregation) </a:t>
            </a:r>
            <a:endParaRPr/>
          </a:p>
          <a:p>
            <a:pPr marL="1600200" lvl="3" indent="-228600" algn="l" rtl="0">
              <a:spcBef>
                <a:spcPts val="370"/>
              </a:spcBef>
              <a:spcAft>
                <a:spcPts val="0"/>
              </a:spcAft>
              <a:buClr>
                <a:schemeClr val="dk1"/>
              </a:buClr>
              <a:buSzPct val="100000"/>
              <a:buChar char="–"/>
            </a:pPr>
            <a:r>
              <a:rPr lang="en-US" b="0" i="0" u="none" strike="noStrike">
                <a:latin typeface="Arial"/>
                <a:ea typeface="Arial"/>
                <a:cs typeface="Arial"/>
                <a:sym typeface="Arial"/>
              </a:rPr>
              <a:t>Reflexive. </a:t>
            </a:r>
            <a:endParaRPr/>
          </a:p>
          <a:p>
            <a:pPr marL="1143000" lvl="2" indent="-228600" algn="l" rtl="0">
              <a:spcBef>
                <a:spcPts val="444"/>
              </a:spcBef>
              <a:spcAft>
                <a:spcPts val="0"/>
              </a:spcAft>
              <a:buClr>
                <a:schemeClr val="dk1"/>
              </a:buClr>
              <a:buSzPct val="100000"/>
              <a:buChar char="•"/>
            </a:pPr>
            <a:r>
              <a:rPr lang="en-US" b="0" i="0" u="none" strike="noStrike">
                <a:latin typeface="Arial"/>
                <a:ea typeface="Arial"/>
                <a:cs typeface="Arial"/>
                <a:sym typeface="Arial"/>
              </a:rPr>
              <a:t>Bi-directional and uni-directional associations are the most common ones.</a:t>
            </a:r>
            <a:endParaRPr/>
          </a:p>
          <a:p>
            <a:pPr marL="1143000" lvl="2" indent="-228600" algn="l" rtl="0">
              <a:spcBef>
                <a:spcPts val="444"/>
              </a:spcBef>
              <a:spcAft>
                <a:spcPts val="0"/>
              </a:spcAft>
              <a:buClr>
                <a:schemeClr val="dk1"/>
              </a:buClr>
              <a:buSzPct val="100000"/>
              <a:buChar char="•"/>
            </a:pPr>
            <a:r>
              <a:rPr lang="en-US" b="0" i="0" u="none" strike="noStrike">
                <a:latin typeface="Arial"/>
                <a:ea typeface="Arial"/>
                <a:cs typeface="Arial"/>
                <a:sym typeface="Arial"/>
              </a:rPr>
              <a:t>This can be specified using multiplicity (one to one, one to many, many to many, etc.).</a:t>
            </a:r>
            <a:endParaRPr/>
          </a:p>
          <a:p>
            <a:pPr marL="1143000" lvl="2" indent="-228600" algn="l" rtl="0">
              <a:spcBef>
                <a:spcPts val="444"/>
              </a:spcBef>
              <a:spcAft>
                <a:spcPts val="0"/>
              </a:spcAft>
              <a:buClr>
                <a:schemeClr val="dk1"/>
              </a:buClr>
              <a:buSzPct val="100000"/>
              <a:buChar char="•"/>
            </a:pPr>
            <a:r>
              <a:rPr lang="en-US" b="0" i="0" u="none" strike="noStrike">
                <a:latin typeface="Arial"/>
                <a:ea typeface="Arial"/>
                <a:cs typeface="Arial"/>
                <a:sym typeface="Arial"/>
              </a:rPr>
              <a:t>A typical implementation in Java is through the use of an instance field. The relationship can be bi-directional with each class holding a reference to the other.</a:t>
            </a:r>
            <a:endParaRPr b="1" i="0" u="none" strike="noStrike">
              <a:latin typeface="Arial"/>
              <a:ea typeface="Arial"/>
              <a:cs typeface="Arial"/>
              <a:sym typeface="Arial"/>
            </a:endParaRPr>
          </a:p>
        </p:txBody>
      </p:sp>
      <p:sp>
        <p:nvSpPr>
          <p:cNvPr id="1610" name="Google Shape;1610;p127"/>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11" name="Google Shape;1611;p127" descr="pngfind.com-kingpin-png-4152286 (1).png"/>
          <p:cNvPicPr preferRelativeResize="0"/>
          <p:nvPr/>
        </p:nvPicPr>
        <p:blipFill rotWithShape="1">
          <a:blip r:embed="rId3">
            <a:alphaModFix/>
          </a:blip>
          <a:srcRect/>
          <a:stretch/>
        </p:blipFill>
        <p:spPr>
          <a:xfrm>
            <a:off x="6072198" y="285728"/>
            <a:ext cx="1219200" cy="533400"/>
          </a:xfrm>
          <a:prstGeom prst="rect">
            <a:avLst/>
          </a:prstGeom>
          <a:noFill/>
          <a:ln>
            <a:noFill/>
          </a:ln>
        </p:spPr>
      </p:pic>
      <p:sp>
        <p:nvSpPr>
          <p:cNvPr id="1612" name="Google Shape;1612;p127"/>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27"/>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27"/>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6" name="Google Shape;216;p27"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17" name="Google Shape;217;p27"/>
          <p:cNvSpPr txBox="1"/>
          <p:nvPr/>
        </p:nvSpPr>
        <p:spPr>
          <a:xfrm>
            <a:off x="37594" y="965868"/>
            <a:ext cx="8801606" cy="1202714"/>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Object-Oriented Concepts</a:t>
            </a:r>
            <a:endParaRPr/>
          </a:p>
        </p:txBody>
      </p:sp>
      <p:sp>
        <p:nvSpPr>
          <p:cNvPr id="218" name="Google Shape;218;p27"/>
          <p:cNvSpPr txBox="1"/>
          <p:nvPr/>
        </p:nvSpPr>
        <p:spPr>
          <a:xfrm>
            <a:off x="228600" y="1828800"/>
            <a:ext cx="8720110" cy="5608679"/>
          </a:xfrm>
          <a:prstGeom prst="rect">
            <a:avLst/>
          </a:prstGeom>
          <a:noFill/>
          <a:ln>
            <a:noFill/>
          </a:ln>
        </p:spPr>
        <p:txBody>
          <a:bodyPr spcFirstLastPara="1" wrap="square" lIns="91425" tIns="45700" rIns="91425" bIns="45700" anchor="t" anchorCtr="0">
            <a:noAutofit/>
          </a:bodyPr>
          <a:lstStyle/>
          <a:p>
            <a:pPr marL="342900" marR="0" lvl="0" indent="-342900" algn="just" rtl="0">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Everything is an object and each object has its </a:t>
            </a:r>
            <a:r>
              <a:rPr lang="en-US" sz="2000" b="1">
                <a:solidFill>
                  <a:schemeClr val="dk1"/>
                </a:solidFill>
                <a:latin typeface="Times New Roman"/>
                <a:ea typeface="Times New Roman"/>
                <a:cs typeface="Times New Roman"/>
                <a:sym typeface="Times New Roman"/>
              </a:rPr>
              <a:t>own memory</a:t>
            </a:r>
            <a:endParaRPr/>
          </a:p>
          <a:p>
            <a:pPr marL="342900" marR="0" lvl="0" indent="-215900" algn="just" rtl="0">
              <a:spcBef>
                <a:spcPts val="400"/>
              </a:spcBef>
              <a:spcAft>
                <a:spcPts val="0"/>
              </a:spcAft>
              <a:buClr>
                <a:schemeClr val="dk1"/>
              </a:buClr>
              <a:buSzPts val="2000"/>
              <a:buFont typeface="Arial"/>
              <a:buNone/>
            </a:pPr>
            <a:endParaRPr sz="2000" b="1">
              <a:solidFill>
                <a:schemeClr val="dk1"/>
              </a:solidFill>
              <a:latin typeface="Times New Roman"/>
              <a:ea typeface="Times New Roman"/>
              <a:cs typeface="Times New Roman"/>
              <a:sym typeface="Times New Roman"/>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Computation is performed by objects communicating with each other</a:t>
            </a:r>
            <a:endParaRPr/>
          </a:p>
          <a:p>
            <a:pPr marL="342900" marR="0" lvl="0" indent="-215900" algn="just"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Every object is an instance of a class.  A class simply represents a grouping of similar objects, such as Integers or lists.</a:t>
            </a:r>
            <a:endParaRPr/>
          </a:p>
          <a:p>
            <a:pPr marL="342900" marR="0" lvl="0" indent="-215900" algn="just"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class is the repository for behavior associated with an object.  That is, that all objects that are instances of the same class can perform the same actions.</a:t>
            </a:r>
            <a:endParaRPr/>
          </a:p>
          <a:p>
            <a:pPr marL="342900" marR="0" lvl="0" indent="-215900" algn="just"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Classes are organized into a singly rooted tree structure, called the </a:t>
            </a:r>
            <a:r>
              <a:rPr lang="en-US" sz="2000" b="1">
                <a:solidFill>
                  <a:schemeClr val="dk1"/>
                </a:solidFill>
                <a:latin typeface="Times New Roman"/>
                <a:ea typeface="Times New Roman"/>
                <a:cs typeface="Times New Roman"/>
                <a:sym typeface="Times New Roman"/>
              </a:rPr>
              <a:t>inheritance hierarchy</a:t>
            </a:r>
            <a:r>
              <a:rPr lang="en-US" sz="2000">
                <a:solidFill>
                  <a:schemeClr val="dk1"/>
                </a:solidFill>
                <a:latin typeface="Times New Roman"/>
                <a:ea typeface="Times New Roman"/>
                <a:cs typeface="Times New Roman"/>
                <a:sym typeface="Times New Roman"/>
              </a:rPr>
              <a:t>. </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 Memory and behavior associated with instances of a class are automatically available to any class associated with a descendant in this tree structure.</a:t>
            </a:r>
            <a:endParaRPr/>
          </a:p>
          <a:p>
            <a:pPr marL="342900" marR="0" lvl="0" indent="-215900" algn="just"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
        <p:nvSpPr>
          <p:cNvPr id="219" name="Google Shape;219;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20" name="Google Shape;22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21" name="Google Shape;221;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transition spd="med">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128"/>
          <p:cNvSpPr txBox="1">
            <a:spLocks noGrp="1"/>
          </p:cNvSpPr>
          <p:nvPr>
            <p:ph type="title"/>
          </p:nvPr>
        </p:nvSpPr>
        <p:spPr>
          <a:xfrm>
            <a:off x="-65315" y="98157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b="1" i="0" u="none" strike="noStrike">
                <a:latin typeface="Arial"/>
                <a:ea typeface="Arial"/>
                <a:cs typeface="Arial"/>
                <a:sym typeface="Arial"/>
              </a:rPr>
              <a:t>Inheritance</a:t>
            </a:r>
            <a:br>
              <a:rPr lang="en-US" b="1" i="0" u="none" strike="noStrike">
                <a:latin typeface="Arial"/>
                <a:ea typeface="Arial"/>
                <a:cs typeface="Arial"/>
                <a:sym typeface="Arial"/>
              </a:rPr>
            </a:br>
            <a:endParaRPr b="0" i="0" u="none" strike="noStrike">
              <a:latin typeface="Arial"/>
              <a:ea typeface="Arial"/>
              <a:cs typeface="Arial"/>
              <a:sym typeface="Arial"/>
            </a:endParaRPr>
          </a:p>
        </p:txBody>
      </p:sp>
      <p:sp>
        <p:nvSpPr>
          <p:cNvPr id="1618" name="Google Shape;1618;p128"/>
          <p:cNvSpPr txBox="1">
            <a:spLocks noGrp="1"/>
          </p:cNvSpPr>
          <p:nvPr>
            <p:ph type="body" idx="1"/>
          </p:nvPr>
        </p:nvSpPr>
        <p:spPr>
          <a:xfrm>
            <a:off x="321776" y="1939836"/>
            <a:ext cx="8229600" cy="4525963"/>
          </a:xfrm>
          <a:prstGeom prst="rect">
            <a:avLst/>
          </a:prstGeom>
          <a:noFill/>
          <a:ln>
            <a:noFill/>
          </a:ln>
        </p:spPr>
        <p:txBody>
          <a:bodyPr spcFirstLastPara="1" wrap="square" lIns="91425" tIns="45700" rIns="91425" bIns="45700" anchor="t" anchorCtr="0">
            <a:normAutofit/>
          </a:bodyPr>
          <a:lstStyle/>
          <a:p>
            <a:pPr marL="1143000" lvl="2" indent="-228600" algn="l" rtl="0">
              <a:spcBef>
                <a:spcPts val="0"/>
              </a:spcBef>
              <a:spcAft>
                <a:spcPts val="0"/>
              </a:spcAft>
              <a:buClr>
                <a:schemeClr val="dk1"/>
              </a:buClr>
              <a:buSzPts val="2400"/>
              <a:buChar char="•"/>
            </a:pPr>
            <a:r>
              <a:rPr lang="en-US" b="0" i="0" u="none" strike="noStrike">
                <a:latin typeface="Arial"/>
                <a:ea typeface="Arial"/>
                <a:cs typeface="Arial"/>
                <a:sym typeface="Arial"/>
              </a:rPr>
              <a:t>Indicates that child (subclass) is considered to be a specialized form of the parent (super class). </a:t>
            </a:r>
            <a:endParaRPr/>
          </a:p>
          <a:p>
            <a:pPr marL="1143000" lvl="2" indent="-228600" algn="l" rtl="0">
              <a:spcBef>
                <a:spcPts val="480"/>
              </a:spcBef>
              <a:spcAft>
                <a:spcPts val="0"/>
              </a:spcAft>
              <a:buClr>
                <a:schemeClr val="dk1"/>
              </a:buClr>
              <a:buSzPts val="2400"/>
              <a:buChar char="•"/>
            </a:pPr>
            <a:r>
              <a:rPr lang="en-US" b="0" i="0" u="none" strike="noStrike">
                <a:latin typeface="Arial"/>
                <a:ea typeface="Arial"/>
                <a:cs typeface="Arial"/>
                <a:sym typeface="Arial"/>
              </a:rPr>
              <a:t>For example consider the following:</a:t>
            </a:r>
            <a:endParaRPr/>
          </a:p>
          <a:p>
            <a:pPr marL="1143000" lvl="2" indent="-76200" algn="l" rtl="0">
              <a:spcBef>
                <a:spcPts val="480"/>
              </a:spcBef>
              <a:spcAft>
                <a:spcPts val="0"/>
              </a:spcAft>
              <a:buClr>
                <a:schemeClr val="dk1"/>
              </a:buClr>
              <a:buSzPts val="2400"/>
              <a:buNone/>
            </a:pPr>
            <a:endParaRPr b="1" i="0" u="none" strike="noStrike">
              <a:latin typeface="Arial"/>
              <a:ea typeface="Arial"/>
              <a:cs typeface="Arial"/>
              <a:sym typeface="Arial"/>
            </a:endParaRPr>
          </a:p>
        </p:txBody>
      </p:sp>
      <p:pic>
        <p:nvPicPr>
          <p:cNvPr id="1619" name="Google Shape;1619;p128"/>
          <p:cNvPicPr preferRelativeResize="0"/>
          <p:nvPr/>
        </p:nvPicPr>
        <p:blipFill rotWithShape="1">
          <a:blip r:embed="rId3">
            <a:alphaModFix/>
          </a:blip>
          <a:srcRect/>
          <a:stretch/>
        </p:blipFill>
        <p:spPr>
          <a:xfrm>
            <a:off x="1804408" y="3175560"/>
            <a:ext cx="5706735" cy="3682440"/>
          </a:xfrm>
          <a:prstGeom prst="rect">
            <a:avLst/>
          </a:prstGeom>
          <a:noFill/>
          <a:ln>
            <a:noFill/>
          </a:ln>
        </p:spPr>
      </p:pic>
      <p:sp>
        <p:nvSpPr>
          <p:cNvPr id="1620" name="Google Shape;1620;p12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21" name="Google Shape;1621;p128"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622" name="Google Shape;1622;p128"/>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29"/>
          <p:cNvSpPr txBox="1">
            <a:spLocks noGrp="1"/>
          </p:cNvSpPr>
          <p:nvPr>
            <p:ph type="title"/>
          </p:nvPr>
        </p:nvSpPr>
        <p:spPr>
          <a:xfrm>
            <a:off x="457200" y="152400"/>
            <a:ext cx="8229600" cy="274320"/>
          </a:xfrm>
          <a:prstGeom prst="rect">
            <a:avLst/>
          </a:prstGeom>
          <a:noFill/>
          <a:ln>
            <a:noFill/>
          </a:ln>
        </p:spPr>
        <p:txBody>
          <a:bodyPr spcFirstLastPara="1" wrap="square" lIns="91425" tIns="45700" rIns="91425" bIns="45700" anchor="ctr" anchorCtr="0">
            <a:normAutofit fontScale="90000"/>
          </a:bodyPr>
          <a:lstStyle/>
          <a:p>
            <a:pPr marL="0" marR="0" lvl="0" indent="0" algn="ctr" rtl="0">
              <a:spcBef>
                <a:spcPts val="0"/>
              </a:spcBef>
              <a:spcAft>
                <a:spcPts val="0"/>
              </a:spcAft>
              <a:buClr>
                <a:schemeClr val="dk1"/>
              </a:buClr>
              <a:buSzPct val="100000"/>
              <a:buFont typeface="Arial"/>
              <a:buNone/>
            </a:pPr>
            <a:r>
              <a:rPr lang="en-US" b="0" i="0" u="none" strike="noStrike">
                <a:latin typeface="Arial"/>
                <a:ea typeface="Arial"/>
                <a:cs typeface="Arial"/>
                <a:sym typeface="Arial"/>
              </a:rPr>
              <a:t>Example</a:t>
            </a:r>
            <a:endParaRPr/>
          </a:p>
        </p:txBody>
      </p:sp>
      <p:sp>
        <p:nvSpPr>
          <p:cNvPr id="1628" name="Google Shape;1628;p1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a:bodyPr>
          <a:lstStyle/>
          <a:p>
            <a:pPr marL="342900" lvl="0" indent="-342900" algn="l" rtl="0">
              <a:spcBef>
                <a:spcPts val="0"/>
              </a:spcBef>
              <a:spcAft>
                <a:spcPts val="0"/>
              </a:spcAft>
              <a:buClr>
                <a:schemeClr val="dk1"/>
              </a:buClr>
              <a:buSzPct val="100000"/>
              <a:buChar char="•"/>
            </a:pPr>
            <a:r>
              <a:rPr lang="en-US" b="0" i="0" u="none" strike="noStrike">
                <a:latin typeface="Times New Roman"/>
                <a:ea typeface="Times New Roman"/>
                <a:cs typeface="Times New Roman"/>
                <a:sym typeface="Times New Roman"/>
              </a:rPr>
              <a:t>Above we have an animal parent class with all public member fields. </a:t>
            </a:r>
            <a:endParaRPr/>
          </a:p>
          <a:p>
            <a:pPr marL="342900" lvl="0" indent="-342900" algn="l" rtl="0">
              <a:spcBef>
                <a:spcPts val="592"/>
              </a:spcBef>
              <a:spcAft>
                <a:spcPts val="0"/>
              </a:spcAft>
              <a:buClr>
                <a:schemeClr val="dk1"/>
              </a:buClr>
              <a:buSzPct val="100000"/>
              <a:buChar char="•"/>
            </a:pPr>
            <a:r>
              <a:rPr lang="en-US" b="0" i="0" u="none" strike="noStrike">
                <a:latin typeface="Times New Roman"/>
                <a:ea typeface="Times New Roman"/>
                <a:cs typeface="Times New Roman"/>
                <a:sym typeface="Times New Roman"/>
              </a:rPr>
              <a:t>You can see the arrows originating from the duck, fish, and zebra child classes which indicate they inherit all the members from the animal class. </a:t>
            </a:r>
            <a:endParaRPr/>
          </a:p>
          <a:p>
            <a:pPr marL="342900" lvl="0" indent="-342900" algn="l" rtl="0">
              <a:spcBef>
                <a:spcPts val="592"/>
              </a:spcBef>
              <a:spcAft>
                <a:spcPts val="0"/>
              </a:spcAft>
              <a:buClr>
                <a:schemeClr val="dk1"/>
              </a:buClr>
              <a:buSzPct val="100000"/>
              <a:buChar char="•"/>
            </a:pPr>
            <a:r>
              <a:rPr lang="en-US" b="0" i="0" u="none" strike="noStrike">
                <a:latin typeface="Times New Roman"/>
                <a:ea typeface="Times New Roman"/>
                <a:cs typeface="Times New Roman"/>
                <a:sym typeface="Times New Roman"/>
              </a:rPr>
              <a:t>Not only that, but they also implement their own unique member fields. </a:t>
            </a:r>
            <a:endParaRPr/>
          </a:p>
          <a:p>
            <a:pPr marL="342900" lvl="0" indent="-342900" algn="l" rtl="0">
              <a:spcBef>
                <a:spcPts val="592"/>
              </a:spcBef>
              <a:spcAft>
                <a:spcPts val="0"/>
              </a:spcAft>
              <a:buClr>
                <a:schemeClr val="dk1"/>
              </a:buClr>
              <a:buSzPct val="100000"/>
              <a:buChar char="•"/>
            </a:pPr>
            <a:r>
              <a:rPr lang="en-US" b="0" i="0" u="none" strike="noStrike">
                <a:latin typeface="Times New Roman"/>
                <a:ea typeface="Times New Roman"/>
                <a:cs typeface="Times New Roman"/>
                <a:sym typeface="Times New Roman"/>
              </a:rPr>
              <a:t>You can see that the duck class has a swim() method as well as a quack() method.</a:t>
            </a:r>
            <a:endParaRPr>
              <a:latin typeface="Times New Roman"/>
              <a:ea typeface="Times New Roman"/>
              <a:cs typeface="Times New Roman"/>
              <a:sym typeface="Times New Roman"/>
            </a:endParaRPr>
          </a:p>
        </p:txBody>
      </p:sp>
      <p:sp>
        <p:nvSpPr>
          <p:cNvPr id="1629" name="Google Shape;1629;p12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30" name="Google Shape;1630;p129" descr="pngfind.com-kingpin-png-4152286 (1).png"/>
          <p:cNvPicPr preferRelativeResize="0"/>
          <p:nvPr/>
        </p:nvPicPr>
        <p:blipFill rotWithShape="1">
          <a:blip r:embed="rId3">
            <a:alphaModFix/>
          </a:blip>
          <a:srcRect/>
          <a:stretch/>
        </p:blipFill>
        <p:spPr>
          <a:xfrm>
            <a:off x="6072198" y="285728"/>
            <a:ext cx="1219200" cy="533400"/>
          </a:xfrm>
          <a:prstGeom prst="rect">
            <a:avLst/>
          </a:prstGeom>
          <a:noFill/>
          <a:ln>
            <a:noFill/>
          </a:ln>
        </p:spPr>
      </p:pic>
      <p:sp>
        <p:nvSpPr>
          <p:cNvPr id="1631" name="Google Shape;1631;p129"/>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0"/>
          <p:cNvSpPr txBox="1">
            <a:spLocks noGrp="1"/>
          </p:cNvSpPr>
          <p:nvPr>
            <p:ph type="title"/>
          </p:nvPr>
        </p:nvSpPr>
        <p:spPr>
          <a:xfrm>
            <a:off x="189411" y="53918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Arial"/>
              <a:buNone/>
            </a:pPr>
            <a:r>
              <a:rPr lang="en-US" b="1" i="0" u="none" strike="noStrike">
                <a:latin typeface="Arial"/>
                <a:ea typeface="Arial"/>
                <a:cs typeface="Arial"/>
                <a:sym typeface="Arial"/>
              </a:rPr>
              <a:t>Interface</a:t>
            </a:r>
            <a:endParaRPr b="0" i="0" u="none" strike="noStrike">
              <a:latin typeface="Arial"/>
              <a:ea typeface="Arial"/>
              <a:cs typeface="Arial"/>
              <a:sym typeface="Arial"/>
            </a:endParaRPr>
          </a:p>
        </p:txBody>
      </p:sp>
      <p:sp>
        <p:nvSpPr>
          <p:cNvPr id="1637" name="Google Shape;1637;p130"/>
          <p:cNvSpPr txBox="1">
            <a:spLocks noGrp="1"/>
          </p:cNvSpPr>
          <p:nvPr>
            <p:ph type="body" idx="1"/>
          </p:nvPr>
        </p:nvSpPr>
        <p:spPr>
          <a:xfrm>
            <a:off x="189411" y="1682181"/>
            <a:ext cx="8229600" cy="4525963"/>
          </a:xfrm>
          <a:prstGeom prst="rect">
            <a:avLst/>
          </a:prstGeom>
          <a:noFill/>
          <a:ln>
            <a:noFill/>
          </a:ln>
        </p:spPr>
        <p:txBody>
          <a:bodyPr spcFirstLastPara="1" wrap="square" lIns="91425" tIns="45700" rIns="91425" bIns="45700" anchor="t" anchorCtr="0">
            <a:normAutofit/>
          </a:bodyPr>
          <a:lstStyle/>
          <a:p>
            <a:pPr marL="1143000" lvl="2" indent="-228600" algn="l" rtl="0">
              <a:spcBef>
                <a:spcPts val="0"/>
              </a:spcBef>
              <a:spcAft>
                <a:spcPts val="0"/>
              </a:spcAft>
              <a:buClr>
                <a:schemeClr val="dk1"/>
              </a:buClr>
              <a:buSzPts val="2400"/>
              <a:buChar char="•"/>
            </a:pPr>
            <a:r>
              <a:rPr lang="en-US" b="0" i="0" u="none" strike="noStrike">
                <a:latin typeface="Arial"/>
                <a:ea typeface="Arial"/>
                <a:cs typeface="Arial"/>
                <a:sym typeface="Arial"/>
              </a:rPr>
              <a:t>A relationship between two model elements, in which one model element implements/executes the behavior that the other model element specifies.</a:t>
            </a:r>
            <a:endParaRPr b="1" i="0" u="none" strike="noStrike">
              <a:latin typeface="Arial"/>
              <a:ea typeface="Arial"/>
              <a:cs typeface="Arial"/>
              <a:sym typeface="Arial"/>
            </a:endParaRPr>
          </a:p>
        </p:txBody>
      </p:sp>
      <p:pic>
        <p:nvPicPr>
          <p:cNvPr id="1638" name="Google Shape;1638;p130"/>
          <p:cNvPicPr preferRelativeResize="0"/>
          <p:nvPr/>
        </p:nvPicPr>
        <p:blipFill rotWithShape="1">
          <a:blip r:embed="rId3">
            <a:alphaModFix/>
          </a:blip>
          <a:srcRect/>
          <a:stretch/>
        </p:blipFill>
        <p:spPr>
          <a:xfrm>
            <a:off x="3167742" y="2542418"/>
            <a:ext cx="4609954" cy="4315582"/>
          </a:xfrm>
          <a:prstGeom prst="rect">
            <a:avLst/>
          </a:prstGeom>
          <a:noFill/>
          <a:ln>
            <a:noFill/>
          </a:ln>
        </p:spPr>
      </p:pic>
      <p:sp>
        <p:nvSpPr>
          <p:cNvPr id="1639" name="Google Shape;1639;p130"/>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40" name="Google Shape;1640;p130"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641" name="Google Shape;1641;p130"/>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31"/>
          <p:cNvSpPr txBox="1">
            <a:spLocks noGrp="1"/>
          </p:cNvSpPr>
          <p:nvPr>
            <p:ph type="title"/>
          </p:nvPr>
        </p:nvSpPr>
        <p:spPr>
          <a:xfrm>
            <a:off x="628650" y="1697877"/>
            <a:ext cx="5886450" cy="400050"/>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100" b="1"/>
              <a:t>Dependency Relationships</a:t>
            </a:r>
            <a:endParaRPr/>
          </a:p>
        </p:txBody>
      </p:sp>
      <p:sp>
        <p:nvSpPr>
          <p:cNvPr id="1647" name="Google Shape;1647;p131"/>
          <p:cNvSpPr/>
          <p:nvPr/>
        </p:nvSpPr>
        <p:spPr>
          <a:xfrm>
            <a:off x="2057400" y="3657600"/>
            <a:ext cx="182880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CourseSchedule</a:t>
            </a:r>
            <a:endParaRPr sz="1350">
              <a:solidFill>
                <a:schemeClr val="dk1"/>
              </a:solidFill>
              <a:latin typeface="Calibri"/>
              <a:ea typeface="Calibri"/>
              <a:cs typeface="Calibri"/>
              <a:sym typeface="Calibri"/>
            </a:endParaRPr>
          </a:p>
        </p:txBody>
      </p:sp>
      <p:sp>
        <p:nvSpPr>
          <p:cNvPr id="1648" name="Google Shape;1648;p131"/>
          <p:cNvSpPr/>
          <p:nvPr/>
        </p:nvSpPr>
        <p:spPr>
          <a:xfrm>
            <a:off x="2057400" y="4057650"/>
            <a:ext cx="1828800" cy="2857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49" name="Google Shape;1649;p131"/>
          <p:cNvSpPr/>
          <p:nvPr/>
        </p:nvSpPr>
        <p:spPr>
          <a:xfrm>
            <a:off x="2057400" y="4343400"/>
            <a:ext cx="1828800" cy="6858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add(c : Course)</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remove(c : Course)</a:t>
            </a:r>
            <a:endParaRPr sz="1350">
              <a:solidFill>
                <a:schemeClr val="dk1"/>
              </a:solidFill>
              <a:latin typeface="Calibri"/>
              <a:ea typeface="Calibri"/>
              <a:cs typeface="Calibri"/>
              <a:sym typeface="Calibri"/>
            </a:endParaRPr>
          </a:p>
        </p:txBody>
      </p:sp>
      <p:sp>
        <p:nvSpPr>
          <p:cNvPr id="1650" name="Google Shape;1650;p131"/>
          <p:cNvSpPr/>
          <p:nvPr/>
        </p:nvSpPr>
        <p:spPr>
          <a:xfrm>
            <a:off x="5200650" y="4000500"/>
            <a:ext cx="1828800" cy="4572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Course</a:t>
            </a:r>
            <a:endParaRPr sz="1350">
              <a:solidFill>
                <a:schemeClr val="dk1"/>
              </a:solidFill>
              <a:latin typeface="Calibri"/>
              <a:ea typeface="Calibri"/>
              <a:cs typeface="Calibri"/>
              <a:sym typeface="Calibri"/>
            </a:endParaRPr>
          </a:p>
        </p:txBody>
      </p:sp>
      <p:cxnSp>
        <p:nvCxnSpPr>
          <p:cNvPr id="1651" name="Google Shape;1651;p131"/>
          <p:cNvCxnSpPr/>
          <p:nvPr/>
        </p:nvCxnSpPr>
        <p:spPr>
          <a:xfrm>
            <a:off x="3886200" y="4229100"/>
            <a:ext cx="1314450" cy="0"/>
          </a:xfrm>
          <a:prstGeom prst="straightConnector1">
            <a:avLst/>
          </a:prstGeom>
          <a:noFill/>
          <a:ln w="28575" cap="flat" cmpd="sng">
            <a:solidFill>
              <a:schemeClr val="dk1"/>
            </a:solidFill>
            <a:prstDash val="dash"/>
            <a:round/>
            <a:headEnd type="none" w="sm" len="sm"/>
            <a:tailEnd type="stealth" w="lg" len="lg"/>
          </a:ln>
        </p:spPr>
      </p:cxnSp>
      <p:sp>
        <p:nvSpPr>
          <p:cNvPr id="1652" name="Google Shape;1652;p131"/>
          <p:cNvSpPr txBox="1"/>
          <p:nvPr/>
        </p:nvSpPr>
        <p:spPr>
          <a:xfrm>
            <a:off x="1600200" y="2265218"/>
            <a:ext cx="6081713" cy="1454214"/>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a:t>
            </a:r>
            <a:r>
              <a:rPr lang="en-US" sz="1800" i="1">
                <a:solidFill>
                  <a:schemeClr val="dk1"/>
                </a:solidFill>
                <a:latin typeface="Times New Roman"/>
                <a:ea typeface="Times New Roman"/>
                <a:cs typeface="Times New Roman"/>
                <a:sym typeface="Times New Roman"/>
              </a:rPr>
              <a:t>dependency</a:t>
            </a:r>
            <a:r>
              <a:rPr lang="en-US" sz="1800">
                <a:solidFill>
                  <a:schemeClr val="dk1"/>
                </a:solidFill>
                <a:latin typeface="Times New Roman"/>
                <a:ea typeface="Times New Roman"/>
                <a:cs typeface="Times New Roman"/>
                <a:sym typeface="Times New Roman"/>
              </a:rPr>
              <a:t> indicates a semantic relationship between two or</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more elements.  The dependency from </a:t>
            </a:r>
            <a:r>
              <a:rPr lang="en-US" sz="1800" i="1">
                <a:solidFill>
                  <a:schemeClr val="dk1"/>
                </a:solidFill>
                <a:latin typeface="Times New Roman"/>
                <a:ea typeface="Times New Roman"/>
                <a:cs typeface="Times New Roman"/>
                <a:sym typeface="Times New Roman"/>
              </a:rPr>
              <a:t>CourseSchedule</a:t>
            </a:r>
            <a:r>
              <a:rPr lang="en-US" sz="1800">
                <a:solidFill>
                  <a:schemeClr val="dk1"/>
                </a:solidFill>
                <a:latin typeface="Times New Roman"/>
                <a:ea typeface="Times New Roman"/>
                <a:cs typeface="Times New Roman"/>
                <a:sym typeface="Times New Roman"/>
              </a:rPr>
              <a:t> to </a:t>
            </a:r>
            <a:r>
              <a:rPr lang="en-US" sz="1800" i="1">
                <a:solidFill>
                  <a:schemeClr val="dk1"/>
                </a:solidFill>
                <a:latin typeface="Times New Roman"/>
                <a:ea typeface="Times New Roman"/>
                <a:cs typeface="Times New Roman"/>
                <a:sym typeface="Times New Roman"/>
              </a:rPr>
              <a:t>Course</a:t>
            </a:r>
            <a:r>
              <a:rPr lang="en-US" sz="1800">
                <a:solidFill>
                  <a:schemeClr val="dk1"/>
                </a:solidFill>
                <a:latin typeface="Times New Roman"/>
                <a:ea typeface="Times New Roman"/>
                <a:cs typeface="Times New Roman"/>
                <a:sym typeface="Times New Roman"/>
              </a:rPr>
              <a:t> exists because </a:t>
            </a:r>
            <a:r>
              <a:rPr lang="en-US" sz="1800" i="1">
                <a:solidFill>
                  <a:schemeClr val="dk1"/>
                </a:solidFill>
                <a:latin typeface="Times New Roman"/>
                <a:ea typeface="Times New Roman"/>
                <a:cs typeface="Times New Roman"/>
                <a:sym typeface="Times New Roman"/>
              </a:rPr>
              <a:t>Course</a:t>
            </a:r>
            <a:r>
              <a:rPr lang="en-US" sz="1800">
                <a:solidFill>
                  <a:schemeClr val="dk1"/>
                </a:solidFill>
                <a:latin typeface="Times New Roman"/>
                <a:ea typeface="Times New Roman"/>
                <a:cs typeface="Times New Roman"/>
                <a:sym typeface="Times New Roman"/>
              </a:rPr>
              <a:t> is used in both the </a:t>
            </a:r>
            <a:r>
              <a:rPr lang="en-US" sz="1800" b="1">
                <a:solidFill>
                  <a:schemeClr val="dk1"/>
                </a:solidFill>
                <a:latin typeface="Times New Roman"/>
                <a:ea typeface="Times New Roman"/>
                <a:cs typeface="Times New Roman"/>
                <a:sym typeface="Times New Roman"/>
              </a:rPr>
              <a:t>add</a:t>
            </a:r>
            <a:r>
              <a:rPr lang="en-US" sz="1800">
                <a:solidFill>
                  <a:schemeClr val="dk1"/>
                </a:solidFill>
                <a:latin typeface="Times New Roman"/>
                <a:ea typeface="Times New Roman"/>
                <a:cs typeface="Times New Roman"/>
                <a:sym typeface="Times New Roman"/>
              </a:rPr>
              <a:t> and </a:t>
            </a:r>
            <a:r>
              <a:rPr lang="en-US" sz="1800" b="1">
                <a:solidFill>
                  <a:schemeClr val="dk1"/>
                </a:solidFill>
                <a:latin typeface="Times New Roman"/>
                <a:ea typeface="Times New Roman"/>
                <a:cs typeface="Times New Roman"/>
                <a:sym typeface="Times New Roman"/>
              </a:rPr>
              <a:t>remove</a:t>
            </a:r>
            <a:r>
              <a:rPr lang="en-US" sz="1800">
                <a:solidFill>
                  <a:schemeClr val="dk1"/>
                </a:solidFill>
                <a:latin typeface="Times New Roman"/>
                <a:ea typeface="Times New Roman"/>
                <a:cs typeface="Times New Roman"/>
                <a:sym typeface="Times New Roman"/>
              </a:rPr>
              <a:t> operations of </a:t>
            </a:r>
            <a:r>
              <a:rPr lang="en-US" sz="1800" i="1">
                <a:solidFill>
                  <a:schemeClr val="dk1"/>
                </a:solidFill>
                <a:latin typeface="Times New Roman"/>
                <a:ea typeface="Times New Roman"/>
                <a:cs typeface="Times New Roman"/>
                <a:sym typeface="Times New Roman"/>
              </a:rPr>
              <a:t>CourseSchedule</a:t>
            </a:r>
            <a:r>
              <a:rPr lang="en-US" sz="1800">
                <a:solidFill>
                  <a:schemeClr val="dk1"/>
                </a:solidFill>
                <a:latin typeface="Times New Roman"/>
                <a:ea typeface="Times New Roman"/>
                <a:cs typeface="Times New Roman"/>
                <a:sym typeface="Times New Roman"/>
              </a:rPr>
              <a:t>.</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53" name="Google Shape;1653;p131"/>
          <p:cNvSpPr txBox="1"/>
          <p:nvPr/>
        </p:nvSpPr>
        <p:spPr>
          <a:xfrm>
            <a:off x="628650" y="1249793"/>
            <a:ext cx="4109605" cy="561585"/>
          </a:xfrm>
          <a:prstGeom prst="rect">
            <a:avLst/>
          </a:prstGeom>
          <a:noFill/>
          <a:ln>
            <a:noFill/>
          </a:ln>
        </p:spPr>
        <p:txBody>
          <a:bodyPr spcFirstLastPara="1" wrap="square" lIns="68550" tIns="34275" rIns="68550" bIns="34275" anchor="ctr" anchorCtr="0">
            <a:normAutofit fontScale="92500"/>
          </a:bodyPr>
          <a:lstStyle/>
          <a:p>
            <a:pPr marL="0" marR="0" lvl="0" indent="0" algn="l" rtl="0">
              <a:lnSpc>
                <a:spcPct val="90000"/>
              </a:lnSpc>
              <a:spcBef>
                <a:spcPts val="0"/>
              </a:spcBef>
              <a:spcAft>
                <a:spcPts val="0"/>
              </a:spcAft>
              <a:buNone/>
            </a:pPr>
            <a:r>
              <a:rPr lang="en-US" sz="2700">
                <a:solidFill>
                  <a:schemeClr val="dk1"/>
                </a:solidFill>
                <a:latin typeface="Arial"/>
                <a:ea typeface="Arial"/>
                <a:cs typeface="Arial"/>
                <a:sym typeface="Arial"/>
              </a:rPr>
              <a:t>Relationships b/w Classes</a:t>
            </a:r>
            <a:endParaRPr sz="2700">
              <a:solidFill>
                <a:schemeClr val="dk1"/>
              </a:solidFill>
              <a:latin typeface="Arial"/>
              <a:ea typeface="Arial"/>
              <a:cs typeface="Arial"/>
              <a:sym typeface="Arial"/>
            </a:endParaRPr>
          </a:p>
        </p:txBody>
      </p:sp>
      <p:sp>
        <p:nvSpPr>
          <p:cNvPr id="1654" name="Google Shape;1654;p131"/>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31"/>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6" name="Google Shape;1656;p131"/>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132"/>
          <p:cNvSpPr txBox="1">
            <a:spLocks noGrp="1"/>
          </p:cNvSpPr>
          <p:nvPr>
            <p:ph type="title"/>
          </p:nvPr>
        </p:nvSpPr>
        <p:spPr>
          <a:xfrm>
            <a:off x="979714" y="927781"/>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b="1" i="0" u="none" strike="noStrike">
                <a:latin typeface="Arial"/>
                <a:ea typeface="Arial"/>
                <a:cs typeface="Arial"/>
                <a:sym typeface="Arial"/>
              </a:rPr>
              <a:t>Dependency - Aggregation</a:t>
            </a:r>
            <a:br>
              <a:rPr lang="en-US" b="1" i="0" u="none" strike="noStrike">
                <a:latin typeface="Arial"/>
                <a:ea typeface="Arial"/>
                <a:cs typeface="Arial"/>
                <a:sym typeface="Arial"/>
              </a:rPr>
            </a:br>
            <a:endParaRPr b="0" i="0" u="none" strike="noStrike">
              <a:latin typeface="Arial"/>
              <a:ea typeface="Arial"/>
              <a:cs typeface="Arial"/>
              <a:sym typeface="Arial"/>
            </a:endParaRPr>
          </a:p>
        </p:txBody>
      </p:sp>
      <p:sp>
        <p:nvSpPr>
          <p:cNvPr id="1662" name="Google Shape;1662;p132"/>
          <p:cNvSpPr txBox="1">
            <a:spLocks noGrp="1"/>
          </p:cNvSpPr>
          <p:nvPr>
            <p:ph type="body" idx="1"/>
          </p:nvPr>
        </p:nvSpPr>
        <p:spPr>
          <a:xfrm>
            <a:off x="156755" y="2338888"/>
            <a:ext cx="8229600" cy="4525963"/>
          </a:xfrm>
          <a:prstGeom prst="rect">
            <a:avLst/>
          </a:prstGeom>
          <a:noFill/>
          <a:ln>
            <a:noFill/>
          </a:ln>
        </p:spPr>
        <p:txBody>
          <a:bodyPr spcFirstLastPara="1" wrap="square" lIns="91425" tIns="45700" rIns="91425" bIns="45700" anchor="t" anchorCtr="0">
            <a:normAutofit/>
          </a:bodyPr>
          <a:lstStyle/>
          <a:p>
            <a:pPr marL="1143000" lvl="2" indent="-228600" algn="l" rtl="0">
              <a:spcBef>
                <a:spcPts val="0"/>
              </a:spcBef>
              <a:spcAft>
                <a:spcPts val="0"/>
              </a:spcAft>
              <a:buClr>
                <a:schemeClr val="dk1"/>
              </a:buClr>
              <a:buSzPts val="2400"/>
              <a:buChar char="•"/>
            </a:pPr>
            <a:r>
              <a:rPr lang="en-US" b="0" i="0" u="none" strike="noStrike">
                <a:latin typeface="Arial"/>
                <a:ea typeface="Arial"/>
                <a:cs typeface="Arial"/>
                <a:sym typeface="Arial"/>
              </a:rPr>
              <a:t>A special form of association which is a unidirectional (a.k.a one way) relationship between classes. </a:t>
            </a:r>
            <a:endParaRPr/>
          </a:p>
          <a:p>
            <a:pPr marL="1143000" lvl="2" indent="-228600" algn="l" rtl="0">
              <a:spcBef>
                <a:spcPts val="480"/>
              </a:spcBef>
              <a:spcAft>
                <a:spcPts val="0"/>
              </a:spcAft>
              <a:buClr>
                <a:schemeClr val="dk1"/>
              </a:buClr>
              <a:buSzPts val="2400"/>
              <a:buChar char="•"/>
            </a:pPr>
            <a:r>
              <a:rPr lang="en-US" b="0" i="0" u="none" strike="noStrike">
                <a:latin typeface="Arial"/>
                <a:ea typeface="Arial"/>
                <a:cs typeface="Arial"/>
                <a:sym typeface="Arial"/>
              </a:rPr>
              <a:t>The best way to understand this relationship is to call it a “has a” or “is part of” relationship. </a:t>
            </a:r>
            <a:endParaRPr/>
          </a:p>
          <a:p>
            <a:pPr marL="1143000" lvl="2" indent="-228600" algn="l" rtl="0">
              <a:spcBef>
                <a:spcPts val="480"/>
              </a:spcBef>
              <a:spcAft>
                <a:spcPts val="0"/>
              </a:spcAft>
              <a:buClr>
                <a:schemeClr val="dk1"/>
              </a:buClr>
              <a:buSzPts val="2400"/>
              <a:buChar char="•"/>
            </a:pPr>
            <a:r>
              <a:rPr lang="en-US" b="0" i="0" u="none" strike="noStrike">
                <a:latin typeface="Arial"/>
                <a:ea typeface="Arial"/>
                <a:cs typeface="Arial"/>
                <a:sym typeface="Arial"/>
              </a:rPr>
              <a:t>For example, consider the two classes: Wallet and Money. </a:t>
            </a:r>
            <a:endParaRPr/>
          </a:p>
          <a:p>
            <a:pPr marL="1143000" lvl="2" indent="-228600" algn="l" rtl="0">
              <a:spcBef>
                <a:spcPts val="480"/>
              </a:spcBef>
              <a:spcAft>
                <a:spcPts val="0"/>
              </a:spcAft>
              <a:buClr>
                <a:schemeClr val="dk1"/>
              </a:buClr>
              <a:buSzPts val="2400"/>
              <a:buChar char="•"/>
            </a:pPr>
            <a:r>
              <a:rPr lang="en-US" b="0" i="0" u="none" strike="noStrike">
                <a:latin typeface="Arial"/>
                <a:ea typeface="Arial"/>
                <a:cs typeface="Arial"/>
                <a:sym typeface="Arial"/>
              </a:rPr>
              <a:t>A wallet “has” money. But money doesn’t necessarily need to have a wallet so it’s a one directional relationship.</a:t>
            </a:r>
            <a:endParaRPr b="1" i="0" u="none" strike="noStrike">
              <a:latin typeface="Arial"/>
              <a:ea typeface="Arial"/>
              <a:cs typeface="Arial"/>
              <a:sym typeface="Arial"/>
            </a:endParaRPr>
          </a:p>
        </p:txBody>
      </p:sp>
      <p:sp>
        <p:nvSpPr>
          <p:cNvPr id="1663" name="Google Shape;1663;p13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64" name="Google Shape;1664;p132" descr="pngfind.com-kingpin-png-4152286 (1).png"/>
          <p:cNvPicPr preferRelativeResize="0"/>
          <p:nvPr/>
        </p:nvPicPr>
        <p:blipFill rotWithShape="1">
          <a:blip r:embed="rId3">
            <a:alphaModFix/>
          </a:blip>
          <a:srcRect/>
          <a:stretch/>
        </p:blipFill>
        <p:spPr>
          <a:xfrm>
            <a:off x="6072198" y="285728"/>
            <a:ext cx="1219200" cy="533400"/>
          </a:xfrm>
          <a:prstGeom prst="rect">
            <a:avLst/>
          </a:prstGeom>
          <a:noFill/>
          <a:ln>
            <a:noFill/>
          </a:ln>
        </p:spPr>
      </p:pic>
      <p:sp>
        <p:nvSpPr>
          <p:cNvPr id="1665" name="Google Shape;1665;p132"/>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p133"/>
          <p:cNvSpPr txBox="1">
            <a:spLocks noGrp="1"/>
          </p:cNvSpPr>
          <p:nvPr>
            <p:ph type="title"/>
          </p:nvPr>
        </p:nvSpPr>
        <p:spPr>
          <a:xfrm>
            <a:off x="647700" y="1754814"/>
            <a:ext cx="7848600" cy="274011"/>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Calibri"/>
              <a:buNone/>
            </a:pPr>
            <a:r>
              <a:rPr lang="en-US" sz="2400" b="1"/>
              <a:t>Generalization Relationships</a:t>
            </a:r>
            <a:endParaRPr/>
          </a:p>
        </p:txBody>
      </p:sp>
      <p:sp>
        <p:nvSpPr>
          <p:cNvPr id="1671" name="Google Shape;1671;p133"/>
          <p:cNvSpPr/>
          <p:nvPr/>
        </p:nvSpPr>
        <p:spPr>
          <a:xfrm>
            <a:off x="1638300" y="21526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Person</a:t>
            </a:r>
            <a:endParaRPr sz="1350">
              <a:solidFill>
                <a:schemeClr val="dk1"/>
              </a:solidFill>
              <a:latin typeface="Calibri"/>
              <a:ea typeface="Calibri"/>
              <a:cs typeface="Calibri"/>
              <a:sym typeface="Calibri"/>
            </a:endParaRPr>
          </a:p>
        </p:txBody>
      </p:sp>
      <p:sp>
        <p:nvSpPr>
          <p:cNvPr id="1672" name="Google Shape;1672;p133"/>
          <p:cNvSpPr txBox="1"/>
          <p:nvPr/>
        </p:nvSpPr>
        <p:spPr>
          <a:xfrm>
            <a:off x="4000501" y="2514600"/>
            <a:ext cx="3843841" cy="1731213"/>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a:t>
            </a:r>
            <a:r>
              <a:rPr lang="en-US" sz="1800" i="1">
                <a:solidFill>
                  <a:schemeClr val="dk1"/>
                </a:solidFill>
                <a:latin typeface="Times New Roman"/>
                <a:ea typeface="Times New Roman"/>
                <a:cs typeface="Times New Roman"/>
                <a:sym typeface="Times New Roman"/>
              </a:rPr>
              <a:t>generalization</a:t>
            </a:r>
            <a:r>
              <a:rPr lang="en-US" sz="1800">
                <a:solidFill>
                  <a:schemeClr val="dk1"/>
                </a:solidFill>
                <a:latin typeface="Times New Roman"/>
                <a:ea typeface="Times New Roman"/>
                <a:cs typeface="Times New Roman"/>
                <a:sym typeface="Times New Roman"/>
              </a:rPr>
              <a:t> connects a subclass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to its superclass. It denotes an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inheritance of attributes and behavior</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from the superclass to the subclass and</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indicates a specialization in the subclass</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of the more general superclass.</a:t>
            </a:r>
            <a:endParaRPr sz="1350">
              <a:solidFill>
                <a:schemeClr val="dk1"/>
              </a:solidFill>
              <a:latin typeface="Calibri"/>
              <a:ea typeface="Calibri"/>
              <a:cs typeface="Calibri"/>
              <a:sym typeface="Calibri"/>
            </a:endParaRPr>
          </a:p>
        </p:txBody>
      </p:sp>
      <p:sp>
        <p:nvSpPr>
          <p:cNvPr id="1673" name="Google Shape;1673;p133"/>
          <p:cNvSpPr/>
          <p:nvPr/>
        </p:nvSpPr>
        <p:spPr>
          <a:xfrm>
            <a:off x="1657350" y="400050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grpSp>
        <p:nvGrpSpPr>
          <p:cNvPr id="1674" name="Google Shape;1674;p133"/>
          <p:cNvGrpSpPr/>
          <p:nvPr/>
        </p:nvGrpSpPr>
        <p:grpSpPr>
          <a:xfrm>
            <a:off x="2400300" y="2743200"/>
            <a:ext cx="314325" cy="1257300"/>
            <a:chOff x="968" y="1584"/>
            <a:chExt cx="264" cy="1056"/>
          </a:xfrm>
        </p:grpSpPr>
        <p:cxnSp>
          <p:nvCxnSpPr>
            <p:cNvPr id="1675" name="Google Shape;1675;p133"/>
            <p:cNvCxnSpPr/>
            <p:nvPr/>
          </p:nvCxnSpPr>
          <p:spPr>
            <a:xfrm>
              <a:off x="1104" y="1824"/>
              <a:ext cx="0" cy="816"/>
            </a:xfrm>
            <a:prstGeom prst="straightConnector1">
              <a:avLst/>
            </a:prstGeom>
            <a:noFill/>
            <a:ln w="19050" cap="flat" cmpd="sng">
              <a:solidFill>
                <a:schemeClr val="dk1"/>
              </a:solidFill>
              <a:prstDash val="solid"/>
              <a:round/>
              <a:headEnd type="none" w="sm" len="sm"/>
              <a:tailEnd type="none" w="sm" len="sm"/>
            </a:ln>
          </p:spPr>
        </p:cxnSp>
        <p:sp>
          <p:nvSpPr>
            <p:cNvPr id="1676" name="Google Shape;1676;p133"/>
            <p:cNvSpPr/>
            <p:nvPr/>
          </p:nvSpPr>
          <p:spPr>
            <a:xfrm>
              <a:off x="968" y="1584"/>
              <a:ext cx="264" cy="240"/>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677" name="Google Shape;1677;p133"/>
          <p:cNvSpPr txBox="1"/>
          <p:nvPr/>
        </p:nvSpPr>
        <p:spPr>
          <a:xfrm>
            <a:off x="628650" y="1322766"/>
            <a:ext cx="4109605" cy="561585"/>
          </a:xfrm>
          <a:prstGeom prst="rect">
            <a:avLst/>
          </a:prstGeom>
          <a:noFill/>
          <a:ln>
            <a:noFill/>
          </a:ln>
        </p:spPr>
        <p:txBody>
          <a:bodyPr spcFirstLastPara="1" wrap="square" lIns="68550" tIns="34275" rIns="68550" bIns="34275" anchor="ctr" anchorCtr="0">
            <a:normAutofit/>
          </a:bodyPr>
          <a:lstStyle/>
          <a:p>
            <a:pPr marL="0" marR="0" lvl="0" indent="0" algn="l" rtl="0">
              <a:lnSpc>
                <a:spcPct val="90000"/>
              </a:lnSpc>
              <a:spcBef>
                <a:spcPts val="0"/>
              </a:spcBef>
              <a:spcAft>
                <a:spcPts val="0"/>
              </a:spcAft>
              <a:buNone/>
            </a:pPr>
            <a:r>
              <a:rPr lang="en-US" sz="1800">
                <a:solidFill>
                  <a:schemeClr val="dk1"/>
                </a:solidFill>
                <a:latin typeface="Arial"/>
                <a:ea typeface="Arial"/>
                <a:cs typeface="Arial"/>
                <a:sym typeface="Arial"/>
              </a:rPr>
              <a:t>Relationships b/w Classes</a:t>
            </a:r>
            <a:endParaRPr sz="1800">
              <a:solidFill>
                <a:schemeClr val="dk1"/>
              </a:solidFill>
              <a:latin typeface="Arial"/>
              <a:ea typeface="Arial"/>
              <a:cs typeface="Arial"/>
              <a:sym typeface="Arial"/>
            </a:endParaRPr>
          </a:p>
        </p:txBody>
      </p:sp>
      <p:sp>
        <p:nvSpPr>
          <p:cNvPr id="1678" name="Google Shape;1678;p133"/>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3"/>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0" name="Google Shape;1680;p133"/>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34"/>
          <p:cNvSpPr txBox="1">
            <a:spLocks noGrp="1"/>
          </p:cNvSpPr>
          <p:nvPr>
            <p:ph type="title"/>
          </p:nvPr>
        </p:nvSpPr>
        <p:spPr>
          <a:xfrm>
            <a:off x="228600" y="1428751"/>
            <a:ext cx="80772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Generalization Relationships (Cont’d)</a:t>
            </a:r>
            <a:endParaRPr/>
          </a:p>
        </p:txBody>
      </p:sp>
      <p:sp>
        <p:nvSpPr>
          <p:cNvPr id="1686" name="Google Shape;1686;p134"/>
          <p:cNvSpPr/>
          <p:nvPr/>
        </p:nvSpPr>
        <p:spPr>
          <a:xfrm>
            <a:off x="2114550" y="297180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1687" name="Google Shape;1687;p134"/>
          <p:cNvSpPr txBox="1"/>
          <p:nvPr/>
        </p:nvSpPr>
        <p:spPr>
          <a:xfrm>
            <a:off x="1485900" y="1828801"/>
            <a:ext cx="6115050" cy="900216"/>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UML permits a class to inherit from multiple superclasses, although some programming languages (</a:t>
            </a:r>
            <a:r>
              <a:rPr lang="en-US" sz="1800" i="1">
                <a:solidFill>
                  <a:schemeClr val="dk1"/>
                </a:solidFill>
                <a:latin typeface="Times New Roman"/>
                <a:ea typeface="Times New Roman"/>
                <a:cs typeface="Times New Roman"/>
                <a:sym typeface="Times New Roman"/>
              </a:rPr>
              <a:t>e.g.,</a:t>
            </a:r>
            <a:r>
              <a:rPr lang="en-US" sz="1800">
                <a:solidFill>
                  <a:schemeClr val="dk1"/>
                </a:solidFill>
                <a:latin typeface="Times New Roman"/>
                <a:ea typeface="Times New Roman"/>
                <a:cs typeface="Times New Roman"/>
                <a:sym typeface="Times New Roman"/>
              </a:rPr>
              <a:t> Java) do not permit </a:t>
            </a:r>
            <a:r>
              <a:rPr lang="en-US" sz="1800" b="1">
                <a:solidFill>
                  <a:schemeClr val="dk1"/>
                </a:solidFill>
                <a:latin typeface="Times New Roman"/>
                <a:ea typeface="Times New Roman"/>
                <a:cs typeface="Times New Roman"/>
                <a:sym typeface="Times New Roman"/>
              </a:rPr>
              <a:t>multiple inheritance. </a:t>
            </a:r>
            <a:endParaRPr sz="1350">
              <a:solidFill>
                <a:schemeClr val="dk1"/>
              </a:solidFill>
              <a:latin typeface="Calibri"/>
              <a:ea typeface="Calibri"/>
              <a:cs typeface="Calibri"/>
              <a:sym typeface="Calibri"/>
            </a:endParaRPr>
          </a:p>
        </p:txBody>
      </p:sp>
      <p:sp>
        <p:nvSpPr>
          <p:cNvPr id="1688" name="Google Shape;1688;p134"/>
          <p:cNvSpPr/>
          <p:nvPr/>
        </p:nvSpPr>
        <p:spPr>
          <a:xfrm>
            <a:off x="3314700" y="4629150"/>
            <a:ext cx="22860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TeachingAssistant</a:t>
            </a:r>
            <a:endParaRPr sz="1350">
              <a:solidFill>
                <a:schemeClr val="dk1"/>
              </a:solidFill>
              <a:latin typeface="Calibri"/>
              <a:ea typeface="Calibri"/>
              <a:cs typeface="Calibri"/>
              <a:sym typeface="Calibri"/>
            </a:endParaRPr>
          </a:p>
        </p:txBody>
      </p:sp>
      <p:cxnSp>
        <p:nvCxnSpPr>
          <p:cNvPr id="1689" name="Google Shape;1689;p134"/>
          <p:cNvCxnSpPr/>
          <p:nvPr/>
        </p:nvCxnSpPr>
        <p:spPr>
          <a:xfrm>
            <a:off x="4400550" y="4229100"/>
            <a:ext cx="0" cy="400050"/>
          </a:xfrm>
          <a:prstGeom prst="straightConnector1">
            <a:avLst/>
          </a:prstGeom>
          <a:noFill/>
          <a:ln w="12700" cap="flat" cmpd="sng">
            <a:solidFill>
              <a:schemeClr val="dk1"/>
            </a:solidFill>
            <a:prstDash val="solid"/>
            <a:round/>
            <a:headEnd type="none" w="sm" len="sm"/>
            <a:tailEnd type="none" w="sm" len="sm"/>
          </a:ln>
        </p:spPr>
      </p:cxnSp>
      <p:sp>
        <p:nvSpPr>
          <p:cNvPr id="1690" name="Google Shape;1690;p134"/>
          <p:cNvSpPr/>
          <p:nvPr/>
        </p:nvSpPr>
        <p:spPr>
          <a:xfrm>
            <a:off x="3209925" y="3571876"/>
            <a:ext cx="314325" cy="298847"/>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691" name="Google Shape;1691;p134"/>
          <p:cNvSpPr/>
          <p:nvPr/>
        </p:nvSpPr>
        <p:spPr>
          <a:xfrm>
            <a:off x="4686300" y="3028950"/>
            <a:ext cx="1828800" cy="5715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Employee</a:t>
            </a:r>
            <a:endParaRPr sz="1350">
              <a:solidFill>
                <a:schemeClr val="dk1"/>
              </a:solidFill>
              <a:latin typeface="Calibri"/>
              <a:ea typeface="Calibri"/>
              <a:cs typeface="Calibri"/>
              <a:sym typeface="Calibri"/>
            </a:endParaRPr>
          </a:p>
        </p:txBody>
      </p:sp>
      <p:sp>
        <p:nvSpPr>
          <p:cNvPr id="1692" name="Google Shape;1692;p134"/>
          <p:cNvSpPr/>
          <p:nvPr/>
        </p:nvSpPr>
        <p:spPr>
          <a:xfrm>
            <a:off x="5314950" y="3600451"/>
            <a:ext cx="314325" cy="298847"/>
          </a:xfrm>
          <a:custGeom>
            <a:avLst/>
            <a:gdLst/>
            <a:ahLst/>
            <a:cxnLst/>
            <a:rect l="l" t="t" r="r" b="b"/>
            <a:pathLst>
              <a:path w="336" h="240" extrusionOk="0">
                <a:moveTo>
                  <a:pt x="144" y="0"/>
                </a:moveTo>
                <a:lnTo>
                  <a:pt x="0" y="240"/>
                </a:lnTo>
                <a:lnTo>
                  <a:pt x="336" y="240"/>
                </a:lnTo>
                <a:lnTo>
                  <a:pt x="144"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693" name="Google Shape;1693;p134"/>
          <p:cNvSpPr/>
          <p:nvPr/>
        </p:nvSpPr>
        <p:spPr>
          <a:xfrm>
            <a:off x="3371850" y="3886200"/>
            <a:ext cx="2114550" cy="342900"/>
          </a:xfrm>
          <a:custGeom>
            <a:avLst/>
            <a:gdLst/>
            <a:ahLst/>
            <a:cxnLst/>
            <a:rect l="l" t="t" r="r" b="b"/>
            <a:pathLst>
              <a:path w="1776" h="288" extrusionOk="0">
                <a:moveTo>
                  <a:pt x="0" y="0"/>
                </a:moveTo>
                <a:lnTo>
                  <a:pt x="0" y="288"/>
                </a:lnTo>
                <a:lnTo>
                  <a:pt x="1776" y="288"/>
                </a:lnTo>
                <a:lnTo>
                  <a:pt x="1776" y="0"/>
                </a:lnTo>
              </a:path>
            </a:pathLst>
          </a:custGeom>
          <a:no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694" name="Google Shape;1694;p134"/>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4"/>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6" name="Google Shape;1696;p134"/>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35"/>
          <p:cNvSpPr txBox="1">
            <a:spLocks noGrp="1"/>
          </p:cNvSpPr>
          <p:nvPr>
            <p:ph type="title"/>
          </p:nvPr>
        </p:nvSpPr>
        <p:spPr>
          <a:xfrm>
            <a:off x="228600" y="1484784"/>
            <a:ext cx="780531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Generalization Relationships (Cont’d)</a:t>
            </a:r>
            <a:endParaRPr/>
          </a:p>
        </p:txBody>
      </p:sp>
      <p:sp>
        <p:nvSpPr>
          <p:cNvPr id="1702" name="Google Shape;1702;p135"/>
          <p:cNvSpPr txBox="1"/>
          <p:nvPr/>
        </p:nvSpPr>
        <p:spPr>
          <a:xfrm>
            <a:off x="513463" y="2478607"/>
            <a:ext cx="6115050" cy="438551"/>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Multilevel Inheritance</a:t>
            </a:r>
            <a:endParaRPr sz="1350" dirty="0">
              <a:solidFill>
                <a:schemeClr val="dk1"/>
              </a:solidFill>
              <a:latin typeface="Calibri"/>
              <a:ea typeface="Calibri"/>
              <a:cs typeface="Calibri"/>
              <a:sym typeface="Calibri"/>
            </a:endParaRPr>
          </a:p>
        </p:txBody>
      </p:sp>
      <p:pic>
        <p:nvPicPr>
          <p:cNvPr id="1703" name="Google Shape;1703;p135" descr="Multilevel Inheritance In Java With Example Program"/>
          <p:cNvPicPr preferRelativeResize="0"/>
          <p:nvPr/>
        </p:nvPicPr>
        <p:blipFill rotWithShape="1">
          <a:blip r:embed="rId3">
            <a:alphaModFix/>
          </a:blip>
          <a:srcRect/>
          <a:stretch/>
        </p:blipFill>
        <p:spPr>
          <a:xfrm>
            <a:off x="3570988" y="2832621"/>
            <a:ext cx="5127047" cy="3487147"/>
          </a:xfrm>
          <a:prstGeom prst="rect">
            <a:avLst/>
          </a:prstGeom>
          <a:noFill/>
          <a:ln>
            <a:noFill/>
          </a:ln>
        </p:spPr>
      </p:pic>
      <p:sp>
        <p:nvSpPr>
          <p:cNvPr id="1704" name="Google Shape;1704;p135"/>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5"/>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06" name="Google Shape;1706;p135"/>
          <p:cNvPicPr preferRelativeResize="0"/>
          <p:nvPr/>
        </p:nvPicPr>
        <p:blipFill rotWithShape="1">
          <a:blip r:embed="rId4">
            <a:alphaModFix/>
          </a:blip>
          <a:srcRect/>
          <a:stretch/>
        </p:blipFill>
        <p:spPr>
          <a:xfrm>
            <a:off x="5511285" y="878032"/>
            <a:ext cx="914220" cy="39987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36"/>
          <p:cNvSpPr txBox="1">
            <a:spLocks noGrp="1"/>
          </p:cNvSpPr>
          <p:nvPr>
            <p:ph type="title"/>
          </p:nvPr>
        </p:nvSpPr>
        <p:spPr>
          <a:xfrm>
            <a:off x="628650" y="1268760"/>
            <a:ext cx="4109605" cy="261825"/>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Arial"/>
              <a:buNone/>
            </a:pPr>
            <a:r>
              <a:rPr lang="en-US" sz="2700">
                <a:latin typeface="Arial"/>
                <a:ea typeface="Arial"/>
                <a:cs typeface="Arial"/>
                <a:sym typeface="Arial"/>
              </a:rPr>
              <a:t>Relationships b/w Classes</a:t>
            </a:r>
            <a:endParaRPr sz="2700">
              <a:latin typeface="Arial"/>
              <a:ea typeface="Arial"/>
              <a:cs typeface="Arial"/>
              <a:sym typeface="Arial"/>
            </a:endParaRPr>
          </a:p>
        </p:txBody>
      </p:sp>
      <p:sp>
        <p:nvSpPr>
          <p:cNvPr id="1712" name="Google Shape;1712;p136"/>
          <p:cNvSpPr txBox="1">
            <a:spLocks noGrp="1"/>
          </p:cNvSpPr>
          <p:nvPr>
            <p:ph type="body" idx="1"/>
          </p:nvPr>
        </p:nvSpPr>
        <p:spPr>
          <a:xfrm>
            <a:off x="628650" y="1530587"/>
            <a:ext cx="8361565" cy="4252026"/>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Inheritance (Generalization)</a:t>
            </a:r>
            <a:endParaRPr/>
          </a:p>
          <a:p>
            <a:pPr marL="171450" lvl="0" indent="-171450" algn="l" rtl="0">
              <a:lnSpc>
                <a:spcPct val="90000"/>
              </a:lnSpc>
              <a:spcBef>
                <a:spcPts val="750"/>
              </a:spcBef>
              <a:spcAft>
                <a:spcPts val="0"/>
              </a:spcAft>
              <a:buClr>
                <a:schemeClr val="dk1"/>
              </a:buClr>
              <a:buSzPts val="2200"/>
              <a:buChar char="•"/>
            </a:pPr>
            <a:r>
              <a:rPr lang="en-US" sz="1650"/>
              <a:t>Lets say in our zoo, the only animals we have are </a:t>
            </a:r>
            <a:r>
              <a:rPr lang="en-US" sz="1650" b="1" i="1"/>
              <a:t>tortoises, otters and Slow Loris</a:t>
            </a:r>
            <a:endParaRPr/>
          </a:p>
          <a:p>
            <a:pPr marL="171450" lvl="0" indent="-171450" algn="l" rtl="0">
              <a:lnSpc>
                <a:spcPct val="90000"/>
              </a:lnSpc>
              <a:spcBef>
                <a:spcPts val="750"/>
              </a:spcBef>
              <a:spcAft>
                <a:spcPts val="0"/>
              </a:spcAft>
              <a:buClr>
                <a:schemeClr val="dk1"/>
              </a:buClr>
              <a:buSzPts val="2200"/>
              <a:buChar char="•"/>
            </a:pPr>
            <a:r>
              <a:rPr lang="en-US" sz="1650"/>
              <a:t>We make 3 new classes: Tortoise, Otter and</a:t>
            </a:r>
            <a:endParaRPr/>
          </a:p>
          <a:p>
            <a:pPr marL="0" lvl="0" indent="0" algn="l" rtl="0">
              <a:lnSpc>
                <a:spcPct val="90000"/>
              </a:lnSpc>
              <a:spcBef>
                <a:spcPts val="750"/>
              </a:spcBef>
              <a:spcAft>
                <a:spcPts val="0"/>
              </a:spcAft>
              <a:buClr>
                <a:schemeClr val="dk1"/>
              </a:buClr>
              <a:buSzPts val="2200"/>
              <a:buNone/>
            </a:pPr>
            <a:r>
              <a:rPr lang="en-US" sz="1650"/>
              <a:t>    Slow Loris</a:t>
            </a:r>
            <a:endParaRPr/>
          </a:p>
          <a:p>
            <a:pPr marL="171450" lvl="0" indent="-171450" algn="l" rtl="0">
              <a:lnSpc>
                <a:spcPct val="90000"/>
              </a:lnSpc>
              <a:spcBef>
                <a:spcPts val="750"/>
              </a:spcBef>
              <a:spcAft>
                <a:spcPts val="0"/>
              </a:spcAft>
              <a:buClr>
                <a:schemeClr val="dk1"/>
              </a:buClr>
              <a:buSzPts val="2200"/>
              <a:buChar char="•"/>
            </a:pPr>
            <a:r>
              <a:rPr lang="en-US" sz="1650"/>
              <a:t>These subclasses inherit all the attributes and</a:t>
            </a:r>
            <a:endParaRPr/>
          </a:p>
          <a:p>
            <a:pPr marL="0" lvl="0" indent="0" algn="l" rtl="0">
              <a:lnSpc>
                <a:spcPct val="90000"/>
              </a:lnSpc>
              <a:spcBef>
                <a:spcPts val="750"/>
              </a:spcBef>
              <a:spcAft>
                <a:spcPts val="0"/>
              </a:spcAft>
              <a:buClr>
                <a:schemeClr val="dk1"/>
              </a:buClr>
              <a:buSzPts val="2200"/>
              <a:buNone/>
            </a:pPr>
            <a:r>
              <a:rPr lang="en-US" sz="1650"/>
              <a:t>    methods of the superclass</a:t>
            </a:r>
            <a:endParaRPr/>
          </a:p>
          <a:p>
            <a:pPr marL="171450" lvl="0" indent="-171450" algn="l" rtl="0">
              <a:lnSpc>
                <a:spcPct val="90000"/>
              </a:lnSpc>
              <a:spcBef>
                <a:spcPts val="750"/>
              </a:spcBef>
              <a:spcAft>
                <a:spcPts val="0"/>
              </a:spcAft>
              <a:buClr>
                <a:schemeClr val="dk1"/>
              </a:buClr>
              <a:buSzPts val="2200"/>
              <a:buChar char="•"/>
            </a:pPr>
            <a:r>
              <a:rPr lang="en-US" sz="1650"/>
              <a:t>We could add an attribute specific to Otter</a:t>
            </a:r>
            <a:endParaRPr/>
          </a:p>
          <a:p>
            <a:pPr marL="0" lvl="0" indent="0" algn="l" rtl="0">
              <a:lnSpc>
                <a:spcPct val="90000"/>
              </a:lnSpc>
              <a:spcBef>
                <a:spcPts val="750"/>
              </a:spcBef>
              <a:spcAft>
                <a:spcPts val="0"/>
              </a:spcAft>
              <a:buClr>
                <a:schemeClr val="dk1"/>
              </a:buClr>
              <a:buSzPts val="2200"/>
              <a:buNone/>
            </a:pPr>
            <a:r>
              <a:rPr lang="en-US" sz="1650"/>
              <a:t>    in the Otter class</a:t>
            </a:r>
            <a:endParaRPr/>
          </a:p>
          <a:p>
            <a:pPr marL="171450" lvl="0" indent="-171450" algn="l" rtl="0">
              <a:lnSpc>
                <a:spcPct val="90000"/>
              </a:lnSpc>
              <a:spcBef>
                <a:spcPts val="750"/>
              </a:spcBef>
              <a:spcAft>
                <a:spcPts val="0"/>
              </a:spcAft>
              <a:buClr>
                <a:schemeClr val="dk1"/>
              </a:buClr>
              <a:buSzPts val="2200"/>
              <a:buChar char="•"/>
            </a:pPr>
            <a:r>
              <a:rPr lang="en-US" sz="1650"/>
              <a:t>The main advantage of inheritance is that</a:t>
            </a:r>
            <a:endParaRPr/>
          </a:p>
          <a:p>
            <a:pPr marL="0" lvl="0" indent="0" algn="l" rtl="0">
              <a:lnSpc>
                <a:spcPct val="90000"/>
              </a:lnSpc>
              <a:spcBef>
                <a:spcPts val="750"/>
              </a:spcBef>
              <a:spcAft>
                <a:spcPts val="0"/>
              </a:spcAft>
              <a:buClr>
                <a:schemeClr val="dk1"/>
              </a:buClr>
              <a:buSzPts val="2200"/>
              <a:buNone/>
            </a:pPr>
            <a:r>
              <a:rPr lang="en-US" sz="1650"/>
              <a:t>    if we wanted to change or add an attribute</a:t>
            </a:r>
            <a:endParaRPr/>
          </a:p>
          <a:p>
            <a:pPr marL="0" lvl="0" indent="0" algn="l" rtl="0">
              <a:lnSpc>
                <a:spcPct val="90000"/>
              </a:lnSpc>
              <a:spcBef>
                <a:spcPts val="750"/>
              </a:spcBef>
              <a:spcAft>
                <a:spcPts val="0"/>
              </a:spcAft>
              <a:buClr>
                <a:schemeClr val="dk1"/>
              </a:buClr>
              <a:buSzPts val="2200"/>
              <a:buNone/>
            </a:pPr>
            <a:r>
              <a:rPr lang="en-US" sz="1650"/>
              <a:t>    for all animals, we need not make change in</a:t>
            </a:r>
            <a:endParaRPr/>
          </a:p>
          <a:p>
            <a:pPr marL="0" lvl="0" indent="0" algn="l" rtl="0">
              <a:lnSpc>
                <a:spcPct val="90000"/>
              </a:lnSpc>
              <a:spcBef>
                <a:spcPts val="750"/>
              </a:spcBef>
              <a:spcAft>
                <a:spcPts val="0"/>
              </a:spcAft>
              <a:buClr>
                <a:schemeClr val="dk1"/>
              </a:buClr>
              <a:buSzPts val="2200"/>
              <a:buNone/>
            </a:pPr>
            <a:r>
              <a:rPr lang="en-US" sz="1650"/>
              <a:t>    every sub class </a:t>
            </a:r>
            <a:endParaRPr/>
          </a:p>
          <a:p>
            <a:pPr marL="171450" lvl="0" indent="-171450" algn="l" rtl="0">
              <a:lnSpc>
                <a:spcPct val="90000"/>
              </a:lnSpc>
              <a:spcBef>
                <a:spcPts val="750"/>
              </a:spcBef>
              <a:spcAft>
                <a:spcPts val="0"/>
              </a:spcAft>
              <a:buClr>
                <a:schemeClr val="dk1"/>
              </a:buClr>
              <a:buSzPts val="2200"/>
              <a:buChar char="•"/>
            </a:pPr>
            <a:r>
              <a:rPr lang="en-US" sz="1650"/>
              <a:t>We just make the change to the base class ‘Animal’ class and it applies across all sub classes</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pic>
        <p:nvPicPr>
          <p:cNvPr id="1713" name="Google Shape;1713;p136"/>
          <p:cNvPicPr preferRelativeResize="0"/>
          <p:nvPr/>
        </p:nvPicPr>
        <p:blipFill rotWithShape="1">
          <a:blip r:embed="rId3">
            <a:alphaModFix/>
          </a:blip>
          <a:srcRect l="47421"/>
          <a:stretch/>
        </p:blipFill>
        <p:spPr>
          <a:xfrm>
            <a:off x="3241964" y="1530586"/>
            <a:ext cx="946636" cy="399011"/>
          </a:xfrm>
          <a:prstGeom prst="rect">
            <a:avLst/>
          </a:prstGeom>
          <a:noFill/>
          <a:ln>
            <a:noFill/>
          </a:ln>
        </p:spPr>
      </p:pic>
      <p:pic>
        <p:nvPicPr>
          <p:cNvPr id="1714" name="Google Shape;1714;p136"/>
          <p:cNvPicPr preferRelativeResize="0"/>
          <p:nvPr/>
        </p:nvPicPr>
        <p:blipFill rotWithShape="1">
          <a:blip r:embed="rId4">
            <a:alphaModFix/>
          </a:blip>
          <a:srcRect l="5182" t="47031" r="56500" b="36484"/>
          <a:stretch/>
        </p:blipFill>
        <p:spPr>
          <a:xfrm>
            <a:off x="6246186" y="2111203"/>
            <a:ext cx="2343667" cy="932060"/>
          </a:xfrm>
          <a:prstGeom prst="rect">
            <a:avLst/>
          </a:prstGeom>
          <a:noFill/>
          <a:ln>
            <a:noFill/>
          </a:ln>
        </p:spPr>
      </p:pic>
      <p:pic>
        <p:nvPicPr>
          <p:cNvPr id="1715" name="Google Shape;1715;p136"/>
          <p:cNvPicPr preferRelativeResize="0"/>
          <p:nvPr/>
        </p:nvPicPr>
        <p:blipFill rotWithShape="1">
          <a:blip r:embed="rId5">
            <a:alphaModFix/>
          </a:blip>
          <a:srcRect l="1682" t="27636" r="55056" b="38179"/>
          <a:stretch/>
        </p:blipFill>
        <p:spPr>
          <a:xfrm>
            <a:off x="5968395" y="3199930"/>
            <a:ext cx="3021820" cy="1945250"/>
          </a:xfrm>
          <a:prstGeom prst="rect">
            <a:avLst/>
          </a:prstGeom>
          <a:noFill/>
          <a:ln>
            <a:noFill/>
          </a:ln>
        </p:spPr>
      </p:pic>
      <p:sp>
        <p:nvSpPr>
          <p:cNvPr id="1716" name="Google Shape;1716;p136"/>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6"/>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8" name="Google Shape;1718;p136"/>
          <p:cNvPicPr preferRelativeResize="0"/>
          <p:nvPr/>
        </p:nvPicPr>
        <p:blipFill rotWithShape="1">
          <a:blip r:embed="rId6">
            <a:alphaModFix/>
          </a:blip>
          <a:srcRect/>
          <a:stretch/>
        </p:blipFill>
        <p:spPr>
          <a:xfrm>
            <a:off x="5511285" y="878032"/>
            <a:ext cx="914220" cy="399870"/>
          </a:xfrm>
          <a:prstGeom prst="rect">
            <a:avLst/>
          </a:prstGeom>
          <a:noFill/>
          <a:ln>
            <a:noFill/>
          </a:ln>
        </p:spPr>
      </p:pic>
      <p:sp>
        <p:nvSpPr>
          <p:cNvPr id="1719" name="Google Shape;1719;p1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720" name="Google Shape;1720;p1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24"/>
        <p:cNvGrpSpPr/>
        <p:nvPr/>
      </p:nvGrpSpPr>
      <p:grpSpPr>
        <a:xfrm>
          <a:off x="0" y="0"/>
          <a:ext cx="0" cy="0"/>
          <a:chOff x="0" y="0"/>
          <a:chExt cx="0" cy="0"/>
        </a:xfrm>
      </p:grpSpPr>
      <p:sp>
        <p:nvSpPr>
          <p:cNvPr id="1725" name="Google Shape;1725;p137"/>
          <p:cNvSpPr txBox="1">
            <a:spLocks noGrp="1"/>
          </p:cNvSpPr>
          <p:nvPr>
            <p:ph type="title"/>
          </p:nvPr>
        </p:nvSpPr>
        <p:spPr>
          <a:xfrm>
            <a:off x="628650" y="1322766"/>
            <a:ext cx="4109605" cy="561585"/>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Arial"/>
              <a:buNone/>
            </a:pPr>
            <a:r>
              <a:rPr lang="en-US" sz="2700">
                <a:latin typeface="Arial"/>
                <a:ea typeface="Arial"/>
                <a:cs typeface="Arial"/>
                <a:sym typeface="Arial"/>
              </a:rPr>
              <a:t>Relationships b/w Classes</a:t>
            </a:r>
            <a:endParaRPr sz="2700">
              <a:latin typeface="Arial"/>
              <a:ea typeface="Arial"/>
              <a:cs typeface="Arial"/>
              <a:sym typeface="Arial"/>
            </a:endParaRPr>
          </a:p>
        </p:txBody>
      </p:sp>
      <p:sp>
        <p:nvSpPr>
          <p:cNvPr id="1726" name="Google Shape;1726;p137"/>
          <p:cNvSpPr txBox="1">
            <a:spLocks noGrp="1"/>
          </p:cNvSpPr>
          <p:nvPr>
            <p:ph type="body" idx="1"/>
          </p:nvPr>
        </p:nvSpPr>
        <p:spPr>
          <a:xfrm>
            <a:off x="628650" y="1808820"/>
            <a:ext cx="8361565" cy="3973793"/>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Abstraction</a:t>
            </a:r>
            <a:endParaRPr/>
          </a:p>
          <a:p>
            <a:pPr marL="171450" lvl="0" indent="-171450" algn="l" rtl="0">
              <a:lnSpc>
                <a:spcPct val="90000"/>
              </a:lnSpc>
              <a:spcBef>
                <a:spcPts val="750"/>
              </a:spcBef>
              <a:spcAft>
                <a:spcPts val="0"/>
              </a:spcAft>
              <a:buClr>
                <a:schemeClr val="dk1"/>
              </a:buClr>
              <a:buSzPts val="2200"/>
              <a:buChar char="•"/>
            </a:pPr>
            <a:r>
              <a:rPr lang="en-US" sz="1650"/>
              <a:t>In this example ‘Animal’ is the Abstract Class</a:t>
            </a:r>
            <a:endParaRPr/>
          </a:p>
          <a:p>
            <a:pPr marL="171450" lvl="0" indent="-171450" algn="l" rtl="0">
              <a:lnSpc>
                <a:spcPct val="90000"/>
              </a:lnSpc>
              <a:spcBef>
                <a:spcPts val="750"/>
              </a:spcBef>
              <a:spcAft>
                <a:spcPts val="0"/>
              </a:spcAft>
              <a:buClr>
                <a:schemeClr val="dk1"/>
              </a:buClr>
              <a:buSzPts val="2200"/>
              <a:buChar char="•"/>
            </a:pPr>
            <a:r>
              <a:rPr lang="en-US" sz="1650"/>
              <a:t>We will create instance for only the subclasses</a:t>
            </a:r>
            <a:endParaRPr/>
          </a:p>
          <a:p>
            <a:pPr marL="171450" lvl="0" indent="-171450" algn="l" rtl="0">
              <a:lnSpc>
                <a:spcPct val="90000"/>
              </a:lnSpc>
              <a:spcBef>
                <a:spcPts val="750"/>
              </a:spcBef>
              <a:spcAft>
                <a:spcPts val="0"/>
              </a:spcAft>
              <a:buClr>
                <a:schemeClr val="dk1"/>
              </a:buClr>
              <a:buSzPts val="2200"/>
              <a:buChar char="•"/>
            </a:pPr>
            <a:r>
              <a:rPr lang="en-US" sz="1650"/>
              <a:t>We wouldn’t instantiate the Animal class itself</a:t>
            </a:r>
            <a:endParaRPr/>
          </a:p>
          <a:p>
            <a:pPr marL="171450" lvl="0" indent="-171450" algn="l" rtl="0">
              <a:lnSpc>
                <a:spcPct val="90000"/>
              </a:lnSpc>
              <a:spcBef>
                <a:spcPts val="750"/>
              </a:spcBef>
              <a:spcAft>
                <a:spcPts val="0"/>
              </a:spcAft>
              <a:buClr>
                <a:schemeClr val="dk1"/>
              </a:buClr>
              <a:buSzPts val="2200"/>
              <a:buChar char="•"/>
            </a:pPr>
            <a:r>
              <a:rPr lang="en-US" sz="1650"/>
              <a:t>The Animal class is just a way to simplify things and keep the code “dry”</a:t>
            </a:r>
            <a:endParaRPr/>
          </a:p>
          <a:p>
            <a:pPr marL="171450" lvl="0" indent="-171450" algn="l" rtl="0">
              <a:lnSpc>
                <a:spcPct val="90000"/>
              </a:lnSpc>
              <a:spcBef>
                <a:spcPts val="750"/>
              </a:spcBef>
              <a:spcAft>
                <a:spcPts val="0"/>
              </a:spcAft>
              <a:buClr>
                <a:schemeClr val="dk1"/>
              </a:buClr>
              <a:buSzPts val="2200"/>
              <a:buChar char="•"/>
            </a:pPr>
            <a:r>
              <a:rPr lang="en-US" sz="1650"/>
              <a:t>To show that it is an Abstract class, we can write the name of the class in italics </a:t>
            </a:r>
            <a:r>
              <a:rPr lang="en-US" sz="1650" b="1" i="1"/>
              <a:t>Animal</a:t>
            </a:r>
            <a:r>
              <a:rPr lang="en-US" sz="1650"/>
              <a:t> or we can enclose it like </a:t>
            </a:r>
            <a:r>
              <a:rPr lang="en-US" sz="1650" b="1" i="1"/>
              <a:t>&lt;&lt;Animal&gt;&gt;</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grpSp>
        <p:nvGrpSpPr>
          <p:cNvPr id="1727" name="Google Shape;1727;p137"/>
          <p:cNvGrpSpPr/>
          <p:nvPr/>
        </p:nvGrpSpPr>
        <p:grpSpPr>
          <a:xfrm>
            <a:off x="5652120" y="3861049"/>
            <a:ext cx="3338095" cy="1767299"/>
            <a:chOff x="6096000" y="3619444"/>
            <a:chExt cx="5890953" cy="3118609"/>
          </a:xfrm>
        </p:grpSpPr>
        <p:pic>
          <p:nvPicPr>
            <p:cNvPr id="1728" name="Google Shape;1728;p137"/>
            <p:cNvPicPr preferRelativeResize="0"/>
            <p:nvPr/>
          </p:nvPicPr>
          <p:blipFill rotWithShape="1">
            <a:blip r:embed="rId3">
              <a:alphaModFix/>
            </a:blip>
            <a:srcRect l="2863" t="26910" r="55057" b="31633"/>
            <a:stretch/>
          </p:blipFill>
          <p:spPr>
            <a:xfrm>
              <a:off x="6317673" y="3619444"/>
              <a:ext cx="5627782" cy="3118609"/>
            </a:xfrm>
            <a:prstGeom prst="rect">
              <a:avLst/>
            </a:prstGeom>
            <a:noFill/>
            <a:ln>
              <a:noFill/>
            </a:ln>
          </p:spPr>
        </p:pic>
        <p:sp>
          <p:nvSpPr>
            <p:cNvPr id="1729" name="Google Shape;1729;p137"/>
            <p:cNvSpPr/>
            <p:nvPr/>
          </p:nvSpPr>
          <p:spPr>
            <a:xfrm>
              <a:off x="11720945" y="6101542"/>
              <a:ext cx="266008" cy="46560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730" name="Google Shape;1730;p137"/>
            <p:cNvSpPr/>
            <p:nvPr/>
          </p:nvSpPr>
          <p:spPr>
            <a:xfrm>
              <a:off x="6096000" y="6284422"/>
              <a:ext cx="504305" cy="42457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sp>
        <p:nvSpPr>
          <p:cNvPr id="1731" name="Google Shape;1731;p137"/>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7"/>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3" name="Google Shape;1733;p137"/>
          <p:cNvPicPr preferRelativeResize="0"/>
          <p:nvPr/>
        </p:nvPicPr>
        <p:blipFill rotWithShape="1">
          <a:blip r:embed="rId4">
            <a:alphaModFix/>
          </a:blip>
          <a:srcRect/>
          <a:stretch/>
        </p:blipFill>
        <p:spPr>
          <a:xfrm>
            <a:off x="5511285" y="878032"/>
            <a:ext cx="914220" cy="399870"/>
          </a:xfrm>
          <a:prstGeom prst="rect">
            <a:avLst/>
          </a:prstGeom>
          <a:noFill/>
          <a:ln>
            <a:noFill/>
          </a:ln>
        </p:spPr>
      </p:pic>
      <p:sp>
        <p:nvSpPr>
          <p:cNvPr id="1734" name="Google Shape;1734;p1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735" name="Google Shape;1735;p1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28"/>
          <p:cNvSpPr/>
          <p:nvPr/>
        </p:nvSpPr>
        <p:spPr>
          <a:xfrm>
            <a:off x="76172" y="709255"/>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28"/>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9" name="Google Shape;229;p2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30" name="Google Shape;230;p28"/>
          <p:cNvSpPr txBox="1"/>
          <p:nvPr/>
        </p:nvSpPr>
        <p:spPr>
          <a:xfrm>
            <a:off x="685800" y="928582"/>
            <a:ext cx="8153400" cy="9600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Times New Roman"/>
              <a:buNone/>
            </a:pPr>
            <a:r>
              <a:rPr lang="en-US" sz="3600" b="1">
                <a:solidFill>
                  <a:schemeClr val="dk1"/>
                </a:solidFill>
                <a:latin typeface="Times New Roman"/>
                <a:ea typeface="Times New Roman"/>
                <a:cs typeface="Times New Roman"/>
                <a:sym typeface="Times New Roman"/>
              </a:rPr>
              <a:t>Object-Oriented Programming vs.</a:t>
            </a:r>
            <a:br>
              <a:rPr lang="en-US" sz="3600" b="1">
                <a:solidFill>
                  <a:schemeClr val="dk1"/>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 Procedural Programming</a:t>
            </a:r>
            <a:br>
              <a:rPr lang="en-US" sz="3600" b="1">
                <a:solidFill>
                  <a:schemeClr val="dk1"/>
                </a:solidFill>
                <a:latin typeface="Times New Roman"/>
                <a:ea typeface="Times New Roman"/>
                <a:cs typeface="Times New Roman"/>
                <a:sym typeface="Times New Roman"/>
              </a:rPr>
            </a:br>
            <a:endParaRPr sz="3600" b="1">
              <a:solidFill>
                <a:schemeClr val="dk1"/>
              </a:solidFill>
              <a:latin typeface="Times New Roman"/>
              <a:ea typeface="Times New Roman"/>
              <a:cs typeface="Times New Roman"/>
              <a:sym typeface="Times New Roman"/>
            </a:endParaRPr>
          </a:p>
        </p:txBody>
      </p:sp>
      <p:sp>
        <p:nvSpPr>
          <p:cNvPr id="231" name="Google Shape;231;p28"/>
          <p:cNvSpPr txBox="1"/>
          <p:nvPr/>
        </p:nvSpPr>
        <p:spPr>
          <a:xfrm>
            <a:off x="571472" y="2362200"/>
            <a:ext cx="8153400" cy="40385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Programs are made up of modules, which are parts of a program that can be coded and tested separately, and then assembled to form a complete program.  </a:t>
            </a:r>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l"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 procedural languages (i.e. C) these modules are procedures, where a procedure is a sequence of statements.</a:t>
            </a:r>
            <a:endParaRPr/>
          </a:p>
          <a:p>
            <a:pPr marL="0" marR="0" lvl="0" indent="0" algn="l"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l"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design method used in procedural programming is called Top Down Design.  </a:t>
            </a:r>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Times New Roman"/>
              <a:ea typeface="Times New Roman"/>
              <a:cs typeface="Times New Roman"/>
              <a:sym typeface="Times New Roman"/>
            </a:endParaRPr>
          </a:p>
          <a:p>
            <a:pPr marL="342900" marR="0" lvl="0" indent="-342900" algn="l" rtl="0">
              <a:spcBef>
                <a:spcPts val="40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This is where you start with a problem (procedure) and then systematically break the problem down into sub problems (sub procedures).  </a:t>
            </a:r>
            <a:endParaRPr/>
          </a:p>
        </p:txBody>
      </p:sp>
      <p:sp>
        <p:nvSpPr>
          <p:cNvPr id="232" name="Google Shape;23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3" name="Google Shape;23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34" name="Google Shape;23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ransition spd="med">
    <p:push/>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39"/>
        <p:cNvGrpSpPr/>
        <p:nvPr/>
      </p:nvGrpSpPr>
      <p:grpSpPr>
        <a:xfrm>
          <a:off x="0" y="0"/>
          <a:ext cx="0" cy="0"/>
          <a:chOff x="0" y="0"/>
          <a:chExt cx="0" cy="0"/>
        </a:xfrm>
      </p:grpSpPr>
      <p:grpSp>
        <p:nvGrpSpPr>
          <p:cNvPr id="1740" name="Google Shape;1740;p138"/>
          <p:cNvGrpSpPr/>
          <p:nvPr/>
        </p:nvGrpSpPr>
        <p:grpSpPr>
          <a:xfrm>
            <a:off x="5247865" y="2146790"/>
            <a:ext cx="3348215" cy="3416296"/>
            <a:chOff x="5091833" y="1719386"/>
            <a:chExt cx="6369607" cy="4555061"/>
          </a:xfrm>
        </p:grpSpPr>
        <p:grpSp>
          <p:nvGrpSpPr>
            <p:cNvPr id="1741" name="Google Shape;1741;p138"/>
            <p:cNvGrpSpPr/>
            <p:nvPr/>
          </p:nvGrpSpPr>
          <p:grpSpPr>
            <a:xfrm>
              <a:off x="5091833" y="1719386"/>
              <a:ext cx="6261967" cy="4555061"/>
              <a:chOff x="5091833" y="1719386"/>
              <a:chExt cx="6261967" cy="4555061"/>
            </a:xfrm>
          </p:grpSpPr>
          <p:grpSp>
            <p:nvGrpSpPr>
              <p:cNvPr id="1742" name="Google Shape;1742;p138"/>
              <p:cNvGrpSpPr/>
              <p:nvPr/>
            </p:nvGrpSpPr>
            <p:grpSpPr>
              <a:xfrm>
                <a:off x="5091833" y="1719386"/>
                <a:ext cx="6261967" cy="4555061"/>
                <a:chOff x="6096000" y="931339"/>
                <a:chExt cx="5735494" cy="3998468"/>
              </a:xfrm>
            </p:grpSpPr>
            <p:grpSp>
              <p:nvGrpSpPr>
                <p:cNvPr id="1743" name="Google Shape;1743;p138"/>
                <p:cNvGrpSpPr/>
                <p:nvPr/>
              </p:nvGrpSpPr>
              <p:grpSpPr>
                <a:xfrm>
                  <a:off x="6203712" y="931339"/>
                  <a:ext cx="5627782" cy="3998468"/>
                  <a:chOff x="6096000" y="897782"/>
                  <a:chExt cx="5627782" cy="3998468"/>
                </a:xfrm>
              </p:grpSpPr>
              <p:pic>
                <p:nvPicPr>
                  <p:cNvPr id="1744" name="Google Shape;1744;p138"/>
                  <p:cNvPicPr preferRelativeResize="0"/>
                  <p:nvPr/>
                </p:nvPicPr>
                <p:blipFill rotWithShape="1">
                  <a:blip r:embed="rId3">
                    <a:alphaModFix/>
                  </a:blip>
                  <a:srcRect l="2863" t="26910" r="55057" b="35961"/>
                  <a:stretch/>
                </p:blipFill>
                <p:spPr>
                  <a:xfrm>
                    <a:off x="6096000" y="897782"/>
                    <a:ext cx="5627782" cy="2793070"/>
                  </a:xfrm>
                  <a:prstGeom prst="rect">
                    <a:avLst/>
                  </a:prstGeom>
                  <a:noFill/>
                  <a:ln>
                    <a:noFill/>
                  </a:ln>
                </p:spPr>
              </p:pic>
              <p:pic>
                <p:nvPicPr>
                  <p:cNvPr id="1745" name="Google Shape;1745;p138"/>
                  <p:cNvPicPr preferRelativeResize="0"/>
                  <p:nvPr/>
                </p:nvPicPr>
                <p:blipFill rotWithShape="1">
                  <a:blip r:embed="rId4">
                    <a:alphaModFix/>
                  </a:blip>
                  <a:srcRect l="21437" t="38544" r="61954" b="43515"/>
                  <a:stretch/>
                </p:blipFill>
                <p:spPr>
                  <a:xfrm>
                    <a:off x="8864752" y="3665966"/>
                    <a:ext cx="2024917" cy="1230284"/>
                  </a:xfrm>
                  <a:prstGeom prst="rect">
                    <a:avLst/>
                  </a:prstGeom>
                  <a:noFill/>
                  <a:ln>
                    <a:noFill/>
                  </a:ln>
                </p:spPr>
              </p:pic>
            </p:grpSp>
            <p:pic>
              <p:nvPicPr>
                <p:cNvPr id="1746" name="Google Shape;1746;p138"/>
                <p:cNvPicPr preferRelativeResize="0"/>
                <p:nvPr/>
              </p:nvPicPr>
              <p:blipFill rotWithShape="1">
                <a:blip r:embed="rId5">
                  <a:alphaModFix/>
                </a:blip>
                <a:srcRect b="32904"/>
                <a:stretch/>
              </p:blipFill>
              <p:spPr>
                <a:xfrm>
                  <a:off x="6096000" y="931340"/>
                  <a:ext cx="1745131" cy="664704"/>
                </a:xfrm>
                <a:prstGeom prst="rect">
                  <a:avLst/>
                </a:prstGeom>
                <a:noFill/>
                <a:ln>
                  <a:noFill/>
                </a:ln>
              </p:spPr>
            </p:pic>
          </p:grpSp>
          <p:sp>
            <p:nvSpPr>
              <p:cNvPr id="1747" name="Google Shape;1747;p138"/>
              <p:cNvSpPr txBox="1"/>
              <p:nvPr/>
            </p:nvSpPr>
            <p:spPr>
              <a:xfrm>
                <a:off x="6688504" y="5142788"/>
                <a:ext cx="1799911" cy="769401"/>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650">
                    <a:solidFill>
                      <a:srgbClr val="C55A11"/>
                    </a:solidFill>
                    <a:latin typeface="Arial"/>
                    <a:ea typeface="Arial"/>
                    <a:cs typeface="Arial"/>
                    <a:sym typeface="Arial"/>
                  </a:rPr>
                  <a:t>ASSOCIATION</a:t>
                </a:r>
                <a:endParaRPr sz="1650">
                  <a:solidFill>
                    <a:srgbClr val="C55A11"/>
                  </a:solidFill>
                  <a:latin typeface="Arial"/>
                  <a:ea typeface="Arial"/>
                  <a:cs typeface="Arial"/>
                  <a:sym typeface="Arial"/>
                </a:endParaRPr>
              </a:p>
            </p:txBody>
          </p:sp>
          <p:sp>
            <p:nvSpPr>
              <p:cNvPr id="1748" name="Google Shape;1748;p138"/>
              <p:cNvSpPr/>
              <p:nvPr/>
            </p:nvSpPr>
            <p:spPr>
              <a:xfrm>
                <a:off x="7764087" y="5722860"/>
                <a:ext cx="724326" cy="237358"/>
              </a:xfrm>
              <a:prstGeom prst="curvedUp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grpSp>
        <p:sp>
          <p:nvSpPr>
            <p:cNvPr id="1749" name="Google Shape;1749;p138"/>
            <p:cNvSpPr/>
            <p:nvPr/>
          </p:nvSpPr>
          <p:spPr>
            <a:xfrm>
              <a:off x="11155681" y="4572000"/>
              <a:ext cx="305759" cy="84789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sp>
        <p:nvSpPr>
          <p:cNvPr id="1750" name="Google Shape;1750;p138"/>
          <p:cNvSpPr txBox="1">
            <a:spLocks noGrp="1"/>
          </p:cNvSpPr>
          <p:nvPr>
            <p:ph type="title"/>
          </p:nvPr>
        </p:nvSpPr>
        <p:spPr>
          <a:xfrm>
            <a:off x="629562" y="1376772"/>
            <a:ext cx="4109605" cy="270031"/>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90476"/>
              <a:buFont typeface="Arial"/>
              <a:buNone/>
            </a:pPr>
            <a:r>
              <a:rPr lang="en-US" sz="2100">
                <a:latin typeface="Arial"/>
                <a:ea typeface="Arial"/>
                <a:cs typeface="Arial"/>
                <a:sym typeface="Arial"/>
              </a:rPr>
              <a:t>Relationships b/w Classes</a:t>
            </a:r>
            <a:endParaRPr sz="2100">
              <a:latin typeface="Arial"/>
              <a:ea typeface="Arial"/>
              <a:cs typeface="Arial"/>
              <a:sym typeface="Arial"/>
            </a:endParaRPr>
          </a:p>
        </p:txBody>
      </p:sp>
      <p:sp>
        <p:nvSpPr>
          <p:cNvPr id="1751" name="Google Shape;1751;p138"/>
          <p:cNvSpPr txBox="1">
            <a:spLocks noGrp="1"/>
          </p:cNvSpPr>
          <p:nvPr>
            <p:ph type="body" idx="1"/>
          </p:nvPr>
        </p:nvSpPr>
        <p:spPr>
          <a:xfrm>
            <a:off x="628650" y="1808820"/>
            <a:ext cx="8361565" cy="3973793"/>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Association</a:t>
            </a:r>
            <a:endParaRPr/>
          </a:p>
          <a:p>
            <a:pPr marL="171450" lvl="0" indent="-171450" algn="l" rtl="0">
              <a:lnSpc>
                <a:spcPct val="90000"/>
              </a:lnSpc>
              <a:spcBef>
                <a:spcPts val="750"/>
              </a:spcBef>
              <a:spcAft>
                <a:spcPts val="0"/>
              </a:spcAft>
              <a:buClr>
                <a:schemeClr val="dk1"/>
              </a:buClr>
              <a:buSzPts val="2200"/>
              <a:buChar char="•"/>
            </a:pPr>
            <a:r>
              <a:rPr lang="en-US" sz="1650"/>
              <a:t>If we had a class for Sea Urchin </a:t>
            </a:r>
            <a:endParaRPr/>
          </a:p>
          <a:p>
            <a:pPr marL="0" lvl="0" indent="0" algn="l" rtl="0">
              <a:lnSpc>
                <a:spcPct val="90000"/>
              </a:lnSpc>
              <a:spcBef>
                <a:spcPts val="750"/>
              </a:spcBef>
              <a:spcAft>
                <a:spcPts val="0"/>
              </a:spcAft>
              <a:buClr>
                <a:schemeClr val="dk1"/>
              </a:buClr>
              <a:buSzPts val="2200"/>
              <a:buNone/>
            </a:pPr>
            <a:r>
              <a:rPr lang="en-US" sz="1650"/>
              <a:t>   we could draw an association</a:t>
            </a:r>
            <a:endParaRPr/>
          </a:p>
          <a:p>
            <a:pPr marL="171450" lvl="0" indent="-171450" algn="l" rtl="0">
              <a:lnSpc>
                <a:spcPct val="90000"/>
              </a:lnSpc>
              <a:spcBef>
                <a:spcPts val="750"/>
              </a:spcBef>
              <a:spcAft>
                <a:spcPts val="0"/>
              </a:spcAft>
              <a:buClr>
                <a:schemeClr val="dk1"/>
              </a:buClr>
              <a:buSzPts val="2200"/>
              <a:buChar char="•"/>
            </a:pPr>
            <a:r>
              <a:rPr lang="en-US" sz="1650"/>
              <a:t>Sea otter is a marine mammal in</a:t>
            </a:r>
            <a:endParaRPr/>
          </a:p>
          <a:p>
            <a:pPr marL="0" lvl="0" indent="0" algn="l" rtl="0">
              <a:lnSpc>
                <a:spcPct val="90000"/>
              </a:lnSpc>
              <a:spcBef>
                <a:spcPts val="750"/>
              </a:spcBef>
              <a:spcAft>
                <a:spcPts val="0"/>
              </a:spcAft>
              <a:buClr>
                <a:schemeClr val="dk1"/>
              </a:buClr>
              <a:buSzPts val="2200"/>
              <a:buNone/>
            </a:pPr>
            <a:r>
              <a:rPr lang="en-US" sz="1650"/>
              <a:t>    the north Pacific Ocean</a:t>
            </a:r>
            <a:endParaRPr/>
          </a:p>
          <a:p>
            <a:pPr marL="171450" lvl="0" indent="-171450" algn="l" rtl="0">
              <a:lnSpc>
                <a:spcPct val="90000"/>
              </a:lnSpc>
              <a:spcBef>
                <a:spcPts val="750"/>
              </a:spcBef>
              <a:spcAft>
                <a:spcPts val="0"/>
              </a:spcAft>
              <a:buClr>
                <a:schemeClr val="dk1"/>
              </a:buClr>
              <a:buSzPts val="2200"/>
              <a:buChar char="•"/>
            </a:pPr>
            <a:r>
              <a:rPr lang="en-US" sz="1650"/>
              <a:t>They eat mostly hard-shelled invertebrates</a:t>
            </a:r>
            <a:endParaRPr/>
          </a:p>
          <a:p>
            <a:pPr marL="0" lvl="0" indent="0" algn="l" rtl="0">
              <a:lnSpc>
                <a:spcPct val="90000"/>
              </a:lnSpc>
              <a:spcBef>
                <a:spcPts val="750"/>
              </a:spcBef>
              <a:spcAft>
                <a:spcPts val="0"/>
              </a:spcAft>
              <a:buClr>
                <a:schemeClr val="dk1"/>
              </a:buClr>
              <a:buSzPts val="2200"/>
              <a:buNone/>
            </a:pPr>
            <a:r>
              <a:rPr lang="en-US" sz="1650"/>
              <a:t>    including sea urchins.</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sp>
        <p:nvSpPr>
          <p:cNvPr id="1752" name="Google Shape;1752;p138"/>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8"/>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54" name="Google Shape;1754;p138"/>
          <p:cNvPicPr preferRelativeResize="0"/>
          <p:nvPr/>
        </p:nvPicPr>
        <p:blipFill rotWithShape="1">
          <a:blip r:embed="rId6">
            <a:alphaModFix/>
          </a:blip>
          <a:srcRect/>
          <a:stretch/>
        </p:blipFill>
        <p:spPr>
          <a:xfrm>
            <a:off x="5511285" y="878032"/>
            <a:ext cx="914220" cy="399870"/>
          </a:xfrm>
          <a:prstGeom prst="rect">
            <a:avLst/>
          </a:prstGeom>
          <a:noFill/>
          <a:ln>
            <a:noFill/>
          </a:ln>
        </p:spPr>
      </p:pic>
      <p:sp>
        <p:nvSpPr>
          <p:cNvPr id="1755" name="Google Shape;1755;p1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756" name="Google Shape;1756;p1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p139"/>
          <p:cNvSpPr txBox="1">
            <a:spLocks noGrp="1"/>
          </p:cNvSpPr>
          <p:nvPr>
            <p:ph type="body" idx="1"/>
          </p:nvPr>
        </p:nvSpPr>
        <p:spPr>
          <a:xfrm>
            <a:off x="628650" y="1530587"/>
            <a:ext cx="8361565" cy="4252026"/>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Aggregation                              ( </a:t>
            </a:r>
            <a:r>
              <a:rPr lang="en-US" sz="1650" b="1"/>
              <a:t>(open diamond)</a:t>
            </a:r>
            <a:endParaRPr/>
          </a:p>
          <a:p>
            <a:pPr marL="171450" lvl="0" indent="-171450" algn="l" rtl="0">
              <a:lnSpc>
                <a:spcPct val="90000"/>
              </a:lnSpc>
              <a:spcBef>
                <a:spcPts val="750"/>
              </a:spcBef>
              <a:spcAft>
                <a:spcPts val="0"/>
              </a:spcAft>
              <a:buClr>
                <a:schemeClr val="dk1"/>
              </a:buClr>
              <a:buSzPts val="2200"/>
              <a:buChar char="•"/>
            </a:pPr>
            <a:r>
              <a:rPr lang="en-US" sz="1650"/>
              <a:t>It is a special type of association that specifies a whole and its parts, where a part can exist outside the whose</a:t>
            </a:r>
            <a:endParaRPr/>
          </a:p>
          <a:p>
            <a:pPr marL="171450" lvl="0" indent="-171450" algn="l" rtl="0">
              <a:lnSpc>
                <a:spcPct val="90000"/>
              </a:lnSpc>
              <a:spcBef>
                <a:spcPts val="750"/>
              </a:spcBef>
              <a:spcAft>
                <a:spcPts val="0"/>
              </a:spcAft>
              <a:buClr>
                <a:schemeClr val="dk1"/>
              </a:buClr>
              <a:buSzPts val="2200"/>
              <a:buChar char="•"/>
            </a:pPr>
            <a:r>
              <a:rPr lang="en-US" sz="1650"/>
              <a:t>Lets take a group of tortoises, called creep</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a:p>
            <a:pPr marL="171450" lvl="0" indent="-171450" algn="l" rtl="0">
              <a:lnSpc>
                <a:spcPct val="90000"/>
              </a:lnSpc>
              <a:spcBef>
                <a:spcPts val="750"/>
              </a:spcBef>
              <a:spcAft>
                <a:spcPts val="0"/>
              </a:spcAft>
              <a:buClr>
                <a:schemeClr val="dk1"/>
              </a:buClr>
              <a:buSzPts val="2200"/>
              <a:buChar char="•"/>
            </a:pPr>
            <a:r>
              <a:rPr lang="en-US" sz="1650"/>
              <a:t>Any of our zoo’s tortoises could be part of a </a:t>
            </a:r>
            <a:endParaRPr/>
          </a:p>
          <a:p>
            <a:pPr marL="0" lvl="0" indent="0" algn="l" rtl="0">
              <a:lnSpc>
                <a:spcPct val="90000"/>
              </a:lnSpc>
              <a:spcBef>
                <a:spcPts val="750"/>
              </a:spcBef>
              <a:spcAft>
                <a:spcPts val="0"/>
              </a:spcAft>
              <a:buClr>
                <a:schemeClr val="dk1"/>
              </a:buClr>
              <a:buSzPts val="2200"/>
              <a:buNone/>
            </a:pPr>
            <a:r>
              <a:rPr lang="en-US" sz="1650"/>
              <a:t>    creep</a:t>
            </a:r>
            <a:endParaRPr/>
          </a:p>
          <a:p>
            <a:pPr marL="0" lvl="0" indent="0" algn="l" rtl="0">
              <a:lnSpc>
                <a:spcPct val="90000"/>
              </a:lnSpc>
              <a:spcBef>
                <a:spcPts val="750"/>
              </a:spcBef>
              <a:spcAft>
                <a:spcPts val="0"/>
              </a:spcAft>
              <a:buClr>
                <a:schemeClr val="dk1"/>
              </a:buClr>
              <a:buSzPts val="2200"/>
              <a:buNone/>
            </a:pPr>
            <a:endParaRPr sz="1650"/>
          </a:p>
          <a:p>
            <a:pPr marL="0" lvl="0" indent="0" algn="l" rtl="0">
              <a:lnSpc>
                <a:spcPct val="90000"/>
              </a:lnSpc>
              <a:spcBef>
                <a:spcPts val="750"/>
              </a:spcBef>
              <a:spcAft>
                <a:spcPts val="0"/>
              </a:spcAft>
              <a:buClr>
                <a:schemeClr val="dk1"/>
              </a:buClr>
              <a:buSzPts val="2200"/>
              <a:buNone/>
            </a:pPr>
            <a:endParaRPr sz="1650"/>
          </a:p>
          <a:p>
            <a:pPr marL="0" lvl="0" indent="0" algn="l" rtl="0">
              <a:lnSpc>
                <a:spcPct val="90000"/>
              </a:lnSpc>
              <a:spcBef>
                <a:spcPts val="750"/>
              </a:spcBef>
              <a:spcAft>
                <a:spcPts val="0"/>
              </a:spcAft>
              <a:buClr>
                <a:schemeClr val="dk1"/>
              </a:buClr>
              <a:buSzPts val="2200"/>
              <a:buNone/>
            </a:pPr>
            <a:r>
              <a:rPr lang="en-US" sz="1650"/>
              <a:t>A tortoise could leave the creep at any point and still</a:t>
            </a:r>
            <a:endParaRPr/>
          </a:p>
          <a:p>
            <a:pPr marL="0" lvl="0" indent="0" algn="l" rtl="0">
              <a:lnSpc>
                <a:spcPct val="90000"/>
              </a:lnSpc>
              <a:spcBef>
                <a:spcPts val="750"/>
              </a:spcBef>
              <a:spcAft>
                <a:spcPts val="0"/>
              </a:spcAft>
              <a:buClr>
                <a:schemeClr val="dk1"/>
              </a:buClr>
              <a:buSzPts val="2200"/>
              <a:buNone/>
            </a:pPr>
            <a:r>
              <a:rPr lang="en-US" sz="1650"/>
              <a:t>Exist on its own</a:t>
            </a:r>
            <a:endParaRPr/>
          </a:p>
        </p:txBody>
      </p:sp>
      <p:pic>
        <p:nvPicPr>
          <p:cNvPr id="1762" name="Google Shape;1762;p139"/>
          <p:cNvPicPr preferRelativeResize="0"/>
          <p:nvPr/>
        </p:nvPicPr>
        <p:blipFill rotWithShape="1">
          <a:blip r:embed="rId3">
            <a:alphaModFix/>
          </a:blip>
          <a:srcRect l="51359" t="-2868"/>
          <a:stretch/>
        </p:blipFill>
        <p:spPr>
          <a:xfrm>
            <a:off x="2093570" y="1455774"/>
            <a:ext cx="1179765" cy="447530"/>
          </a:xfrm>
          <a:prstGeom prst="rect">
            <a:avLst/>
          </a:prstGeom>
          <a:noFill/>
          <a:ln>
            <a:noFill/>
          </a:ln>
        </p:spPr>
      </p:pic>
      <p:pic>
        <p:nvPicPr>
          <p:cNvPr id="1763" name="Google Shape;1763;p139"/>
          <p:cNvPicPr preferRelativeResize="0"/>
          <p:nvPr/>
        </p:nvPicPr>
        <p:blipFill rotWithShape="1">
          <a:blip r:embed="rId4">
            <a:alphaModFix/>
          </a:blip>
          <a:srcRect/>
          <a:stretch/>
        </p:blipFill>
        <p:spPr>
          <a:xfrm>
            <a:off x="1352140" y="2694958"/>
            <a:ext cx="876671" cy="572600"/>
          </a:xfrm>
          <a:prstGeom prst="rect">
            <a:avLst/>
          </a:prstGeom>
          <a:noFill/>
          <a:ln>
            <a:noFill/>
          </a:ln>
        </p:spPr>
      </p:pic>
      <p:pic>
        <p:nvPicPr>
          <p:cNvPr id="1764" name="Google Shape;1764;p139"/>
          <p:cNvPicPr preferRelativeResize="0"/>
          <p:nvPr/>
        </p:nvPicPr>
        <p:blipFill rotWithShape="1">
          <a:blip r:embed="rId5">
            <a:alphaModFix/>
          </a:blip>
          <a:srcRect l="8612" t="47673" r="58954" b="38109"/>
          <a:stretch/>
        </p:blipFill>
        <p:spPr>
          <a:xfrm>
            <a:off x="2097392" y="5012881"/>
            <a:ext cx="2965667" cy="731243"/>
          </a:xfrm>
          <a:prstGeom prst="rect">
            <a:avLst/>
          </a:prstGeom>
          <a:noFill/>
          <a:ln>
            <a:noFill/>
          </a:ln>
        </p:spPr>
      </p:pic>
      <p:grpSp>
        <p:nvGrpSpPr>
          <p:cNvPr id="1765" name="Google Shape;1765;p139"/>
          <p:cNvGrpSpPr/>
          <p:nvPr/>
        </p:nvGrpSpPr>
        <p:grpSpPr>
          <a:xfrm>
            <a:off x="5386092" y="2182453"/>
            <a:ext cx="3398376" cy="3338238"/>
            <a:chOff x="4106487" y="1766936"/>
            <a:chExt cx="8359120" cy="4555061"/>
          </a:xfrm>
        </p:grpSpPr>
        <p:grpSp>
          <p:nvGrpSpPr>
            <p:cNvPr id="1766" name="Google Shape;1766;p139"/>
            <p:cNvGrpSpPr/>
            <p:nvPr/>
          </p:nvGrpSpPr>
          <p:grpSpPr>
            <a:xfrm>
              <a:off x="5956413" y="1766936"/>
              <a:ext cx="6509194" cy="4555061"/>
              <a:chOff x="4952246" y="1719386"/>
              <a:chExt cx="6509194" cy="4555061"/>
            </a:xfrm>
          </p:grpSpPr>
          <p:grpSp>
            <p:nvGrpSpPr>
              <p:cNvPr id="1767" name="Google Shape;1767;p139"/>
              <p:cNvGrpSpPr/>
              <p:nvPr/>
            </p:nvGrpSpPr>
            <p:grpSpPr>
              <a:xfrm>
                <a:off x="4952246" y="1719386"/>
                <a:ext cx="6401554" cy="4555061"/>
                <a:chOff x="4952246" y="1719386"/>
                <a:chExt cx="6401554" cy="4555061"/>
              </a:xfrm>
            </p:grpSpPr>
            <p:grpSp>
              <p:nvGrpSpPr>
                <p:cNvPr id="1768" name="Google Shape;1768;p139"/>
                <p:cNvGrpSpPr/>
                <p:nvPr/>
              </p:nvGrpSpPr>
              <p:grpSpPr>
                <a:xfrm>
                  <a:off x="5091833" y="1719386"/>
                  <a:ext cx="6261967" cy="4555061"/>
                  <a:chOff x="6096000" y="931339"/>
                  <a:chExt cx="5735494" cy="3998468"/>
                </a:xfrm>
              </p:grpSpPr>
              <p:grpSp>
                <p:nvGrpSpPr>
                  <p:cNvPr id="1769" name="Google Shape;1769;p139"/>
                  <p:cNvGrpSpPr/>
                  <p:nvPr/>
                </p:nvGrpSpPr>
                <p:grpSpPr>
                  <a:xfrm>
                    <a:off x="6203712" y="931339"/>
                    <a:ext cx="5627782" cy="3998468"/>
                    <a:chOff x="6096000" y="897782"/>
                    <a:chExt cx="5627782" cy="3998468"/>
                  </a:xfrm>
                </p:grpSpPr>
                <p:pic>
                  <p:nvPicPr>
                    <p:cNvPr id="1770" name="Google Shape;1770;p139"/>
                    <p:cNvPicPr preferRelativeResize="0"/>
                    <p:nvPr/>
                  </p:nvPicPr>
                  <p:blipFill rotWithShape="1">
                    <a:blip r:embed="rId6">
                      <a:alphaModFix/>
                    </a:blip>
                    <a:srcRect l="2863" t="26910" r="55057" b="35961"/>
                    <a:stretch/>
                  </p:blipFill>
                  <p:spPr>
                    <a:xfrm>
                      <a:off x="6096000" y="897782"/>
                      <a:ext cx="5627782" cy="2793070"/>
                    </a:xfrm>
                    <a:prstGeom prst="rect">
                      <a:avLst/>
                    </a:prstGeom>
                    <a:noFill/>
                    <a:ln>
                      <a:noFill/>
                    </a:ln>
                  </p:spPr>
                </p:pic>
                <p:pic>
                  <p:nvPicPr>
                    <p:cNvPr id="1771" name="Google Shape;1771;p139"/>
                    <p:cNvPicPr preferRelativeResize="0"/>
                    <p:nvPr/>
                  </p:nvPicPr>
                  <p:blipFill rotWithShape="1">
                    <a:blip r:embed="rId7">
                      <a:alphaModFix/>
                    </a:blip>
                    <a:srcRect l="21437" t="38544" r="61954" b="43515"/>
                    <a:stretch/>
                  </p:blipFill>
                  <p:spPr>
                    <a:xfrm>
                      <a:off x="8864752" y="3665966"/>
                      <a:ext cx="2024917" cy="1230284"/>
                    </a:xfrm>
                    <a:prstGeom prst="rect">
                      <a:avLst/>
                    </a:prstGeom>
                    <a:noFill/>
                    <a:ln>
                      <a:noFill/>
                    </a:ln>
                  </p:spPr>
                </p:pic>
              </p:grpSp>
              <p:pic>
                <p:nvPicPr>
                  <p:cNvPr id="1772" name="Google Shape;1772;p139"/>
                  <p:cNvPicPr preferRelativeResize="0"/>
                  <p:nvPr/>
                </p:nvPicPr>
                <p:blipFill rotWithShape="1">
                  <a:blip r:embed="rId8">
                    <a:alphaModFix/>
                  </a:blip>
                  <a:srcRect b="32904"/>
                  <a:stretch/>
                </p:blipFill>
                <p:spPr>
                  <a:xfrm>
                    <a:off x="6096000" y="931340"/>
                    <a:ext cx="1745131" cy="664704"/>
                  </a:xfrm>
                  <a:prstGeom prst="rect">
                    <a:avLst/>
                  </a:prstGeom>
                  <a:noFill/>
                  <a:ln>
                    <a:noFill/>
                  </a:ln>
                </p:spPr>
              </p:pic>
            </p:grpSp>
            <p:sp>
              <p:nvSpPr>
                <p:cNvPr id="1773" name="Google Shape;1773;p139"/>
                <p:cNvSpPr txBox="1"/>
                <p:nvPr/>
              </p:nvSpPr>
              <p:spPr>
                <a:xfrm>
                  <a:off x="4952246" y="5326814"/>
                  <a:ext cx="3536166" cy="37792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rgbClr val="C55A11"/>
                      </a:solidFill>
                      <a:latin typeface="Arial"/>
                      <a:ea typeface="Arial"/>
                      <a:cs typeface="Arial"/>
                      <a:sym typeface="Arial"/>
                    </a:rPr>
                    <a:t>ASSOCIATION</a:t>
                  </a:r>
                  <a:endParaRPr sz="1350">
                    <a:solidFill>
                      <a:srgbClr val="C55A11"/>
                    </a:solidFill>
                    <a:latin typeface="Arial"/>
                    <a:ea typeface="Arial"/>
                    <a:cs typeface="Arial"/>
                    <a:sym typeface="Arial"/>
                  </a:endParaRPr>
                </a:p>
              </p:txBody>
            </p:sp>
            <p:sp>
              <p:nvSpPr>
                <p:cNvPr id="1774" name="Google Shape;1774;p139"/>
                <p:cNvSpPr/>
                <p:nvPr/>
              </p:nvSpPr>
              <p:spPr>
                <a:xfrm>
                  <a:off x="7764087" y="5722860"/>
                  <a:ext cx="724326" cy="237358"/>
                </a:xfrm>
                <a:prstGeom prst="curvedUpArrow">
                  <a:avLst>
                    <a:gd name="adj1" fmla="val 25000"/>
                    <a:gd name="adj2" fmla="val 50000"/>
                    <a:gd name="adj3" fmla="val 25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grpSp>
          <p:sp>
            <p:nvSpPr>
              <p:cNvPr id="1775" name="Google Shape;1775;p139"/>
              <p:cNvSpPr/>
              <p:nvPr/>
            </p:nvSpPr>
            <p:spPr>
              <a:xfrm>
                <a:off x="11155681" y="4572000"/>
                <a:ext cx="305759" cy="84789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pic>
          <p:nvPicPr>
            <p:cNvPr id="1776" name="Google Shape;1776;p139"/>
            <p:cNvPicPr preferRelativeResize="0"/>
            <p:nvPr/>
          </p:nvPicPr>
          <p:blipFill rotWithShape="1">
            <a:blip r:embed="rId9">
              <a:alphaModFix/>
            </a:blip>
            <a:srcRect/>
            <a:stretch/>
          </p:blipFill>
          <p:spPr>
            <a:xfrm>
              <a:off x="4106487" y="3788158"/>
              <a:ext cx="2694532" cy="1280238"/>
            </a:xfrm>
            <a:prstGeom prst="rect">
              <a:avLst/>
            </a:prstGeom>
            <a:noFill/>
            <a:ln>
              <a:noFill/>
            </a:ln>
          </p:spPr>
        </p:pic>
      </p:grpSp>
      <p:pic>
        <p:nvPicPr>
          <p:cNvPr id="1777" name="Google Shape;1777;p139"/>
          <p:cNvPicPr preferRelativeResize="0"/>
          <p:nvPr/>
        </p:nvPicPr>
        <p:blipFill rotWithShape="1">
          <a:blip r:embed="rId10">
            <a:alphaModFix/>
          </a:blip>
          <a:srcRect l="8864" t="47130" r="57272" b="38067"/>
          <a:stretch/>
        </p:blipFill>
        <p:spPr>
          <a:xfrm>
            <a:off x="2459247" y="2694957"/>
            <a:ext cx="2985409" cy="734043"/>
          </a:xfrm>
          <a:prstGeom prst="rect">
            <a:avLst/>
          </a:prstGeom>
          <a:noFill/>
          <a:ln>
            <a:noFill/>
          </a:ln>
        </p:spPr>
      </p:pic>
      <p:sp>
        <p:nvSpPr>
          <p:cNvPr id="1778" name="Google Shape;1778;p139"/>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9"/>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0" name="Google Shape;1780;p139"/>
          <p:cNvPicPr preferRelativeResize="0"/>
          <p:nvPr/>
        </p:nvPicPr>
        <p:blipFill rotWithShape="1">
          <a:blip r:embed="rId11">
            <a:alphaModFix/>
          </a:blip>
          <a:srcRect/>
          <a:stretch/>
        </p:blipFill>
        <p:spPr>
          <a:xfrm>
            <a:off x="5511285" y="878032"/>
            <a:ext cx="914220" cy="399870"/>
          </a:xfrm>
          <a:prstGeom prst="rect">
            <a:avLst/>
          </a:prstGeom>
          <a:noFill/>
          <a:ln>
            <a:noFill/>
          </a:ln>
        </p:spPr>
      </p:pic>
      <p:sp>
        <p:nvSpPr>
          <p:cNvPr id="1781" name="Google Shape;1781;p1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782" name="Google Shape;1782;p1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131</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140"/>
          <p:cNvSpPr txBox="1"/>
          <p:nvPr/>
        </p:nvSpPr>
        <p:spPr>
          <a:xfrm>
            <a:off x="1600200" y="1771650"/>
            <a:ext cx="5886450" cy="1177215"/>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An </a:t>
            </a:r>
            <a:r>
              <a:rPr lang="en-US" sz="1800" i="1">
                <a:solidFill>
                  <a:schemeClr val="dk1"/>
                </a:solidFill>
                <a:latin typeface="Times New Roman"/>
                <a:ea typeface="Times New Roman"/>
                <a:cs typeface="Times New Roman"/>
                <a:sym typeface="Times New Roman"/>
              </a:rPr>
              <a:t>aggregation</a:t>
            </a:r>
            <a:r>
              <a:rPr lang="en-US" sz="1800">
                <a:solidFill>
                  <a:schemeClr val="dk1"/>
                </a:solidFill>
                <a:latin typeface="Times New Roman"/>
                <a:ea typeface="Times New Roman"/>
                <a:cs typeface="Times New Roman"/>
                <a:sym typeface="Times New Roman"/>
              </a:rPr>
              <a:t> specifies a whole-part relationship between an aggregate (a whole) and a constituent part, where the part can exist independently from the aggregate. Aggregations are denoted by a hollow-diamond adornment on the association.</a:t>
            </a:r>
            <a:endParaRPr sz="1350">
              <a:solidFill>
                <a:schemeClr val="dk1"/>
              </a:solidFill>
              <a:latin typeface="Calibri"/>
              <a:ea typeface="Calibri"/>
              <a:cs typeface="Calibri"/>
              <a:sym typeface="Calibri"/>
            </a:endParaRPr>
          </a:p>
        </p:txBody>
      </p:sp>
      <p:grpSp>
        <p:nvGrpSpPr>
          <p:cNvPr id="1788" name="Google Shape;1788;p140"/>
          <p:cNvGrpSpPr/>
          <p:nvPr/>
        </p:nvGrpSpPr>
        <p:grpSpPr>
          <a:xfrm>
            <a:off x="1716578" y="3349058"/>
            <a:ext cx="5314950" cy="1234394"/>
            <a:chOff x="576" y="2496"/>
            <a:chExt cx="4464" cy="912"/>
          </a:xfrm>
        </p:grpSpPr>
        <p:sp>
          <p:nvSpPr>
            <p:cNvPr id="1789" name="Google Shape;1789;p140"/>
            <p:cNvSpPr/>
            <p:nvPr/>
          </p:nvSpPr>
          <p:spPr>
            <a:xfrm>
              <a:off x="576" y="2496"/>
              <a:ext cx="1344" cy="91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Car</a:t>
              </a:r>
              <a:endParaRPr sz="1350">
                <a:solidFill>
                  <a:schemeClr val="dk1"/>
                </a:solidFill>
                <a:latin typeface="Calibri"/>
                <a:ea typeface="Calibri"/>
                <a:cs typeface="Calibri"/>
                <a:sym typeface="Calibri"/>
              </a:endParaRPr>
            </a:p>
          </p:txBody>
        </p:sp>
        <p:grpSp>
          <p:nvGrpSpPr>
            <p:cNvPr id="1790" name="Google Shape;1790;p140"/>
            <p:cNvGrpSpPr/>
            <p:nvPr/>
          </p:nvGrpSpPr>
          <p:grpSpPr>
            <a:xfrm>
              <a:off x="1920" y="2544"/>
              <a:ext cx="3120" cy="336"/>
              <a:chOff x="1920" y="2544"/>
              <a:chExt cx="3120" cy="336"/>
            </a:xfrm>
          </p:grpSpPr>
          <p:sp>
            <p:nvSpPr>
              <p:cNvPr id="1791" name="Google Shape;1791;p140"/>
              <p:cNvSpPr/>
              <p:nvPr/>
            </p:nvSpPr>
            <p:spPr>
              <a:xfrm>
                <a:off x="3504" y="2544"/>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Engine</a:t>
                </a:r>
                <a:endParaRPr sz="1350">
                  <a:solidFill>
                    <a:schemeClr val="dk1"/>
                  </a:solidFill>
                  <a:latin typeface="Calibri"/>
                  <a:ea typeface="Calibri"/>
                  <a:cs typeface="Calibri"/>
                  <a:sym typeface="Calibri"/>
                </a:endParaRPr>
              </a:p>
            </p:txBody>
          </p:sp>
          <p:grpSp>
            <p:nvGrpSpPr>
              <p:cNvPr id="1792" name="Google Shape;1792;p140"/>
              <p:cNvGrpSpPr/>
              <p:nvPr/>
            </p:nvGrpSpPr>
            <p:grpSpPr>
              <a:xfrm>
                <a:off x="1920" y="2736"/>
                <a:ext cx="1584" cy="96"/>
                <a:chOff x="2016" y="2640"/>
                <a:chExt cx="1584" cy="96"/>
              </a:xfrm>
            </p:grpSpPr>
            <p:cxnSp>
              <p:nvCxnSpPr>
                <p:cNvPr id="1793" name="Google Shape;1793;p140"/>
                <p:cNvCxnSpPr/>
                <p:nvPr/>
              </p:nvCxnSpPr>
              <p:spPr>
                <a:xfrm>
                  <a:off x="2208" y="2688"/>
                  <a:ext cx="1392"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1794" name="Google Shape;1794;p140"/>
                <p:cNvSpPr/>
                <p:nvPr/>
              </p:nvSpPr>
              <p:spPr>
                <a:xfrm>
                  <a:off x="2016" y="2640"/>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grpSp>
        <p:grpSp>
          <p:nvGrpSpPr>
            <p:cNvPr id="1795" name="Google Shape;1795;p140"/>
            <p:cNvGrpSpPr/>
            <p:nvPr/>
          </p:nvGrpSpPr>
          <p:grpSpPr>
            <a:xfrm>
              <a:off x="1920" y="2976"/>
              <a:ext cx="3120" cy="336"/>
              <a:chOff x="1920" y="2976"/>
              <a:chExt cx="3120" cy="336"/>
            </a:xfrm>
          </p:grpSpPr>
          <p:cxnSp>
            <p:nvCxnSpPr>
              <p:cNvPr id="1796" name="Google Shape;1796;p140"/>
              <p:cNvCxnSpPr/>
              <p:nvPr/>
            </p:nvCxnSpPr>
            <p:spPr>
              <a:xfrm>
                <a:off x="2112" y="3120"/>
                <a:ext cx="1392"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1797" name="Google Shape;1797;p140"/>
              <p:cNvSpPr/>
              <p:nvPr/>
            </p:nvSpPr>
            <p:spPr>
              <a:xfrm>
                <a:off x="1920" y="3072"/>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chemeClr val="lt1"/>
              </a:solid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798" name="Google Shape;1798;p140"/>
              <p:cNvSpPr/>
              <p:nvPr/>
            </p:nvSpPr>
            <p:spPr>
              <a:xfrm>
                <a:off x="3504" y="2976"/>
                <a:ext cx="153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Transmission</a:t>
                </a:r>
                <a:endParaRPr sz="1350">
                  <a:solidFill>
                    <a:schemeClr val="dk1"/>
                  </a:solidFill>
                  <a:latin typeface="Calibri"/>
                  <a:ea typeface="Calibri"/>
                  <a:cs typeface="Calibri"/>
                  <a:sym typeface="Calibri"/>
                </a:endParaRPr>
              </a:p>
            </p:txBody>
          </p:sp>
        </p:grpSp>
      </p:grpSp>
      <p:sp>
        <p:nvSpPr>
          <p:cNvPr id="1799" name="Google Shape;1799;p140"/>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40"/>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1" name="Google Shape;1801;p140"/>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141"/>
          <p:cNvSpPr txBox="1">
            <a:spLocks noGrp="1"/>
          </p:cNvSpPr>
          <p:nvPr>
            <p:ph type="body" idx="1"/>
          </p:nvPr>
        </p:nvSpPr>
        <p:spPr>
          <a:xfrm>
            <a:off x="628650" y="1530587"/>
            <a:ext cx="8361565" cy="4252026"/>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Composition </a:t>
            </a:r>
            <a:endParaRPr/>
          </a:p>
          <a:p>
            <a:pPr marL="171450" lvl="0" indent="-171450" algn="l" rtl="0">
              <a:lnSpc>
                <a:spcPct val="90000"/>
              </a:lnSpc>
              <a:spcBef>
                <a:spcPts val="750"/>
              </a:spcBef>
              <a:spcAft>
                <a:spcPts val="0"/>
              </a:spcAft>
              <a:buClr>
                <a:schemeClr val="dk1"/>
              </a:buClr>
              <a:buSzPts val="2200"/>
              <a:buChar char="•"/>
            </a:pPr>
            <a:r>
              <a:rPr lang="en-US" sz="1650"/>
              <a:t>It is a special type of association that specifies a whole and its parts, where the part cannot exist outside the whole</a:t>
            </a:r>
            <a:endParaRPr/>
          </a:p>
          <a:p>
            <a:pPr marL="171450" lvl="0" indent="-171450" algn="l" rtl="0">
              <a:lnSpc>
                <a:spcPct val="90000"/>
              </a:lnSpc>
              <a:spcBef>
                <a:spcPts val="750"/>
              </a:spcBef>
              <a:spcAft>
                <a:spcPts val="0"/>
              </a:spcAft>
              <a:buClr>
                <a:schemeClr val="dk1"/>
              </a:buClr>
              <a:buSzPts val="2200"/>
              <a:buChar char="•"/>
            </a:pPr>
            <a:r>
              <a:rPr lang="en-US" sz="1650"/>
              <a:t>Example: Let us say we have several different visitors centers in our zoo.  And each of those visitor centers has a lobby and a bathroom</a:t>
            </a:r>
            <a:endParaRPr/>
          </a:p>
          <a:p>
            <a:pPr marL="171450" lvl="0" indent="-171450" algn="l" rtl="0">
              <a:lnSpc>
                <a:spcPct val="90000"/>
              </a:lnSpc>
              <a:spcBef>
                <a:spcPts val="750"/>
              </a:spcBef>
              <a:spcAft>
                <a:spcPts val="0"/>
              </a:spcAft>
              <a:buClr>
                <a:schemeClr val="dk1"/>
              </a:buClr>
              <a:buSzPts val="2200"/>
              <a:buChar char="•"/>
            </a:pPr>
            <a:r>
              <a:rPr lang="en-US" sz="1650"/>
              <a:t>Now if one of our visitors centers was torn down, the lobby and the bathroom of that visitor center are torn down as well.</a:t>
            </a:r>
            <a:endParaRPr/>
          </a:p>
          <a:p>
            <a:pPr marL="171450" lvl="0" indent="-171450" algn="l" rtl="0">
              <a:lnSpc>
                <a:spcPct val="90000"/>
              </a:lnSpc>
              <a:spcBef>
                <a:spcPts val="750"/>
              </a:spcBef>
              <a:spcAft>
                <a:spcPts val="0"/>
              </a:spcAft>
              <a:buClr>
                <a:schemeClr val="dk1"/>
              </a:buClr>
              <a:buSzPts val="2200"/>
              <a:buChar char="•"/>
            </a:pPr>
            <a:r>
              <a:rPr lang="en-US" sz="1650" b="1"/>
              <a:t>Composition : </a:t>
            </a:r>
            <a:r>
              <a:rPr lang="en-US" sz="1650"/>
              <a:t>A child object cannot exist without its parent object</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pic>
        <p:nvPicPr>
          <p:cNvPr id="1807" name="Google Shape;1807;p141"/>
          <p:cNvPicPr preferRelativeResize="0"/>
          <p:nvPr/>
        </p:nvPicPr>
        <p:blipFill rotWithShape="1">
          <a:blip r:embed="rId3">
            <a:alphaModFix/>
          </a:blip>
          <a:srcRect/>
          <a:stretch/>
        </p:blipFill>
        <p:spPr>
          <a:xfrm>
            <a:off x="1954719" y="1499991"/>
            <a:ext cx="876670" cy="298249"/>
          </a:xfrm>
          <a:prstGeom prst="rect">
            <a:avLst/>
          </a:prstGeom>
          <a:noFill/>
          <a:ln>
            <a:noFill/>
          </a:ln>
        </p:spPr>
      </p:pic>
      <p:pic>
        <p:nvPicPr>
          <p:cNvPr id="1808" name="Google Shape;1808;p141"/>
          <p:cNvPicPr preferRelativeResize="0"/>
          <p:nvPr/>
        </p:nvPicPr>
        <p:blipFill rotWithShape="1">
          <a:blip r:embed="rId4">
            <a:alphaModFix/>
          </a:blip>
          <a:srcRect l="6875" t="23414" r="61271" b="38908"/>
          <a:stretch/>
        </p:blipFill>
        <p:spPr>
          <a:xfrm>
            <a:off x="498433" y="3844728"/>
            <a:ext cx="2912572" cy="1937885"/>
          </a:xfrm>
          <a:prstGeom prst="rect">
            <a:avLst/>
          </a:prstGeom>
          <a:noFill/>
          <a:ln>
            <a:noFill/>
          </a:ln>
        </p:spPr>
      </p:pic>
      <p:grpSp>
        <p:nvGrpSpPr>
          <p:cNvPr id="1809" name="Google Shape;1809;p141"/>
          <p:cNvGrpSpPr/>
          <p:nvPr/>
        </p:nvGrpSpPr>
        <p:grpSpPr>
          <a:xfrm>
            <a:off x="5229745" y="3757373"/>
            <a:ext cx="2925041" cy="1937885"/>
            <a:chOff x="6972993" y="3866830"/>
            <a:chExt cx="3900055" cy="2583847"/>
          </a:xfrm>
        </p:grpSpPr>
        <p:pic>
          <p:nvPicPr>
            <p:cNvPr id="1810" name="Google Shape;1810;p141"/>
            <p:cNvPicPr preferRelativeResize="0"/>
            <p:nvPr/>
          </p:nvPicPr>
          <p:blipFill rotWithShape="1">
            <a:blip r:embed="rId5">
              <a:alphaModFix/>
            </a:blip>
            <a:srcRect l="6876" t="23414" r="61136" b="38908"/>
            <a:stretch/>
          </p:blipFill>
          <p:spPr>
            <a:xfrm>
              <a:off x="6972993" y="3866830"/>
              <a:ext cx="3900055" cy="2583847"/>
            </a:xfrm>
            <a:prstGeom prst="rect">
              <a:avLst/>
            </a:prstGeom>
            <a:noFill/>
            <a:ln>
              <a:noFill/>
            </a:ln>
          </p:spPr>
        </p:pic>
        <p:pic>
          <p:nvPicPr>
            <p:cNvPr id="1811" name="Google Shape;1811;p141"/>
            <p:cNvPicPr preferRelativeResize="0"/>
            <p:nvPr/>
          </p:nvPicPr>
          <p:blipFill rotWithShape="1">
            <a:blip r:embed="rId6">
              <a:alphaModFix/>
            </a:blip>
            <a:srcRect/>
            <a:stretch/>
          </p:blipFill>
          <p:spPr>
            <a:xfrm>
              <a:off x="8661861" y="5265040"/>
              <a:ext cx="569139" cy="280357"/>
            </a:xfrm>
            <a:prstGeom prst="rect">
              <a:avLst/>
            </a:prstGeom>
            <a:noFill/>
            <a:ln>
              <a:noFill/>
            </a:ln>
          </p:spPr>
        </p:pic>
      </p:grpSp>
      <p:sp>
        <p:nvSpPr>
          <p:cNvPr id="1812" name="Google Shape;1812;p141"/>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41"/>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4" name="Google Shape;1814;p141"/>
          <p:cNvPicPr preferRelativeResize="0"/>
          <p:nvPr/>
        </p:nvPicPr>
        <p:blipFill rotWithShape="1">
          <a:blip r:embed="rId7">
            <a:alphaModFix/>
          </a:blip>
          <a:srcRect/>
          <a:stretch/>
        </p:blipFill>
        <p:spPr>
          <a:xfrm>
            <a:off x="5511285" y="878032"/>
            <a:ext cx="914220" cy="399870"/>
          </a:xfrm>
          <a:prstGeom prst="rect">
            <a:avLst/>
          </a:prstGeom>
          <a:noFill/>
          <a:ln>
            <a:noFill/>
          </a:ln>
        </p:spPr>
      </p:pic>
      <p:sp>
        <p:nvSpPr>
          <p:cNvPr id="1815" name="Google Shape;1815;p1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816" name="Google Shape;1816;p1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42"/>
          <p:cNvSpPr txBox="1"/>
          <p:nvPr/>
        </p:nvSpPr>
        <p:spPr>
          <a:xfrm>
            <a:off x="1600200" y="1771650"/>
            <a:ext cx="5886450" cy="1177215"/>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 </a:t>
            </a:r>
            <a:r>
              <a:rPr lang="en-US" sz="1800" i="1">
                <a:solidFill>
                  <a:schemeClr val="dk1"/>
                </a:solidFill>
                <a:latin typeface="Times New Roman"/>
                <a:ea typeface="Times New Roman"/>
                <a:cs typeface="Times New Roman"/>
                <a:sym typeface="Times New Roman"/>
              </a:rPr>
              <a:t>composition </a:t>
            </a:r>
            <a:r>
              <a:rPr lang="en-US" sz="1800">
                <a:solidFill>
                  <a:schemeClr val="dk1"/>
                </a:solidFill>
                <a:latin typeface="Times New Roman"/>
                <a:ea typeface="Times New Roman"/>
                <a:cs typeface="Times New Roman"/>
                <a:sym typeface="Times New Roman"/>
              </a:rPr>
              <a:t>indicates a strong ownership and coincident lifetime of parts by the whole (</a:t>
            </a:r>
            <a:r>
              <a:rPr lang="en-US" sz="1800" i="1">
                <a:solidFill>
                  <a:schemeClr val="dk1"/>
                </a:solidFill>
                <a:latin typeface="Times New Roman"/>
                <a:ea typeface="Times New Roman"/>
                <a:cs typeface="Times New Roman"/>
                <a:sym typeface="Times New Roman"/>
              </a:rPr>
              <a:t>i.e.,</a:t>
            </a:r>
            <a:r>
              <a:rPr lang="en-US" sz="1800">
                <a:solidFill>
                  <a:schemeClr val="dk1"/>
                </a:solidFill>
                <a:latin typeface="Times New Roman"/>
                <a:ea typeface="Times New Roman"/>
                <a:cs typeface="Times New Roman"/>
                <a:sym typeface="Times New Roman"/>
              </a:rPr>
              <a:t> they live and die as a whole). Compositions are denoted by a filled-diamond adornment on the association.</a:t>
            </a:r>
            <a:endParaRPr sz="1350">
              <a:solidFill>
                <a:schemeClr val="dk1"/>
              </a:solidFill>
              <a:latin typeface="Calibri"/>
              <a:ea typeface="Calibri"/>
              <a:cs typeface="Calibri"/>
              <a:sym typeface="Calibri"/>
            </a:endParaRPr>
          </a:p>
        </p:txBody>
      </p:sp>
      <p:sp>
        <p:nvSpPr>
          <p:cNvPr id="1822" name="Google Shape;1822;p142"/>
          <p:cNvSpPr/>
          <p:nvPr/>
        </p:nvSpPr>
        <p:spPr>
          <a:xfrm>
            <a:off x="1714500" y="3371850"/>
            <a:ext cx="1600200" cy="17716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Window</a:t>
            </a:r>
            <a:endParaRPr sz="1350">
              <a:solidFill>
                <a:schemeClr val="dk1"/>
              </a:solidFill>
              <a:latin typeface="Calibri"/>
              <a:ea typeface="Calibri"/>
              <a:cs typeface="Calibri"/>
              <a:sym typeface="Calibri"/>
            </a:endParaRPr>
          </a:p>
        </p:txBody>
      </p:sp>
      <p:grpSp>
        <p:nvGrpSpPr>
          <p:cNvPr id="1823" name="Google Shape;1823;p142"/>
          <p:cNvGrpSpPr/>
          <p:nvPr/>
        </p:nvGrpSpPr>
        <p:grpSpPr>
          <a:xfrm>
            <a:off x="3314700" y="3371850"/>
            <a:ext cx="4171950" cy="514350"/>
            <a:chOff x="1824" y="2760"/>
            <a:chExt cx="3504" cy="432"/>
          </a:xfrm>
        </p:grpSpPr>
        <p:grpSp>
          <p:nvGrpSpPr>
            <p:cNvPr id="1824" name="Google Shape;1824;p142"/>
            <p:cNvGrpSpPr/>
            <p:nvPr/>
          </p:nvGrpSpPr>
          <p:grpSpPr>
            <a:xfrm>
              <a:off x="1824" y="2930"/>
              <a:ext cx="1755" cy="110"/>
              <a:chOff x="1920" y="2736"/>
              <a:chExt cx="1584" cy="96"/>
            </a:xfrm>
          </p:grpSpPr>
          <p:cxnSp>
            <p:nvCxnSpPr>
              <p:cNvPr id="1825" name="Google Shape;1825;p142"/>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1826" name="Google Shape;1826;p142"/>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827" name="Google Shape;1827;p142"/>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Scrollbar</a:t>
              </a:r>
              <a:endParaRPr sz="1350">
                <a:solidFill>
                  <a:schemeClr val="dk1"/>
                </a:solidFill>
                <a:latin typeface="Calibri"/>
                <a:ea typeface="Calibri"/>
                <a:cs typeface="Calibri"/>
                <a:sym typeface="Calibri"/>
              </a:endParaRPr>
            </a:p>
          </p:txBody>
        </p:sp>
      </p:grpSp>
      <p:grpSp>
        <p:nvGrpSpPr>
          <p:cNvPr id="1828" name="Google Shape;1828;p142"/>
          <p:cNvGrpSpPr/>
          <p:nvPr/>
        </p:nvGrpSpPr>
        <p:grpSpPr>
          <a:xfrm>
            <a:off x="3314700" y="4000500"/>
            <a:ext cx="4171950" cy="514350"/>
            <a:chOff x="1824" y="2760"/>
            <a:chExt cx="3504" cy="432"/>
          </a:xfrm>
        </p:grpSpPr>
        <p:grpSp>
          <p:nvGrpSpPr>
            <p:cNvPr id="1829" name="Google Shape;1829;p142"/>
            <p:cNvGrpSpPr/>
            <p:nvPr/>
          </p:nvGrpSpPr>
          <p:grpSpPr>
            <a:xfrm>
              <a:off x="1824" y="2930"/>
              <a:ext cx="1755" cy="110"/>
              <a:chOff x="1920" y="2736"/>
              <a:chExt cx="1584" cy="96"/>
            </a:xfrm>
          </p:grpSpPr>
          <p:cxnSp>
            <p:nvCxnSpPr>
              <p:cNvPr id="1830" name="Google Shape;1830;p142"/>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1831" name="Google Shape;1831;p142"/>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832" name="Google Shape;1832;p142"/>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Titlebar</a:t>
              </a:r>
              <a:endParaRPr sz="1350">
                <a:solidFill>
                  <a:schemeClr val="dk1"/>
                </a:solidFill>
                <a:latin typeface="Calibri"/>
                <a:ea typeface="Calibri"/>
                <a:cs typeface="Calibri"/>
                <a:sym typeface="Calibri"/>
              </a:endParaRPr>
            </a:p>
          </p:txBody>
        </p:sp>
      </p:grpSp>
      <p:grpSp>
        <p:nvGrpSpPr>
          <p:cNvPr id="1833" name="Google Shape;1833;p142"/>
          <p:cNvGrpSpPr/>
          <p:nvPr/>
        </p:nvGrpSpPr>
        <p:grpSpPr>
          <a:xfrm>
            <a:off x="3314700" y="4629150"/>
            <a:ext cx="4171950" cy="514350"/>
            <a:chOff x="1824" y="2760"/>
            <a:chExt cx="3504" cy="432"/>
          </a:xfrm>
        </p:grpSpPr>
        <p:grpSp>
          <p:nvGrpSpPr>
            <p:cNvPr id="1834" name="Google Shape;1834;p142"/>
            <p:cNvGrpSpPr/>
            <p:nvPr/>
          </p:nvGrpSpPr>
          <p:grpSpPr>
            <a:xfrm>
              <a:off x="1824" y="2930"/>
              <a:ext cx="1755" cy="110"/>
              <a:chOff x="1920" y="2736"/>
              <a:chExt cx="1584" cy="96"/>
            </a:xfrm>
          </p:grpSpPr>
          <p:cxnSp>
            <p:nvCxnSpPr>
              <p:cNvPr id="1835" name="Google Shape;1835;p142"/>
              <p:cNvCxnSpPr/>
              <p:nvPr/>
            </p:nvCxnSpPr>
            <p:spPr>
              <a:xfrm>
                <a:off x="2112" y="2784"/>
                <a:ext cx="1392"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1836" name="Google Shape;1836;p142"/>
              <p:cNvSpPr/>
              <p:nvPr/>
            </p:nvSpPr>
            <p:spPr>
              <a:xfrm>
                <a:off x="1920" y="2736"/>
                <a:ext cx="192" cy="96"/>
              </a:xfrm>
              <a:custGeom>
                <a:avLst/>
                <a:gdLst/>
                <a:ahLst/>
                <a:cxnLst/>
                <a:rect l="l" t="t" r="r" b="b"/>
                <a:pathLst>
                  <a:path w="192" h="96" extrusionOk="0">
                    <a:moveTo>
                      <a:pt x="0" y="48"/>
                    </a:moveTo>
                    <a:lnTo>
                      <a:pt x="96" y="0"/>
                    </a:lnTo>
                    <a:lnTo>
                      <a:pt x="192" y="48"/>
                    </a:lnTo>
                    <a:lnTo>
                      <a:pt x="96" y="96"/>
                    </a:lnTo>
                    <a:lnTo>
                      <a:pt x="0" y="48"/>
                    </a:lnTo>
                    <a:close/>
                  </a:path>
                </a:pathLst>
              </a:custGeom>
              <a:solidFill>
                <a:srgbClr val="FFFF00"/>
              </a:solidFill>
              <a:ln w="12700" cap="flat" cmpd="sng">
                <a:solidFill>
                  <a:schemeClr val="dk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837" name="Google Shape;1837;p142"/>
            <p:cNvSpPr/>
            <p:nvPr/>
          </p:nvSpPr>
          <p:spPr>
            <a:xfrm>
              <a:off x="3552" y="2760"/>
              <a:ext cx="177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Menu</a:t>
              </a:r>
              <a:endParaRPr sz="1350">
                <a:solidFill>
                  <a:schemeClr val="dk1"/>
                </a:solidFill>
                <a:latin typeface="Calibri"/>
                <a:ea typeface="Calibri"/>
                <a:cs typeface="Calibri"/>
                <a:sym typeface="Calibri"/>
              </a:endParaRPr>
            </a:p>
          </p:txBody>
        </p:sp>
      </p:grpSp>
      <p:sp>
        <p:nvSpPr>
          <p:cNvPr id="1838" name="Google Shape;1838;p142"/>
          <p:cNvSpPr txBox="1"/>
          <p:nvPr/>
        </p:nvSpPr>
        <p:spPr>
          <a:xfrm>
            <a:off x="3543300" y="3657601"/>
            <a:ext cx="22860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1839" name="Google Shape;1839;p142"/>
          <p:cNvSpPr txBox="1"/>
          <p:nvPr/>
        </p:nvSpPr>
        <p:spPr>
          <a:xfrm>
            <a:off x="3543300" y="4286251"/>
            <a:ext cx="22860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1840" name="Google Shape;1840;p142"/>
          <p:cNvSpPr txBox="1"/>
          <p:nvPr/>
        </p:nvSpPr>
        <p:spPr>
          <a:xfrm>
            <a:off x="3543300" y="4914901"/>
            <a:ext cx="40005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1841" name="Google Shape;1841;p142"/>
          <p:cNvSpPr txBox="1"/>
          <p:nvPr/>
        </p:nvSpPr>
        <p:spPr>
          <a:xfrm>
            <a:off x="5143500" y="3657601"/>
            <a:ext cx="22860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1842" name="Google Shape;1842;p142"/>
          <p:cNvSpPr txBox="1"/>
          <p:nvPr/>
        </p:nvSpPr>
        <p:spPr>
          <a:xfrm>
            <a:off x="5143500" y="4286251"/>
            <a:ext cx="22860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1843" name="Google Shape;1843;p142"/>
          <p:cNvSpPr txBox="1"/>
          <p:nvPr/>
        </p:nvSpPr>
        <p:spPr>
          <a:xfrm>
            <a:off x="4914900" y="4914901"/>
            <a:ext cx="571500" cy="276969"/>
          </a:xfrm>
          <a:prstGeom prst="rect">
            <a:avLst/>
          </a:prstGeom>
          <a:solidFill>
            <a:srgbClr val="FFFF00"/>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 .. *</a:t>
            </a:r>
            <a:endParaRPr sz="1800">
              <a:solidFill>
                <a:schemeClr val="dk1"/>
              </a:solidFill>
              <a:latin typeface="Times New Roman"/>
              <a:ea typeface="Times New Roman"/>
              <a:cs typeface="Times New Roman"/>
              <a:sym typeface="Times New Roman"/>
            </a:endParaRPr>
          </a:p>
        </p:txBody>
      </p:sp>
      <p:sp>
        <p:nvSpPr>
          <p:cNvPr id="1844" name="Google Shape;1844;p142"/>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42"/>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46" name="Google Shape;1846;p142"/>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143"/>
          <p:cNvSpPr txBox="1">
            <a:spLocks noGrp="1"/>
          </p:cNvSpPr>
          <p:nvPr>
            <p:ph type="title"/>
          </p:nvPr>
        </p:nvSpPr>
        <p:spPr>
          <a:xfrm>
            <a:off x="0" y="1028701"/>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b="1" i="0" u="none" strike="noStrike">
                <a:latin typeface="Arial"/>
                <a:ea typeface="Arial"/>
                <a:cs typeface="Arial"/>
                <a:sym typeface="Arial"/>
              </a:rPr>
              <a:t>Composition</a:t>
            </a:r>
            <a:br>
              <a:rPr lang="en-US" b="1" i="0" u="none" strike="noStrike">
                <a:latin typeface="Arial"/>
                <a:ea typeface="Arial"/>
                <a:cs typeface="Arial"/>
                <a:sym typeface="Arial"/>
              </a:rPr>
            </a:br>
            <a:endParaRPr b="0" i="0" u="none" strike="noStrike">
              <a:latin typeface="Arial"/>
              <a:ea typeface="Arial"/>
              <a:cs typeface="Arial"/>
              <a:sym typeface="Arial"/>
            </a:endParaRPr>
          </a:p>
        </p:txBody>
      </p:sp>
      <p:sp>
        <p:nvSpPr>
          <p:cNvPr id="1852" name="Google Shape;1852;p143"/>
          <p:cNvSpPr txBox="1">
            <a:spLocks noGrp="1"/>
          </p:cNvSpPr>
          <p:nvPr>
            <p:ph type="body" idx="1"/>
          </p:nvPr>
        </p:nvSpPr>
        <p:spPr>
          <a:xfrm>
            <a:off x="359228" y="1826625"/>
            <a:ext cx="8229600" cy="4525963"/>
          </a:xfrm>
          <a:prstGeom prst="rect">
            <a:avLst/>
          </a:prstGeom>
          <a:noFill/>
          <a:ln>
            <a:noFill/>
          </a:ln>
        </p:spPr>
        <p:txBody>
          <a:bodyPr spcFirstLastPara="1" wrap="square" lIns="91425" tIns="45700" rIns="91425" bIns="45700" anchor="t" anchorCtr="0">
            <a:normAutofit/>
          </a:bodyPr>
          <a:lstStyle/>
          <a:p>
            <a:pPr marL="1143000" lvl="2" indent="-228600" algn="l" rtl="0">
              <a:spcBef>
                <a:spcPts val="0"/>
              </a:spcBef>
              <a:spcAft>
                <a:spcPts val="0"/>
              </a:spcAft>
              <a:buClr>
                <a:schemeClr val="dk1"/>
              </a:buClr>
              <a:buSzPts val="2400"/>
              <a:buChar char="•"/>
            </a:pPr>
            <a:r>
              <a:rPr lang="en-US">
                <a:latin typeface="Arial"/>
                <a:ea typeface="Arial"/>
                <a:cs typeface="Arial"/>
                <a:sym typeface="Arial"/>
              </a:rPr>
              <a:t>A</a:t>
            </a:r>
            <a:r>
              <a:rPr lang="en-US" b="0" i="0" u="none" strike="noStrike">
                <a:latin typeface="Arial"/>
                <a:ea typeface="Arial"/>
                <a:cs typeface="Arial"/>
                <a:sym typeface="Arial"/>
              </a:rPr>
              <a:t> restricted form of Aggregation in which two entities (or you can say classes) are highly dependent on each other.</a:t>
            </a:r>
            <a:endParaRPr/>
          </a:p>
          <a:p>
            <a:pPr marL="1143000" lvl="2" indent="-228600" algn="l" rtl="0">
              <a:spcBef>
                <a:spcPts val="480"/>
              </a:spcBef>
              <a:spcAft>
                <a:spcPts val="0"/>
              </a:spcAft>
              <a:buClr>
                <a:schemeClr val="dk1"/>
              </a:buClr>
              <a:buSzPts val="2400"/>
              <a:buChar char="•"/>
            </a:pPr>
            <a:r>
              <a:rPr lang="en-US" b="0" i="0" u="none" strike="noStrike">
                <a:latin typeface="Arial"/>
                <a:ea typeface="Arial"/>
                <a:cs typeface="Arial"/>
                <a:sym typeface="Arial"/>
              </a:rPr>
              <a:t>A human needs a heart to live and a heart needs a human body to function on. In other words when the classes (entities) are dependent on each other and their life span are same (if one dies then another one </a:t>
            </a:r>
            <a:r>
              <a:rPr lang="en-US">
                <a:latin typeface="Arial"/>
                <a:ea typeface="Arial"/>
                <a:cs typeface="Arial"/>
                <a:sym typeface="Arial"/>
              </a:rPr>
              <a:t>does </a:t>
            </a:r>
            <a:r>
              <a:rPr lang="en-US" b="0" i="0" u="none" strike="noStrike">
                <a:latin typeface="Arial"/>
                <a:ea typeface="Arial"/>
                <a:cs typeface="Arial"/>
                <a:sym typeface="Arial"/>
              </a:rPr>
              <a:t>too) then it’s a composition.</a:t>
            </a:r>
            <a:endParaRPr/>
          </a:p>
          <a:p>
            <a:pPr marL="914400" lvl="2" indent="0" algn="l" rtl="0">
              <a:spcBef>
                <a:spcPts val="480"/>
              </a:spcBef>
              <a:spcAft>
                <a:spcPts val="0"/>
              </a:spcAft>
              <a:buClr>
                <a:schemeClr val="dk1"/>
              </a:buClr>
              <a:buSzPts val="2400"/>
              <a:buNone/>
            </a:pPr>
            <a:endParaRPr b="1" i="0" u="none" strike="noStrike">
              <a:latin typeface="Arial"/>
              <a:ea typeface="Arial"/>
              <a:cs typeface="Arial"/>
              <a:sym typeface="Arial"/>
            </a:endParaRPr>
          </a:p>
        </p:txBody>
      </p:sp>
      <p:pic>
        <p:nvPicPr>
          <p:cNvPr id="1853" name="Google Shape;1853;p143"/>
          <p:cNvPicPr preferRelativeResize="0"/>
          <p:nvPr/>
        </p:nvPicPr>
        <p:blipFill rotWithShape="1">
          <a:blip r:embed="rId3">
            <a:alphaModFix/>
          </a:blip>
          <a:srcRect/>
          <a:stretch/>
        </p:blipFill>
        <p:spPr>
          <a:xfrm>
            <a:off x="2122714" y="4216064"/>
            <a:ext cx="4141130" cy="2641936"/>
          </a:xfrm>
          <a:prstGeom prst="rect">
            <a:avLst/>
          </a:prstGeom>
          <a:noFill/>
          <a:ln>
            <a:noFill/>
          </a:ln>
        </p:spPr>
      </p:pic>
      <p:sp>
        <p:nvSpPr>
          <p:cNvPr id="1854" name="Google Shape;1854;p143"/>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55" name="Google Shape;1855;p143"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856" name="Google Shape;1856;p143"/>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sp>
        <p:nvSpPr>
          <p:cNvPr id="1861" name="Google Shape;1861;p144"/>
          <p:cNvSpPr txBox="1">
            <a:spLocks noGrp="1"/>
          </p:cNvSpPr>
          <p:nvPr>
            <p:ph type="title"/>
          </p:nvPr>
        </p:nvSpPr>
        <p:spPr>
          <a:xfrm>
            <a:off x="45720" y="872143"/>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Arial"/>
              <a:buNone/>
            </a:pPr>
            <a:r>
              <a:rPr lang="en-US" b="1" i="0" u="none" strike="noStrike">
                <a:latin typeface="Arial"/>
                <a:ea typeface="Arial"/>
                <a:cs typeface="Arial"/>
                <a:sym typeface="Arial"/>
              </a:rPr>
              <a:t>Multiplicity</a:t>
            </a:r>
            <a:br>
              <a:rPr lang="en-US" b="1" i="0" u="none" strike="noStrike">
                <a:latin typeface="Arial"/>
                <a:ea typeface="Arial"/>
                <a:cs typeface="Arial"/>
                <a:sym typeface="Arial"/>
              </a:rPr>
            </a:br>
            <a:endParaRPr b="0" i="0" u="none" strike="noStrike">
              <a:latin typeface="Arial"/>
              <a:ea typeface="Arial"/>
              <a:cs typeface="Arial"/>
              <a:sym typeface="Arial"/>
            </a:endParaRPr>
          </a:p>
        </p:txBody>
      </p:sp>
      <p:sp>
        <p:nvSpPr>
          <p:cNvPr id="1862" name="Google Shape;1862;p1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1143000" lvl="2" indent="-228600" algn="l" rtl="0">
              <a:spcBef>
                <a:spcPts val="0"/>
              </a:spcBef>
              <a:spcAft>
                <a:spcPts val="0"/>
              </a:spcAft>
              <a:buClr>
                <a:schemeClr val="dk1"/>
              </a:buClr>
              <a:buSzPct val="100000"/>
              <a:buChar char="•"/>
            </a:pPr>
            <a:r>
              <a:rPr lang="en-US" b="0" i="0" u="none" strike="noStrike">
                <a:latin typeface="Arial"/>
                <a:ea typeface="Arial"/>
                <a:cs typeface="Arial"/>
                <a:sym typeface="Arial"/>
              </a:rPr>
              <a:t>After specifying the type of association relationship by connecting the classes, you can also declare the cardinality between the associated entities. For example:</a:t>
            </a:r>
            <a:endParaRPr/>
          </a:p>
          <a:p>
            <a:pPr marL="1143000" lvl="2" indent="-99060" algn="l" rtl="0">
              <a:spcBef>
                <a:spcPts val="408"/>
              </a:spcBef>
              <a:spcAft>
                <a:spcPts val="0"/>
              </a:spcAft>
              <a:buClr>
                <a:schemeClr val="dk1"/>
              </a:buClr>
              <a:buSzPct val="100000"/>
              <a:buNone/>
            </a:pPr>
            <a:endParaRPr>
              <a:latin typeface="Arial"/>
              <a:ea typeface="Arial"/>
              <a:cs typeface="Arial"/>
              <a:sym typeface="Arial"/>
            </a:endParaRPr>
          </a:p>
          <a:p>
            <a:pPr marL="1143000" lvl="2" indent="-99060" algn="l" rtl="0">
              <a:spcBef>
                <a:spcPts val="408"/>
              </a:spcBef>
              <a:spcAft>
                <a:spcPts val="0"/>
              </a:spcAft>
              <a:buClr>
                <a:schemeClr val="dk1"/>
              </a:buClr>
              <a:buSzPct val="100000"/>
              <a:buNone/>
            </a:pPr>
            <a:endParaRPr b="0" i="0" u="none" strike="noStrike">
              <a:latin typeface="Arial"/>
              <a:ea typeface="Arial"/>
              <a:cs typeface="Arial"/>
              <a:sym typeface="Arial"/>
            </a:endParaRPr>
          </a:p>
          <a:p>
            <a:pPr marL="1143000" lvl="2" indent="-99060" algn="l" rtl="0">
              <a:spcBef>
                <a:spcPts val="408"/>
              </a:spcBef>
              <a:spcAft>
                <a:spcPts val="0"/>
              </a:spcAft>
              <a:buClr>
                <a:schemeClr val="dk1"/>
              </a:buClr>
              <a:buSzPct val="100000"/>
              <a:buNone/>
            </a:pPr>
            <a:endParaRPr>
              <a:latin typeface="Arial"/>
              <a:ea typeface="Arial"/>
              <a:cs typeface="Arial"/>
              <a:sym typeface="Arial"/>
            </a:endParaRPr>
          </a:p>
          <a:p>
            <a:pPr marL="1143000" lvl="2" indent="-99060" algn="l" rtl="0">
              <a:spcBef>
                <a:spcPts val="408"/>
              </a:spcBef>
              <a:spcAft>
                <a:spcPts val="0"/>
              </a:spcAft>
              <a:buClr>
                <a:schemeClr val="dk1"/>
              </a:buClr>
              <a:buSzPct val="100000"/>
              <a:buNone/>
            </a:pPr>
            <a:endParaRPr b="0" i="0" u="none" strike="noStrike">
              <a:latin typeface="Arial"/>
              <a:ea typeface="Arial"/>
              <a:cs typeface="Arial"/>
              <a:sym typeface="Arial"/>
            </a:endParaRPr>
          </a:p>
          <a:p>
            <a:pPr marL="1143000" lvl="2" indent="-99060" algn="l" rtl="0">
              <a:spcBef>
                <a:spcPts val="408"/>
              </a:spcBef>
              <a:spcAft>
                <a:spcPts val="0"/>
              </a:spcAft>
              <a:buClr>
                <a:schemeClr val="dk1"/>
              </a:buClr>
              <a:buSzPct val="100000"/>
              <a:buNone/>
            </a:pPr>
            <a:endParaRPr>
              <a:latin typeface="Arial"/>
              <a:ea typeface="Arial"/>
              <a:cs typeface="Arial"/>
              <a:sym typeface="Arial"/>
            </a:endParaRPr>
          </a:p>
          <a:p>
            <a:pPr marL="1143000" lvl="2" indent="-99060" algn="l" rtl="0">
              <a:spcBef>
                <a:spcPts val="408"/>
              </a:spcBef>
              <a:spcAft>
                <a:spcPts val="0"/>
              </a:spcAft>
              <a:buClr>
                <a:schemeClr val="dk1"/>
              </a:buClr>
              <a:buSzPct val="100000"/>
              <a:buNone/>
            </a:pPr>
            <a:endParaRPr b="0" i="0" u="none" strike="noStrike">
              <a:latin typeface="Arial"/>
              <a:ea typeface="Arial"/>
              <a:cs typeface="Arial"/>
              <a:sym typeface="Arial"/>
            </a:endParaRPr>
          </a:p>
          <a:p>
            <a:pPr marL="1143000" lvl="2" indent="-99060" algn="l" rtl="0">
              <a:spcBef>
                <a:spcPts val="408"/>
              </a:spcBef>
              <a:spcAft>
                <a:spcPts val="0"/>
              </a:spcAft>
              <a:buClr>
                <a:schemeClr val="dk1"/>
              </a:buClr>
              <a:buSzPct val="100000"/>
              <a:buNone/>
            </a:pPr>
            <a:endParaRPr b="0" i="0" u="none" strike="noStrike">
              <a:latin typeface="Arial"/>
              <a:ea typeface="Arial"/>
              <a:cs typeface="Arial"/>
              <a:sym typeface="Arial"/>
            </a:endParaRPr>
          </a:p>
          <a:p>
            <a:pPr marL="1143000" lvl="2" indent="-228600" algn="l" rtl="0">
              <a:spcBef>
                <a:spcPts val="408"/>
              </a:spcBef>
              <a:spcAft>
                <a:spcPts val="0"/>
              </a:spcAft>
              <a:buClr>
                <a:schemeClr val="dk1"/>
              </a:buClr>
              <a:buSzPct val="100000"/>
              <a:buChar char="•"/>
            </a:pPr>
            <a:r>
              <a:rPr lang="en-US" b="0" i="0" u="none" strike="noStrike">
                <a:latin typeface="Arial"/>
                <a:ea typeface="Arial"/>
                <a:cs typeface="Arial"/>
                <a:sym typeface="Arial"/>
              </a:rPr>
              <a:t>The above UML diagram shows that a house has exactly one kitchen, exactly one bath, at least one bedroom (can have many), exactly one mailbox, and at most one mortgage (zero or one).</a:t>
            </a:r>
            <a:endParaRPr b="1" i="0" u="none" strike="noStrike">
              <a:latin typeface="Arial"/>
              <a:ea typeface="Arial"/>
              <a:cs typeface="Arial"/>
              <a:sym typeface="Arial"/>
            </a:endParaRPr>
          </a:p>
        </p:txBody>
      </p:sp>
      <p:pic>
        <p:nvPicPr>
          <p:cNvPr id="1863" name="Google Shape;1863;p144"/>
          <p:cNvPicPr preferRelativeResize="0"/>
          <p:nvPr/>
        </p:nvPicPr>
        <p:blipFill rotWithShape="1">
          <a:blip r:embed="rId3">
            <a:alphaModFix/>
          </a:blip>
          <a:srcRect/>
          <a:stretch/>
        </p:blipFill>
        <p:spPr>
          <a:xfrm>
            <a:off x="2834641" y="2191857"/>
            <a:ext cx="3657600" cy="2471925"/>
          </a:xfrm>
          <a:prstGeom prst="rect">
            <a:avLst/>
          </a:prstGeom>
          <a:noFill/>
          <a:ln>
            <a:noFill/>
          </a:ln>
        </p:spPr>
      </p:pic>
      <p:sp>
        <p:nvSpPr>
          <p:cNvPr id="1864" name="Google Shape;1864;p14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65" name="Google Shape;1865;p144"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866" name="Google Shape;1866;p144"/>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pic>
        <p:nvPicPr>
          <p:cNvPr id="1871" name="Google Shape;1871;p145"/>
          <p:cNvPicPr preferRelativeResize="0"/>
          <p:nvPr/>
        </p:nvPicPr>
        <p:blipFill rotWithShape="1">
          <a:blip r:embed="rId3">
            <a:alphaModFix/>
          </a:blip>
          <a:srcRect/>
          <a:stretch/>
        </p:blipFill>
        <p:spPr>
          <a:xfrm>
            <a:off x="1064624" y="1417638"/>
            <a:ext cx="5763294" cy="5240319"/>
          </a:xfrm>
          <a:prstGeom prst="rect">
            <a:avLst/>
          </a:prstGeom>
          <a:noFill/>
          <a:ln>
            <a:noFill/>
          </a:ln>
        </p:spPr>
      </p:pic>
      <p:sp>
        <p:nvSpPr>
          <p:cNvPr id="1872" name="Google Shape;1872;p14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73" name="Google Shape;1873;p145" descr="pngfind.com-kingpin-png-4152286 (1).png"/>
          <p:cNvPicPr preferRelativeResize="0"/>
          <p:nvPr/>
        </p:nvPicPr>
        <p:blipFill rotWithShape="1">
          <a:blip r:embed="rId4">
            <a:alphaModFix/>
          </a:blip>
          <a:srcRect/>
          <a:stretch/>
        </p:blipFill>
        <p:spPr>
          <a:xfrm>
            <a:off x="6072198" y="285728"/>
            <a:ext cx="1219200" cy="533400"/>
          </a:xfrm>
          <a:prstGeom prst="rect">
            <a:avLst/>
          </a:prstGeom>
          <a:noFill/>
          <a:ln>
            <a:noFill/>
          </a:ln>
        </p:spPr>
      </p:pic>
      <p:sp>
        <p:nvSpPr>
          <p:cNvPr id="1874" name="Google Shape;1874;p145"/>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1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Coming up: Dependencies</a:t>
            </a:r>
            <a:endParaRPr/>
          </a:p>
        </p:txBody>
      </p:sp>
      <p:sp>
        <p:nvSpPr>
          <p:cNvPr id="1881" name="Google Shape;1881;p146"/>
          <p:cNvSpPr txBox="1">
            <a:spLocks noGrp="1"/>
          </p:cNvSpPr>
          <p:nvPr>
            <p:ph type="title"/>
          </p:nvPr>
        </p:nvSpPr>
        <p:spPr>
          <a:xfrm>
            <a:off x="428596" y="714356"/>
            <a:ext cx="8229600" cy="77472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Multiplicity Constraints</a:t>
            </a:r>
            <a:endParaRPr/>
          </a:p>
        </p:txBody>
      </p:sp>
      <p:sp>
        <p:nvSpPr>
          <p:cNvPr id="1882" name="Google Shape;1882;p1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multiplicity constraint can be</a:t>
            </a:r>
            <a:endParaRPr/>
          </a:p>
          <a:p>
            <a:pPr marL="742950" lvl="1" indent="-285750" algn="l" rtl="0">
              <a:spcBef>
                <a:spcPts val="560"/>
              </a:spcBef>
              <a:spcAft>
                <a:spcPts val="0"/>
              </a:spcAft>
              <a:buClr>
                <a:schemeClr val="dk1"/>
              </a:buClr>
              <a:buSzPts val="2800"/>
              <a:buChar char="–"/>
            </a:pPr>
            <a:r>
              <a:rPr lang="en-US"/>
              <a:t>a single number</a:t>
            </a:r>
            <a:endParaRPr/>
          </a:p>
          <a:p>
            <a:pPr marL="742950" lvl="1" indent="-285750" algn="l" rtl="0">
              <a:spcBef>
                <a:spcPts val="560"/>
              </a:spcBef>
              <a:spcAft>
                <a:spcPts val="0"/>
              </a:spcAft>
              <a:buClr>
                <a:schemeClr val="dk1"/>
              </a:buClr>
              <a:buSzPts val="2800"/>
              <a:buChar char="–"/>
            </a:pPr>
            <a:r>
              <a:rPr lang="en-US"/>
              <a:t>a “*”, meaning an arbitrarily large number or simply “many”</a:t>
            </a:r>
            <a:endParaRPr/>
          </a:p>
          <a:p>
            <a:pPr marL="742950" lvl="1" indent="-285750" algn="l" rtl="0">
              <a:spcBef>
                <a:spcPts val="560"/>
              </a:spcBef>
              <a:spcAft>
                <a:spcPts val="0"/>
              </a:spcAft>
              <a:buClr>
                <a:schemeClr val="dk1"/>
              </a:buClr>
              <a:buSzPts val="2800"/>
              <a:buChar char="–"/>
            </a:pPr>
            <a:r>
              <a:rPr lang="en-US"/>
              <a:t>a range, denoted by “min..max”</a:t>
            </a:r>
            <a:endParaRPr/>
          </a:p>
          <a:p>
            <a:pPr marL="742950" lvl="1" indent="-285750" algn="l" rtl="0">
              <a:spcBef>
                <a:spcPts val="560"/>
              </a:spcBef>
              <a:spcAft>
                <a:spcPts val="0"/>
              </a:spcAft>
              <a:buClr>
                <a:schemeClr val="dk1"/>
              </a:buClr>
              <a:buSzPts val="2800"/>
              <a:buChar char="–"/>
            </a:pPr>
            <a:r>
              <a:rPr lang="en-US"/>
              <a:t>a sequence of single numbers and ranges</a:t>
            </a:r>
            <a:endParaRPr/>
          </a:p>
        </p:txBody>
      </p:sp>
      <p:sp>
        <p:nvSpPr>
          <p:cNvPr id="1883" name="Google Shape;1883;p146"/>
          <p:cNvSpPr/>
          <p:nvPr/>
        </p:nvSpPr>
        <p:spPr>
          <a:xfrm>
            <a:off x="0" y="538162"/>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84" name="Google Shape;1884;p146" descr="pngfind.com-kingpin-png-4152286 (1).png"/>
          <p:cNvPicPr preferRelativeResize="0"/>
          <p:nvPr/>
        </p:nvPicPr>
        <p:blipFill rotWithShape="1">
          <a:blip r:embed="rId3">
            <a:alphaModFix/>
          </a:blip>
          <a:srcRect/>
          <a:stretch/>
        </p:blipFill>
        <p:spPr>
          <a:xfrm>
            <a:off x="6072198" y="214290"/>
            <a:ext cx="1219200" cy="533400"/>
          </a:xfrm>
          <a:prstGeom prst="rect">
            <a:avLst/>
          </a:prstGeom>
          <a:noFill/>
          <a:ln>
            <a:noFill/>
          </a:ln>
        </p:spPr>
      </p:pic>
      <p:sp>
        <p:nvSpPr>
          <p:cNvPr id="1885" name="Google Shape;1885;p146"/>
          <p:cNvSpPr/>
          <p:nvPr/>
        </p:nvSpPr>
        <p:spPr>
          <a:xfrm>
            <a:off x="0" y="602914"/>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147"/>
          <p:cNvSpPr txBox="1">
            <a:spLocks noGrp="1"/>
          </p:cNvSpPr>
          <p:nvPr>
            <p:ph type="body" idx="1"/>
          </p:nvPr>
        </p:nvSpPr>
        <p:spPr>
          <a:xfrm>
            <a:off x="628650" y="1530587"/>
            <a:ext cx="8361565" cy="4252026"/>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2200"/>
              <a:buNone/>
            </a:pPr>
            <a:r>
              <a:rPr lang="en-US" sz="1650" b="1" u="sng"/>
              <a:t>Multiplicity </a:t>
            </a:r>
            <a:endParaRPr/>
          </a:p>
          <a:p>
            <a:pPr marL="171450" lvl="0" indent="-171450" algn="l" rtl="0">
              <a:lnSpc>
                <a:spcPct val="90000"/>
              </a:lnSpc>
              <a:spcBef>
                <a:spcPts val="750"/>
              </a:spcBef>
              <a:spcAft>
                <a:spcPts val="0"/>
              </a:spcAft>
              <a:buClr>
                <a:schemeClr val="dk1"/>
              </a:buClr>
              <a:buSzPts val="2200"/>
              <a:buChar char="•"/>
            </a:pPr>
            <a:r>
              <a:rPr lang="en-US" sz="1650"/>
              <a:t>It allows us to set numerical constraints on relationships</a:t>
            </a:r>
            <a:endParaRPr/>
          </a:p>
          <a:p>
            <a:pPr marL="171450" lvl="0" indent="-171450" algn="l" rtl="0">
              <a:lnSpc>
                <a:spcPct val="90000"/>
              </a:lnSpc>
              <a:spcBef>
                <a:spcPts val="750"/>
              </a:spcBef>
              <a:spcAft>
                <a:spcPts val="0"/>
              </a:spcAft>
              <a:buClr>
                <a:schemeClr val="dk1"/>
              </a:buClr>
              <a:buSzPts val="2200"/>
              <a:buChar char="•"/>
            </a:pPr>
            <a:r>
              <a:rPr lang="en-US" sz="1650"/>
              <a:t>Some types of multiplicity are</a:t>
            </a:r>
            <a:endParaRPr/>
          </a:p>
          <a:p>
            <a:pPr marL="171450" lvl="0" indent="-171450" algn="l" rtl="0">
              <a:lnSpc>
                <a:spcPct val="90000"/>
              </a:lnSpc>
              <a:spcBef>
                <a:spcPts val="750"/>
              </a:spcBef>
              <a:spcAft>
                <a:spcPts val="0"/>
              </a:spcAft>
              <a:buClr>
                <a:schemeClr val="dk1"/>
              </a:buClr>
              <a:buSzPts val="2200"/>
              <a:buChar char="•"/>
            </a:pPr>
            <a:r>
              <a:rPr lang="en-US" sz="1650"/>
              <a:t>1 – Just one</a:t>
            </a:r>
            <a:endParaRPr/>
          </a:p>
          <a:p>
            <a:pPr marL="171450" lvl="0" indent="-171450" algn="l" rtl="0">
              <a:lnSpc>
                <a:spcPct val="90000"/>
              </a:lnSpc>
              <a:spcBef>
                <a:spcPts val="750"/>
              </a:spcBef>
              <a:spcAft>
                <a:spcPts val="0"/>
              </a:spcAft>
              <a:buClr>
                <a:schemeClr val="dk1"/>
              </a:buClr>
              <a:buSzPts val="2200"/>
              <a:buChar char="•"/>
            </a:pPr>
            <a:r>
              <a:rPr lang="en-US" sz="1650"/>
              <a:t>n – Specific number</a:t>
            </a:r>
            <a:endParaRPr/>
          </a:p>
          <a:p>
            <a:pPr marL="171450" lvl="0" indent="-171450" algn="l" rtl="0">
              <a:lnSpc>
                <a:spcPct val="90000"/>
              </a:lnSpc>
              <a:spcBef>
                <a:spcPts val="750"/>
              </a:spcBef>
              <a:spcAft>
                <a:spcPts val="0"/>
              </a:spcAft>
              <a:buClr>
                <a:schemeClr val="dk1"/>
              </a:buClr>
              <a:buSzPts val="2200"/>
              <a:buChar char="•"/>
            </a:pPr>
            <a:r>
              <a:rPr lang="en-US" sz="1650"/>
              <a:t>0..* - Zero to many</a:t>
            </a:r>
            <a:endParaRPr/>
          </a:p>
          <a:p>
            <a:pPr marL="171450" lvl="0" indent="-171450" algn="l" rtl="0">
              <a:lnSpc>
                <a:spcPct val="90000"/>
              </a:lnSpc>
              <a:spcBef>
                <a:spcPts val="750"/>
              </a:spcBef>
              <a:spcAft>
                <a:spcPts val="0"/>
              </a:spcAft>
              <a:buClr>
                <a:schemeClr val="dk1"/>
              </a:buClr>
              <a:buSzPts val="2200"/>
              <a:buChar char="•"/>
            </a:pPr>
            <a:r>
              <a:rPr lang="en-US" sz="1650"/>
              <a:t>1..* - One to many (At least one)</a:t>
            </a:r>
            <a:endParaRPr/>
          </a:p>
          <a:p>
            <a:pPr marL="171450" lvl="0" indent="-171450" algn="l" rtl="0">
              <a:lnSpc>
                <a:spcPct val="90000"/>
              </a:lnSpc>
              <a:spcBef>
                <a:spcPts val="750"/>
              </a:spcBef>
              <a:spcAft>
                <a:spcPts val="0"/>
              </a:spcAft>
              <a:buClr>
                <a:schemeClr val="dk1"/>
              </a:buClr>
              <a:buSzPts val="2200"/>
              <a:buChar char="•"/>
            </a:pPr>
            <a:r>
              <a:rPr lang="en-US" sz="1650"/>
              <a:t>0..1 – Zero or one (Optional)</a:t>
            </a:r>
            <a:endParaRPr/>
          </a:p>
          <a:p>
            <a:pPr marL="171450" lvl="0" indent="-171450" algn="l" rtl="0">
              <a:lnSpc>
                <a:spcPct val="90000"/>
              </a:lnSpc>
              <a:spcBef>
                <a:spcPts val="750"/>
              </a:spcBef>
              <a:spcAft>
                <a:spcPts val="0"/>
              </a:spcAft>
              <a:buClr>
                <a:schemeClr val="dk1"/>
              </a:buClr>
              <a:buSzPts val="2200"/>
              <a:buChar char="•"/>
            </a:pPr>
            <a:r>
              <a:rPr lang="en-US" sz="1650"/>
              <a:t>m..n – Specific number range</a:t>
            </a:r>
            <a:endParaRPr/>
          </a:p>
          <a:p>
            <a:pPr marL="171450" lvl="0" indent="-66675" algn="l" rtl="0">
              <a:lnSpc>
                <a:spcPct val="90000"/>
              </a:lnSpc>
              <a:spcBef>
                <a:spcPts val="750"/>
              </a:spcBef>
              <a:spcAft>
                <a:spcPts val="0"/>
              </a:spcAft>
              <a:buClr>
                <a:schemeClr val="dk1"/>
              </a:buClr>
              <a:buSzPts val="2200"/>
              <a:buNone/>
            </a:pPr>
            <a:endParaRPr sz="1650"/>
          </a:p>
          <a:p>
            <a:pPr marL="171450" lvl="0" indent="-66675" algn="l" rtl="0">
              <a:lnSpc>
                <a:spcPct val="90000"/>
              </a:lnSpc>
              <a:spcBef>
                <a:spcPts val="750"/>
              </a:spcBef>
              <a:spcAft>
                <a:spcPts val="0"/>
              </a:spcAft>
              <a:buClr>
                <a:schemeClr val="dk1"/>
              </a:buClr>
              <a:buSzPts val="2200"/>
              <a:buNone/>
            </a:pPr>
            <a:endParaRPr sz="1650"/>
          </a:p>
        </p:txBody>
      </p:sp>
      <p:grpSp>
        <p:nvGrpSpPr>
          <p:cNvPr id="1891" name="Google Shape;1891;p147"/>
          <p:cNvGrpSpPr/>
          <p:nvPr/>
        </p:nvGrpSpPr>
        <p:grpSpPr>
          <a:xfrm>
            <a:off x="5361709" y="2309935"/>
            <a:ext cx="3516285" cy="2044931"/>
            <a:chOff x="7148945" y="1936913"/>
            <a:chExt cx="4688379" cy="2726575"/>
          </a:xfrm>
        </p:grpSpPr>
        <p:pic>
          <p:nvPicPr>
            <p:cNvPr id="1892" name="Google Shape;1892;p147"/>
            <p:cNvPicPr preferRelativeResize="0"/>
            <p:nvPr/>
          </p:nvPicPr>
          <p:blipFill rotWithShape="1">
            <a:blip r:embed="rId3">
              <a:alphaModFix/>
            </a:blip>
            <a:srcRect l="6875" t="21818" r="56909" b="38425"/>
            <a:stretch/>
          </p:blipFill>
          <p:spPr>
            <a:xfrm>
              <a:off x="7421880" y="1936913"/>
              <a:ext cx="4415444" cy="2726575"/>
            </a:xfrm>
            <a:prstGeom prst="rect">
              <a:avLst/>
            </a:prstGeom>
            <a:noFill/>
            <a:ln>
              <a:noFill/>
            </a:ln>
          </p:spPr>
        </p:pic>
        <p:sp>
          <p:nvSpPr>
            <p:cNvPr id="1893" name="Google Shape;1893;p147"/>
            <p:cNvSpPr/>
            <p:nvPr/>
          </p:nvSpPr>
          <p:spPr>
            <a:xfrm>
              <a:off x="7148945" y="1961804"/>
              <a:ext cx="1296786" cy="532014"/>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sp>
        <p:nvSpPr>
          <p:cNvPr id="1894" name="Google Shape;1894;p147"/>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7"/>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6" name="Google Shape;1896;p147"/>
          <p:cNvPicPr preferRelativeResize="0"/>
          <p:nvPr/>
        </p:nvPicPr>
        <p:blipFill rotWithShape="1">
          <a:blip r:embed="rId4">
            <a:alphaModFix/>
          </a:blip>
          <a:srcRect/>
          <a:stretch/>
        </p:blipFill>
        <p:spPr>
          <a:xfrm>
            <a:off x="5511285" y="878032"/>
            <a:ext cx="914220" cy="399870"/>
          </a:xfrm>
          <a:prstGeom prst="rect">
            <a:avLst/>
          </a:prstGeom>
          <a:noFill/>
          <a:ln>
            <a:noFill/>
          </a:ln>
        </p:spPr>
      </p:pic>
      <p:sp>
        <p:nvSpPr>
          <p:cNvPr id="1897" name="Google Shape;1897;p1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898" name="Google Shape;1898;p1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29"/>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29"/>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42" name="Google Shape;242;p29"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43" name="Google Shape;243;p29"/>
          <p:cNvSpPr txBox="1"/>
          <p:nvPr/>
        </p:nvSpPr>
        <p:spPr>
          <a:xfrm>
            <a:off x="533400" y="1119389"/>
            <a:ext cx="8153400" cy="990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Object-Oriented Programming vs.</a:t>
            </a:r>
            <a:br>
              <a:rPr lang="en-US" sz="3200" b="1">
                <a:solidFill>
                  <a:schemeClr val="dk1"/>
                </a:solidFill>
                <a:latin typeface="Times New Roman"/>
                <a:ea typeface="Times New Roman"/>
                <a:cs typeface="Times New Roman"/>
                <a:sym typeface="Times New Roman"/>
              </a:rPr>
            </a:br>
            <a:r>
              <a:rPr lang="en-US" sz="3200" b="1">
                <a:solidFill>
                  <a:schemeClr val="dk1"/>
                </a:solidFill>
                <a:latin typeface="Times New Roman"/>
                <a:ea typeface="Times New Roman"/>
                <a:cs typeface="Times New Roman"/>
                <a:sym typeface="Times New Roman"/>
              </a:rPr>
              <a:t> Procedural Programming</a:t>
            </a:r>
            <a:br>
              <a:rPr lang="en-US" sz="3200" b="1">
                <a:solidFill>
                  <a:schemeClr val="dk1"/>
                </a:solidFill>
                <a:latin typeface="Times New Roman"/>
                <a:ea typeface="Times New Roman"/>
                <a:cs typeface="Times New Roman"/>
                <a:sym typeface="Times New Roman"/>
              </a:rPr>
            </a:br>
            <a:endParaRPr sz="3200" b="1">
              <a:solidFill>
                <a:schemeClr val="dk1"/>
              </a:solidFill>
              <a:latin typeface="Times New Roman"/>
              <a:ea typeface="Times New Roman"/>
              <a:cs typeface="Times New Roman"/>
              <a:sym typeface="Times New Roman"/>
            </a:endParaRPr>
          </a:p>
        </p:txBody>
      </p:sp>
      <p:sp>
        <p:nvSpPr>
          <p:cNvPr id="244" name="Google Shape;244;p29"/>
          <p:cNvSpPr txBox="1"/>
          <p:nvPr/>
        </p:nvSpPr>
        <p:spPr>
          <a:xfrm>
            <a:off x="214282" y="2438400"/>
            <a:ext cx="8929718" cy="5281634"/>
          </a:xfrm>
          <a:prstGeom prst="rect">
            <a:avLst/>
          </a:prstGeom>
          <a:noFill/>
          <a:ln>
            <a:noFill/>
          </a:ln>
        </p:spPr>
        <p:txBody>
          <a:bodyPr spcFirstLastPara="1" wrap="square" lIns="91425" tIns="45700" rIns="91425" bIns="45700" anchor="t" anchorCtr="0">
            <a:noAutofit/>
          </a:bodyPr>
          <a:lstStyle/>
          <a:p>
            <a:pPr marL="342900" marR="0" lvl="0" indent="-21590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just"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 difficulties with </a:t>
            </a:r>
            <a:r>
              <a:rPr lang="en-US" sz="2400" b="1" i="1">
                <a:solidFill>
                  <a:schemeClr val="dk1"/>
                </a:solidFill>
                <a:latin typeface="Times New Roman"/>
                <a:ea typeface="Times New Roman"/>
                <a:cs typeface="Times New Roman"/>
                <a:sym typeface="Times New Roman"/>
              </a:rPr>
              <a:t>Procedural Programming</a:t>
            </a:r>
            <a:r>
              <a:rPr lang="en-US" sz="2400">
                <a:solidFill>
                  <a:schemeClr val="dk1"/>
                </a:solidFill>
                <a:latin typeface="Times New Roman"/>
                <a:ea typeface="Times New Roman"/>
                <a:cs typeface="Times New Roman"/>
                <a:sym typeface="Times New Roman"/>
              </a:rPr>
              <a:t>, is that software maintenance can be </a:t>
            </a:r>
            <a:r>
              <a:rPr lang="en-US" sz="2400" b="1">
                <a:solidFill>
                  <a:schemeClr val="dk1"/>
                </a:solidFill>
                <a:latin typeface="Times New Roman"/>
                <a:ea typeface="Times New Roman"/>
                <a:cs typeface="Times New Roman"/>
                <a:sym typeface="Times New Roman"/>
              </a:rPr>
              <a:t>difficult and time consuming</a:t>
            </a:r>
            <a:r>
              <a:rPr lang="en-US" sz="2400">
                <a:solidFill>
                  <a:schemeClr val="dk1"/>
                </a:solidFill>
                <a:latin typeface="Times New Roman"/>
                <a:ea typeface="Times New Roman"/>
                <a:cs typeface="Times New Roman"/>
                <a:sym typeface="Times New Roman"/>
              </a:rPr>
              <a:t>.  </a:t>
            </a:r>
            <a:endParaRPr/>
          </a:p>
          <a:p>
            <a:pPr marL="342900" marR="0" lvl="0" indent="-342900" algn="just"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When changes are made to the main procedure (top), those changes can cascade to the sub procedures of main, and the sub-sub procedures and so on, where the change may impact all procedures in the pyramid.</a:t>
            </a:r>
            <a:endParaRPr/>
          </a:p>
          <a:p>
            <a:pPr marL="0" marR="0" lvl="0" indent="0" algn="just" rtl="0">
              <a:spcBef>
                <a:spcPts val="48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342900" marR="0" lvl="0" indent="-342900" algn="just" rtl="0">
              <a:spcBef>
                <a:spcPts val="48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Object oriented programming is meant to address the difficulties with procedural programming. </a:t>
            </a:r>
            <a:endParaRPr/>
          </a:p>
          <a:p>
            <a:pPr marL="342900" marR="0" lvl="0" indent="-342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
        <p:nvSpPr>
          <p:cNvPr id="245" name="Google Shape;245;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6" name="Google Shape;246;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47" name="Google Shape;247;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ransition spd="med">
    <p:push/>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03"/>
        <p:cNvGrpSpPr/>
        <p:nvPr/>
      </p:nvGrpSpPr>
      <p:grpSpPr>
        <a:xfrm>
          <a:off x="0" y="0"/>
          <a:ext cx="0" cy="0"/>
          <a:chOff x="0" y="0"/>
          <a:chExt cx="0" cy="0"/>
        </a:xfrm>
      </p:grpSpPr>
      <p:sp>
        <p:nvSpPr>
          <p:cNvPr id="1904" name="Google Shape;1904;p1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Coming up: Multiplicity Constraints</a:t>
            </a:r>
            <a:endParaRPr/>
          </a:p>
        </p:txBody>
      </p:sp>
      <p:sp>
        <p:nvSpPr>
          <p:cNvPr id="1905" name="Google Shape;1905;p148"/>
          <p:cNvSpPr txBox="1">
            <a:spLocks noGrp="1"/>
          </p:cNvSpPr>
          <p:nvPr>
            <p:ph type="title"/>
          </p:nvPr>
        </p:nvSpPr>
        <p:spPr>
          <a:xfrm>
            <a:off x="642910" y="0"/>
            <a:ext cx="7902575" cy="50004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Multiplicity Constraints</a:t>
            </a:r>
            <a:endParaRPr/>
          </a:p>
        </p:txBody>
      </p:sp>
      <p:sp>
        <p:nvSpPr>
          <p:cNvPr id="1906" name="Google Shape;1906;p148"/>
          <p:cNvSpPr/>
          <p:nvPr/>
        </p:nvSpPr>
        <p:spPr>
          <a:xfrm>
            <a:off x="457200" y="914400"/>
            <a:ext cx="8305800" cy="5715000"/>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907" name="Google Shape;1907;p148"/>
          <p:cNvCxnSpPr/>
          <p:nvPr/>
        </p:nvCxnSpPr>
        <p:spPr>
          <a:xfrm>
            <a:off x="2667000" y="6223000"/>
            <a:ext cx="3505200" cy="0"/>
          </a:xfrm>
          <a:prstGeom prst="straightConnector1">
            <a:avLst/>
          </a:prstGeom>
          <a:noFill/>
          <a:ln w="25400" cap="flat" cmpd="sng">
            <a:solidFill>
              <a:srgbClr val="000000"/>
            </a:solidFill>
            <a:prstDash val="solid"/>
            <a:round/>
            <a:headEnd type="none" w="med" len="med"/>
            <a:tailEnd type="none" w="med" len="med"/>
          </a:ln>
        </p:spPr>
      </p:cxnSp>
      <p:cxnSp>
        <p:nvCxnSpPr>
          <p:cNvPr id="1908" name="Google Shape;1908;p148"/>
          <p:cNvCxnSpPr/>
          <p:nvPr/>
        </p:nvCxnSpPr>
        <p:spPr>
          <a:xfrm>
            <a:off x="1600200" y="4114800"/>
            <a:ext cx="0" cy="1905000"/>
          </a:xfrm>
          <a:prstGeom prst="straightConnector1">
            <a:avLst/>
          </a:prstGeom>
          <a:noFill/>
          <a:ln w="25400" cap="flat" cmpd="sng">
            <a:solidFill>
              <a:srgbClr val="000000"/>
            </a:solidFill>
            <a:prstDash val="solid"/>
            <a:round/>
            <a:headEnd type="none" w="med" len="med"/>
            <a:tailEnd type="none" w="med" len="med"/>
          </a:ln>
        </p:spPr>
      </p:cxnSp>
      <p:cxnSp>
        <p:nvCxnSpPr>
          <p:cNvPr id="1909" name="Google Shape;1909;p148"/>
          <p:cNvCxnSpPr/>
          <p:nvPr/>
        </p:nvCxnSpPr>
        <p:spPr>
          <a:xfrm flipH="1">
            <a:off x="5791200" y="1676400"/>
            <a:ext cx="1524000" cy="1828800"/>
          </a:xfrm>
          <a:prstGeom prst="straightConnector1">
            <a:avLst/>
          </a:prstGeom>
          <a:noFill/>
          <a:ln w="25400" cap="flat" cmpd="sng">
            <a:solidFill>
              <a:srgbClr val="000000"/>
            </a:solidFill>
            <a:prstDash val="solid"/>
            <a:round/>
            <a:headEnd type="none" w="med" len="med"/>
            <a:tailEnd type="none" w="med" len="med"/>
          </a:ln>
        </p:spPr>
      </p:cxnSp>
      <p:cxnSp>
        <p:nvCxnSpPr>
          <p:cNvPr id="1910" name="Google Shape;1910;p148"/>
          <p:cNvCxnSpPr/>
          <p:nvPr/>
        </p:nvCxnSpPr>
        <p:spPr>
          <a:xfrm>
            <a:off x="1524000" y="1676400"/>
            <a:ext cx="3657600" cy="1828800"/>
          </a:xfrm>
          <a:prstGeom prst="straightConnector1">
            <a:avLst/>
          </a:prstGeom>
          <a:noFill/>
          <a:ln w="25400" cap="flat" cmpd="sng">
            <a:solidFill>
              <a:srgbClr val="000000"/>
            </a:solidFill>
            <a:prstDash val="solid"/>
            <a:round/>
            <a:headEnd type="none" w="med" len="med"/>
            <a:tailEnd type="none" w="med" len="med"/>
          </a:ln>
        </p:spPr>
      </p:cxnSp>
      <p:cxnSp>
        <p:nvCxnSpPr>
          <p:cNvPr id="1911" name="Google Shape;1911;p148"/>
          <p:cNvCxnSpPr/>
          <p:nvPr/>
        </p:nvCxnSpPr>
        <p:spPr>
          <a:xfrm rot="10800000">
            <a:off x="2667000" y="3886200"/>
            <a:ext cx="2209800" cy="0"/>
          </a:xfrm>
          <a:prstGeom prst="straightConnector1">
            <a:avLst/>
          </a:prstGeom>
          <a:noFill/>
          <a:ln w="25400" cap="flat" cmpd="sng">
            <a:solidFill>
              <a:srgbClr val="000000"/>
            </a:solidFill>
            <a:prstDash val="solid"/>
            <a:round/>
            <a:headEnd type="none" w="med" len="med"/>
            <a:tailEnd type="none" w="med" len="med"/>
          </a:ln>
        </p:spPr>
      </p:cxnSp>
      <p:cxnSp>
        <p:nvCxnSpPr>
          <p:cNvPr id="1912" name="Google Shape;1912;p148"/>
          <p:cNvCxnSpPr/>
          <p:nvPr/>
        </p:nvCxnSpPr>
        <p:spPr>
          <a:xfrm rot="10800000">
            <a:off x="5638800" y="4343400"/>
            <a:ext cx="1752600" cy="1676400"/>
          </a:xfrm>
          <a:prstGeom prst="straightConnector1">
            <a:avLst/>
          </a:prstGeom>
          <a:noFill/>
          <a:ln w="25400" cap="flat" cmpd="sng">
            <a:solidFill>
              <a:srgbClr val="000000"/>
            </a:solidFill>
            <a:prstDash val="solid"/>
            <a:round/>
            <a:headEnd type="none" w="med" len="med"/>
            <a:tailEnd type="none" w="med" len="med"/>
          </a:ln>
        </p:spPr>
      </p:cxnSp>
      <p:sp>
        <p:nvSpPr>
          <p:cNvPr id="1913" name="Google Shape;1913;p148"/>
          <p:cNvSpPr txBox="1"/>
          <p:nvPr/>
        </p:nvSpPr>
        <p:spPr>
          <a:xfrm>
            <a:off x="914400" y="1219200"/>
            <a:ext cx="1447800" cy="4826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Student</a:t>
            </a:r>
            <a:endParaRPr/>
          </a:p>
        </p:txBody>
      </p:sp>
      <p:sp>
        <p:nvSpPr>
          <p:cNvPr id="1914" name="Google Shape;1914;p148"/>
          <p:cNvSpPr txBox="1"/>
          <p:nvPr/>
        </p:nvSpPr>
        <p:spPr>
          <a:xfrm>
            <a:off x="4876800" y="3505200"/>
            <a:ext cx="1447800" cy="847725"/>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Class Section</a:t>
            </a:r>
            <a:endParaRPr/>
          </a:p>
        </p:txBody>
      </p:sp>
      <p:sp>
        <p:nvSpPr>
          <p:cNvPr id="1915" name="Google Shape;1915;p148"/>
          <p:cNvSpPr txBox="1"/>
          <p:nvPr/>
        </p:nvSpPr>
        <p:spPr>
          <a:xfrm>
            <a:off x="6172200" y="5994400"/>
            <a:ext cx="1955800" cy="4826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Course</a:t>
            </a:r>
            <a:endParaRPr/>
          </a:p>
        </p:txBody>
      </p:sp>
      <p:sp>
        <p:nvSpPr>
          <p:cNvPr id="1916" name="Google Shape;1916;p148"/>
          <p:cNvSpPr txBox="1"/>
          <p:nvPr/>
        </p:nvSpPr>
        <p:spPr>
          <a:xfrm>
            <a:off x="6477000" y="1219200"/>
            <a:ext cx="1955800" cy="4826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Semester</a:t>
            </a:r>
            <a:endParaRPr/>
          </a:p>
        </p:txBody>
      </p:sp>
      <p:sp>
        <p:nvSpPr>
          <p:cNvPr id="1917" name="Google Shape;1917;p148"/>
          <p:cNvSpPr txBox="1"/>
          <p:nvPr/>
        </p:nvSpPr>
        <p:spPr>
          <a:xfrm>
            <a:off x="762000" y="3657600"/>
            <a:ext cx="1955800" cy="4826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Instructor</a:t>
            </a:r>
            <a:endParaRPr/>
          </a:p>
        </p:txBody>
      </p:sp>
      <p:sp>
        <p:nvSpPr>
          <p:cNvPr id="1918" name="Google Shape;1918;p148"/>
          <p:cNvSpPr txBox="1"/>
          <p:nvPr/>
        </p:nvSpPr>
        <p:spPr>
          <a:xfrm>
            <a:off x="685800" y="5994400"/>
            <a:ext cx="1955800" cy="482600"/>
          </a:xfrm>
          <a:prstGeom prst="rect">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Department</a:t>
            </a:r>
            <a:endParaRPr/>
          </a:p>
        </p:txBody>
      </p:sp>
      <p:sp>
        <p:nvSpPr>
          <p:cNvPr id="1919" name="Google Shape;1919;p148"/>
          <p:cNvSpPr txBox="1"/>
          <p:nvPr/>
        </p:nvSpPr>
        <p:spPr>
          <a:xfrm rot="1661852">
            <a:off x="3352800" y="2362200"/>
            <a:ext cx="10906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takes&gt;</a:t>
            </a:r>
            <a:endParaRPr/>
          </a:p>
        </p:txBody>
      </p:sp>
      <p:sp>
        <p:nvSpPr>
          <p:cNvPr id="1920" name="Google Shape;1920;p148"/>
          <p:cNvSpPr txBox="1"/>
          <p:nvPr/>
        </p:nvSpPr>
        <p:spPr>
          <a:xfrm>
            <a:off x="3200400" y="914400"/>
            <a:ext cx="24622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is registered for&gt;</a:t>
            </a:r>
            <a:endParaRPr/>
          </a:p>
        </p:txBody>
      </p:sp>
      <p:sp>
        <p:nvSpPr>
          <p:cNvPr id="1921" name="Google Shape;1921;p148"/>
          <p:cNvSpPr txBox="1"/>
          <p:nvPr/>
        </p:nvSpPr>
        <p:spPr>
          <a:xfrm>
            <a:off x="3048000" y="3429000"/>
            <a:ext cx="1430338"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teaches&gt;</a:t>
            </a:r>
            <a:endParaRPr/>
          </a:p>
        </p:txBody>
      </p:sp>
      <p:sp>
        <p:nvSpPr>
          <p:cNvPr id="1922" name="Google Shape;1922;p148"/>
          <p:cNvSpPr txBox="1"/>
          <p:nvPr/>
        </p:nvSpPr>
        <p:spPr>
          <a:xfrm>
            <a:off x="3505200" y="5689600"/>
            <a:ext cx="1598613"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sponsors&gt;</a:t>
            </a:r>
            <a:endParaRPr/>
          </a:p>
        </p:txBody>
      </p:sp>
      <p:sp>
        <p:nvSpPr>
          <p:cNvPr id="1923" name="Google Shape;1923;p148"/>
          <p:cNvSpPr txBox="1"/>
          <p:nvPr/>
        </p:nvSpPr>
        <p:spPr>
          <a:xfrm rot="-5400000">
            <a:off x="496094" y="4915694"/>
            <a:ext cx="1598612"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&lt;works for</a:t>
            </a:r>
            <a:endParaRPr/>
          </a:p>
        </p:txBody>
      </p:sp>
      <p:sp>
        <p:nvSpPr>
          <p:cNvPr id="1924" name="Google Shape;1924;p148"/>
          <p:cNvSpPr txBox="1"/>
          <p:nvPr/>
        </p:nvSpPr>
        <p:spPr>
          <a:xfrm rot="2695182">
            <a:off x="5859463" y="4953000"/>
            <a:ext cx="214153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is instance of&gt;</a:t>
            </a:r>
            <a:endParaRPr/>
          </a:p>
        </p:txBody>
      </p:sp>
      <p:sp>
        <p:nvSpPr>
          <p:cNvPr id="1925" name="Google Shape;1925;p148"/>
          <p:cNvSpPr txBox="1"/>
          <p:nvPr/>
        </p:nvSpPr>
        <p:spPr>
          <a:xfrm rot="-2969724">
            <a:off x="5083175" y="2382838"/>
            <a:ext cx="217487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is held during&gt;</a:t>
            </a:r>
            <a:endParaRPr/>
          </a:p>
        </p:txBody>
      </p:sp>
      <p:cxnSp>
        <p:nvCxnSpPr>
          <p:cNvPr id="1926" name="Google Shape;1926;p148"/>
          <p:cNvCxnSpPr/>
          <p:nvPr/>
        </p:nvCxnSpPr>
        <p:spPr>
          <a:xfrm>
            <a:off x="2362200" y="1447800"/>
            <a:ext cx="4114800" cy="0"/>
          </a:xfrm>
          <a:prstGeom prst="straightConnector1">
            <a:avLst/>
          </a:prstGeom>
          <a:noFill/>
          <a:ln w="25400" cap="flat" cmpd="sng">
            <a:solidFill>
              <a:srgbClr val="000000"/>
            </a:solidFill>
            <a:prstDash val="solid"/>
            <a:round/>
            <a:headEnd type="none" w="med" len="med"/>
            <a:tailEnd type="none" w="med" len="med"/>
          </a:ln>
        </p:spPr>
      </p:cxnSp>
      <p:sp>
        <p:nvSpPr>
          <p:cNvPr id="1927" name="Google Shape;1927;p148"/>
          <p:cNvSpPr txBox="1"/>
          <p:nvPr/>
        </p:nvSpPr>
        <p:spPr>
          <a:xfrm>
            <a:off x="5867400" y="1447800"/>
            <a:ext cx="5651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28" name="Google Shape;1928;p148"/>
          <p:cNvSpPr txBox="1"/>
          <p:nvPr/>
        </p:nvSpPr>
        <p:spPr>
          <a:xfrm>
            <a:off x="7315200" y="1752600"/>
            <a:ext cx="325438"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29" name="Google Shape;1929;p148"/>
          <p:cNvSpPr txBox="1"/>
          <p:nvPr/>
        </p:nvSpPr>
        <p:spPr>
          <a:xfrm>
            <a:off x="6096000" y="3108325"/>
            <a:ext cx="5651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30" name="Google Shape;1930;p148"/>
          <p:cNvSpPr txBox="1"/>
          <p:nvPr/>
        </p:nvSpPr>
        <p:spPr>
          <a:xfrm>
            <a:off x="5562600" y="5791200"/>
            <a:ext cx="5651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31" name="Google Shape;1931;p148"/>
          <p:cNvSpPr txBox="1"/>
          <p:nvPr/>
        </p:nvSpPr>
        <p:spPr>
          <a:xfrm>
            <a:off x="2667000" y="5791200"/>
            <a:ext cx="325438"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32" name="Google Shape;1932;p148"/>
          <p:cNvSpPr txBox="1"/>
          <p:nvPr/>
        </p:nvSpPr>
        <p:spPr>
          <a:xfrm>
            <a:off x="1676400" y="5562600"/>
            <a:ext cx="325438"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33" name="Google Shape;1933;p148"/>
          <p:cNvSpPr txBox="1"/>
          <p:nvPr/>
        </p:nvSpPr>
        <p:spPr>
          <a:xfrm>
            <a:off x="1676400" y="4191000"/>
            <a:ext cx="5651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a:t>
            </a:r>
            <a:endParaRPr/>
          </a:p>
        </p:txBody>
      </p:sp>
      <p:sp>
        <p:nvSpPr>
          <p:cNvPr id="1934" name="Google Shape;1934;p148"/>
          <p:cNvSpPr txBox="1"/>
          <p:nvPr/>
        </p:nvSpPr>
        <p:spPr>
          <a:xfrm>
            <a:off x="4800600" y="2971800"/>
            <a:ext cx="608013"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0..8</a:t>
            </a:r>
            <a:endParaRPr/>
          </a:p>
        </p:txBody>
      </p:sp>
      <p:sp>
        <p:nvSpPr>
          <p:cNvPr id="1935" name="Google Shape;1935;p148"/>
          <p:cNvSpPr txBox="1"/>
          <p:nvPr/>
        </p:nvSpPr>
        <p:spPr>
          <a:xfrm>
            <a:off x="2209800" y="1676400"/>
            <a:ext cx="5651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0..*</a:t>
            </a:r>
            <a:endParaRPr/>
          </a:p>
        </p:txBody>
      </p:sp>
      <p:sp>
        <p:nvSpPr>
          <p:cNvPr id="1936" name="Google Shape;1936;p148"/>
          <p:cNvSpPr txBox="1"/>
          <p:nvPr/>
        </p:nvSpPr>
        <p:spPr>
          <a:xfrm>
            <a:off x="4267200" y="3962400"/>
            <a:ext cx="608013"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0..6</a:t>
            </a:r>
            <a:endParaRPr/>
          </a:p>
        </p:txBody>
      </p:sp>
      <p:sp>
        <p:nvSpPr>
          <p:cNvPr id="1937" name="Google Shape;1937;p148"/>
          <p:cNvSpPr txBox="1"/>
          <p:nvPr/>
        </p:nvSpPr>
        <p:spPr>
          <a:xfrm>
            <a:off x="2743200" y="3962400"/>
            <a:ext cx="608013"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000000"/>
                </a:solidFill>
                <a:latin typeface="Arial"/>
                <a:ea typeface="Arial"/>
                <a:cs typeface="Arial"/>
                <a:sym typeface="Arial"/>
              </a:rPr>
              <a:t>1..3</a:t>
            </a:r>
            <a:endParaRPr/>
          </a:p>
        </p:txBody>
      </p:sp>
      <p:sp>
        <p:nvSpPr>
          <p:cNvPr id="1938" name="Google Shape;1938;p14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39" name="Google Shape;1939;p148" descr="pngfind.com-kingpin-png-4152286 (1).png"/>
          <p:cNvPicPr preferRelativeResize="0"/>
          <p:nvPr/>
        </p:nvPicPr>
        <p:blipFill rotWithShape="1">
          <a:blip r:embed="rId3">
            <a:alphaModFix/>
          </a:blip>
          <a:srcRect/>
          <a:stretch/>
        </p:blipFill>
        <p:spPr>
          <a:xfrm>
            <a:off x="6072198" y="285728"/>
            <a:ext cx="1219200" cy="533400"/>
          </a:xfrm>
          <a:prstGeom prst="rect">
            <a:avLst/>
          </a:prstGeom>
          <a:noFill/>
          <a:ln>
            <a:noFill/>
          </a:ln>
        </p:spPr>
      </p:pic>
      <p:sp>
        <p:nvSpPr>
          <p:cNvPr id="1940" name="Google Shape;1940;p148"/>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149"/>
          <p:cNvSpPr txBox="1">
            <a:spLocks noGrp="1"/>
          </p:cNvSpPr>
          <p:nvPr>
            <p:ph type="title"/>
          </p:nvPr>
        </p:nvSpPr>
        <p:spPr>
          <a:xfrm>
            <a:off x="428596" y="928670"/>
            <a:ext cx="8229600" cy="65403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Questions</a:t>
            </a:r>
            <a:endParaRPr/>
          </a:p>
        </p:txBody>
      </p:sp>
      <p:sp>
        <p:nvSpPr>
          <p:cNvPr id="1946" name="Google Shape;1946;p1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From the previous diagram</a:t>
            </a:r>
            <a:endParaRPr/>
          </a:p>
          <a:p>
            <a:pPr marL="742950" lvl="1" indent="-285750" algn="l" rtl="0">
              <a:spcBef>
                <a:spcPts val="560"/>
              </a:spcBef>
              <a:spcAft>
                <a:spcPts val="0"/>
              </a:spcAft>
              <a:buClr>
                <a:schemeClr val="dk1"/>
              </a:buClr>
              <a:buSzPts val="2800"/>
              <a:buChar char="–"/>
            </a:pPr>
            <a:r>
              <a:rPr lang="en-US"/>
              <a:t>How many classes can a student take?</a:t>
            </a:r>
            <a:endParaRPr/>
          </a:p>
          <a:p>
            <a:pPr marL="742950" lvl="1" indent="-285750" algn="l" rtl="0">
              <a:spcBef>
                <a:spcPts val="560"/>
              </a:spcBef>
              <a:spcAft>
                <a:spcPts val="0"/>
              </a:spcAft>
              <a:buClr>
                <a:schemeClr val="dk1"/>
              </a:buClr>
              <a:buSzPts val="2800"/>
              <a:buChar char="–"/>
            </a:pPr>
            <a:r>
              <a:rPr lang="en-US"/>
              <a:t>Do you have to be registered in any classes to be a student?</a:t>
            </a:r>
            <a:endParaRPr/>
          </a:p>
          <a:p>
            <a:pPr marL="742950" lvl="1" indent="-285750" algn="l" rtl="0">
              <a:spcBef>
                <a:spcPts val="560"/>
              </a:spcBef>
              <a:spcAft>
                <a:spcPts val="0"/>
              </a:spcAft>
              <a:buClr>
                <a:schemeClr val="dk1"/>
              </a:buClr>
              <a:buSzPts val="2800"/>
              <a:buChar char="–"/>
            </a:pPr>
            <a:r>
              <a:rPr lang="en-US"/>
              <a:t>Do I need to teach this class to be an Instructor? Do I need to teach ANY classes? </a:t>
            </a:r>
            <a:endParaRPr/>
          </a:p>
        </p:txBody>
      </p:sp>
      <p:sp>
        <p:nvSpPr>
          <p:cNvPr id="1947" name="Google Shape;1947;p14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48" name="Google Shape;1948;p149" descr="pngfind.com-kingpin-png-4152286 (1).png"/>
          <p:cNvPicPr preferRelativeResize="0"/>
          <p:nvPr/>
        </p:nvPicPr>
        <p:blipFill rotWithShape="1">
          <a:blip r:embed="rId3">
            <a:alphaModFix/>
          </a:blip>
          <a:srcRect/>
          <a:stretch/>
        </p:blipFill>
        <p:spPr>
          <a:xfrm>
            <a:off x="6072198" y="285728"/>
            <a:ext cx="1219200" cy="533400"/>
          </a:xfrm>
          <a:prstGeom prst="rect">
            <a:avLst/>
          </a:prstGeom>
          <a:noFill/>
          <a:ln>
            <a:noFill/>
          </a:ln>
        </p:spPr>
      </p:pic>
      <p:sp>
        <p:nvSpPr>
          <p:cNvPr id="1949" name="Google Shape;1949;p149"/>
          <p:cNvSpPr/>
          <p:nvPr/>
        </p:nvSpPr>
        <p:spPr>
          <a:xfrm>
            <a:off x="0" y="674352"/>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sp>
        <p:nvSpPr>
          <p:cNvPr id="1954" name="Google Shape;1954;p150"/>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5" name="Google Shape;1955;p150"/>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56" name="Google Shape;1956;p150"/>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57" name="Google Shape;1957;p150"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958" name="Google Shape;1958;p1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959" name="Google Shape;1959;p1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142</a:t>
            </a:fld>
            <a:endParaRPr/>
          </a:p>
        </p:txBody>
      </p:sp>
      <p:sp>
        <p:nvSpPr>
          <p:cNvPr id="1960" name="Google Shape;1960;p150"/>
          <p:cNvSpPr/>
          <p:nvPr/>
        </p:nvSpPr>
        <p:spPr>
          <a:xfrm>
            <a:off x="571472" y="1214422"/>
            <a:ext cx="800105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What type of core-relationship is represented by the symbol in the figure below?</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61" name="Google Shape;1961;p150"/>
          <p:cNvPicPr preferRelativeResize="0"/>
          <p:nvPr/>
        </p:nvPicPr>
        <p:blipFill rotWithShape="1">
          <a:blip r:embed="rId4">
            <a:alphaModFix/>
          </a:blip>
          <a:srcRect/>
          <a:stretch/>
        </p:blipFill>
        <p:spPr>
          <a:xfrm>
            <a:off x="1643042" y="1500174"/>
            <a:ext cx="2933700" cy="642942"/>
          </a:xfrm>
          <a:prstGeom prst="rect">
            <a:avLst/>
          </a:prstGeom>
          <a:noFill/>
          <a:ln>
            <a:noFill/>
          </a:ln>
        </p:spPr>
      </p:pic>
      <p:sp>
        <p:nvSpPr>
          <p:cNvPr id="1962" name="Google Shape;1962;p150"/>
          <p:cNvSpPr/>
          <p:nvPr/>
        </p:nvSpPr>
        <p:spPr>
          <a:xfrm>
            <a:off x="857224" y="2143116"/>
            <a:ext cx="4572000" cy="147732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Aggregation</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Dependency</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Generalization</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Association</a:t>
            </a:r>
            <a:endParaRPr sz="1800">
              <a:solidFill>
                <a:schemeClr val="dk1"/>
              </a:solidFill>
              <a:latin typeface="Calibri"/>
              <a:ea typeface="Calibri"/>
              <a:cs typeface="Calibri"/>
              <a:sym typeface="Calibri"/>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Answer: a</a:t>
            </a:r>
            <a:endParaRPr/>
          </a:p>
        </p:txBody>
      </p:sp>
      <p:sp>
        <p:nvSpPr>
          <p:cNvPr id="1963" name="Google Shape;1963;p150"/>
          <p:cNvSpPr/>
          <p:nvPr/>
        </p:nvSpPr>
        <p:spPr>
          <a:xfrm>
            <a:off x="642910" y="3643314"/>
            <a:ext cx="78581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 Which core element of UML is being shown in the figure?</a:t>
            </a:r>
            <a:endParaRPr sz="1800">
              <a:solidFill>
                <a:schemeClr val="dk1"/>
              </a:solidFill>
              <a:latin typeface="Calibri"/>
              <a:ea typeface="Calibri"/>
              <a:cs typeface="Calibri"/>
              <a:sym typeface="Calibri"/>
            </a:endParaRPr>
          </a:p>
        </p:txBody>
      </p:sp>
      <p:pic>
        <p:nvPicPr>
          <p:cNvPr id="1964" name="Google Shape;1964;p150"/>
          <p:cNvPicPr preferRelativeResize="0"/>
          <p:nvPr/>
        </p:nvPicPr>
        <p:blipFill rotWithShape="1">
          <a:blip r:embed="rId5">
            <a:alphaModFix/>
          </a:blip>
          <a:srcRect/>
          <a:stretch/>
        </p:blipFill>
        <p:spPr>
          <a:xfrm>
            <a:off x="2928926" y="3929066"/>
            <a:ext cx="2071702" cy="1204009"/>
          </a:xfrm>
          <a:prstGeom prst="rect">
            <a:avLst/>
          </a:prstGeom>
          <a:noFill/>
          <a:ln>
            <a:noFill/>
          </a:ln>
        </p:spPr>
      </p:pic>
      <p:sp>
        <p:nvSpPr>
          <p:cNvPr id="1965" name="Google Shape;1965;p150"/>
          <p:cNvSpPr/>
          <p:nvPr/>
        </p:nvSpPr>
        <p:spPr>
          <a:xfrm>
            <a:off x="928662" y="4286256"/>
            <a:ext cx="4572000" cy="147732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Node</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Interface</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Class</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Component</a:t>
            </a:r>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Answer: d</a:t>
            </a:r>
            <a:endParaRPr sz="1800">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51"/>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1" name="Google Shape;1971;p151"/>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72" name="Google Shape;1972;p151"/>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73" name="Google Shape;1973;p15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974" name="Google Shape;1974;p1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975" name="Google Shape;1975;p1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143</a:t>
            </a:fld>
            <a:endParaRPr/>
          </a:p>
        </p:txBody>
      </p:sp>
      <p:sp>
        <p:nvSpPr>
          <p:cNvPr id="1976" name="Google Shape;1976;p151"/>
          <p:cNvSpPr/>
          <p:nvPr/>
        </p:nvSpPr>
        <p:spPr>
          <a:xfrm>
            <a:off x="500034" y="1357298"/>
            <a:ext cx="8072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 What type of relationship is represented by Shape class and Square ?</a:t>
            </a:r>
            <a:endParaRPr sz="1800">
              <a:solidFill>
                <a:schemeClr val="dk1"/>
              </a:solidFill>
              <a:latin typeface="Calibri"/>
              <a:ea typeface="Calibri"/>
              <a:cs typeface="Calibri"/>
              <a:sym typeface="Calibri"/>
            </a:endParaRPr>
          </a:p>
        </p:txBody>
      </p:sp>
      <p:pic>
        <p:nvPicPr>
          <p:cNvPr id="1977" name="Google Shape;1977;p151"/>
          <p:cNvPicPr preferRelativeResize="0"/>
          <p:nvPr/>
        </p:nvPicPr>
        <p:blipFill rotWithShape="1">
          <a:blip r:embed="rId4">
            <a:alphaModFix/>
          </a:blip>
          <a:srcRect/>
          <a:stretch/>
        </p:blipFill>
        <p:spPr>
          <a:xfrm>
            <a:off x="1214414" y="1714488"/>
            <a:ext cx="4324361" cy="2224165"/>
          </a:xfrm>
          <a:prstGeom prst="rect">
            <a:avLst/>
          </a:prstGeom>
          <a:noFill/>
          <a:ln>
            <a:noFill/>
          </a:ln>
        </p:spPr>
      </p:pic>
      <p:sp>
        <p:nvSpPr>
          <p:cNvPr id="1978" name="Google Shape;1978;p151"/>
          <p:cNvSpPr/>
          <p:nvPr/>
        </p:nvSpPr>
        <p:spPr>
          <a:xfrm>
            <a:off x="785786" y="4143380"/>
            <a:ext cx="4572000" cy="147732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Realization</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Generalization</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Aggregation</a:t>
            </a:r>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Dependency</a:t>
            </a:r>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Answer: b</a:t>
            </a:r>
            <a:endParaRPr sz="1800">
              <a:solidFill>
                <a:schemeClr val="dk1"/>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15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4" name="Google Shape;1984;p15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85" name="Google Shape;1985;p152"/>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86" name="Google Shape;1986;p15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987" name="Google Shape;1987;p1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988" name="Google Shape;1988;p1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144</a:t>
            </a:fld>
            <a:endParaRPr/>
          </a:p>
        </p:txBody>
      </p:sp>
      <p:sp>
        <p:nvSpPr>
          <p:cNvPr id="1989" name="Google Shape;1989;p152"/>
          <p:cNvSpPr/>
          <p:nvPr/>
        </p:nvSpPr>
        <p:spPr>
          <a:xfrm>
            <a:off x="500034" y="1357298"/>
            <a:ext cx="8072494"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 Consider a directed line (-&gt;) from the relation ship set advisor to both entity sets instructor and student. This indicates ___________ cardinality.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One to many</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One to one</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Many to many</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Many to one</a:t>
            </a:r>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Answer: b</a:t>
            </a:r>
            <a:endParaRPr/>
          </a:p>
          <a:p>
            <a:pPr marL="342900" marR="0" lvl="0" indent="-342900" algn="l" rtl="0">
              <a:spcBef>
                <a:spcPts val="0"/>
              </a:spcBef>
              <a:spcAft>
                <a:spcPts val="0"/>
              </a:spcAft>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5. An entity set that does not have sufficient attributes to form a primary key is termed as a ____</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Strong entity set</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Variant set</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Weak entity set</a:t>
            </a:r>
            <a:endParaRPr/>
          </a:p>
          <a:p>
            <a:pPr marL="342900" marR="0" lvl="0" indent="-342900" algn="l" rtl="0">
              <a:spcBef>
                <a:spcPts val="0"/>
              </a:spcBef>
              <a:spcAft>
                <a:spcPts val="0"/>
              </a:spcAft>
              <a:buClr>
                <a:schemeClr val="dk1"/>
              </a:buClr>
              <a:buSzPts val="1800"/>
              <a:buFont typeface="Calibri"/>
              <a:buAutoNum type="alphaLcPeriod"/>
            </a:pPr>
            <a:r>
              <a:rPr lang="en-US" sz="1800">
                <a:solidFill>
                  <a:schemeClr val="dk1"/>
                </a:solidFill>
                <a:latin typeface="Calibri"/>
                <a:ea typeface="Calibri"/>
                <a:cs typeface="Calibri"/>
                <a:sym typeface="Calibri"/>
              </a:rPr>
              <a:t>Variable set</a:t>
            </a:r>
            <a:endParaRPr/>
          </a:p>
          <a:p>
            <a:pPr marL="342900" marR="0" lvl="0" indent="-342900" algn="l" rtl="0">
              <a:spcBef>
                <a:spcPts val="0"/>
              </a:spcBef>
              <a:spcAft>
                <a:spcPts val="0"/>
              </a:spcAft>
              <a:buNone/>
            </a:pPr>
            <a:r>
              <a:rPr lang="en-US" sz="1800">
                <a:solidFill>
                  <a:schemeClr val="dk1"/>
                </a:solidFill>
                <a:latin typeface="Calibri"/>
                <a:ea typeface="Calibri"/>
                <a:cs typeface="Calibri"/>
                <a:sym typeface="Calibri"/>
              </a:rPr>
              <a:t>Answer: c</a:t>
            </a:r>
            <a:endParaRPr sz="18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53"/>
          <p:cNvSpPr txBox="1">
            <a:spLocks noGrp="1"/>
          </p:cNvSpPr>
          <p:nvPr>
            <p:ph type="title"/>
          </p:nvPr>
        </p:nvSpPr>
        <p:spPr>
          <a:xfrm>
            <a:off x="304800" y="1485900"/>
            <a:ext cx="7324725"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1995" name="Google Shape;1995;p153"/>
          <p:cNvSpPr txBox="1"/>
          <p:nvPr/>
        </p:nvSpPr>
        <p:spPr>
          <a:xfrm>
            <a:off x="1600200" y="1885950"/>
            <a:ext cx="6081713" cy="1454214"/>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We can indicate the </a:t>
            </a:r>
            <a:r>
              <a:rPr lang="en-US" sz="1800" i="1">
                <a:solidFill>
                  <a:schemeClr val="dk1"/>
                </a:solidFill>
                <a:latin typeface="Times New Roman"/>
                <a:ea typeface="Times New Roman"/>
                <a:cs typeface="Times New Roman"/>
                <a:sym typeface="Times New Roman"/>
              </a:rPr>
              <a:t>multiplicity</a:t>
            </a:r>
            <a:r>
              <a:rPr lang="en-US" sz="1800">
                <a:solidFill>
                  <a:schemeClr val="dk1"/>
                </a:solidFill>
                <a:latin typeface="Times New Roman"/>
                <a:ea typeface="Times New Roman"/>
                <a:cs typeface="Times New Roman"/>
                <a:sym typeface="Times New Roman"/>
              </a:rPr>
              <a:t> of an association by adding </a:t>
            </a:r>
            <a:r>
              <a:rPr lang="en-US" sz="1800" i="1">
                <a:solidFill>
                  <a:schemeClr val="dk1"/>
                </a:solidFill>
                <a:latin typeface="Times New Roman"/>
                <a:ea typeface="Times New Roman"/>
                <a:cs typeface="Times New Roman"/>
                <a:sym typeface="Times New Roman"/>
              </a:rPr>
              <a:t>multiplicity adornments</a:t>
            </a:r>
            <a:r>
              <a:rPr lang="en-US" sz="1800">
                <a:solidFill>
                  <a:schemeClr val="dk1"/>
                </a:solidFill>
                <a:latin typeface="Times New Roman"/>
                <a:ea typeface="Times New Roman"/>
                <a:cs typeface="Times New Roman"/>
                <a:sym typeface="Times New Roman"/>
              </a:rPr>
              <a:t> to the line denoting the association. </a:t>
            </a:r>
            <a:endParaRPr sz="135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The example indicates that a </a:t>
            </a:r>
            <a:r>
              <a:rPr lang="en-US" sz="1800" i="1">
                <a:solidFill>
                  <a:schemeClr val="dk1"/>
                </a:solidFill>
                <a:latin typeface="Times New Roman"/>
                <a:ea typeface="Times New Roman"/>
                <a:cs typeface="Times New Roman"/>
                <a:sym typeface="Times New Roman"/>
              </a:rPr>
              <a:t>Student</a:t>
            </a:r>
            <a:r>
              <a:rPr lang="en-US" sz="1800">
                <a:solidFill>
                  <a:schemeClr val="dk1"/>
                </a:solidFill>
                <a:latin typeface="Times New Roman"/>
                <a:ea typeface="Times New Roman"/>
                <a:cs typeface="Times New Roman"/>
                <a:sym typeface="Times New Roman"/>
              </a:rPr>
              <a:t> has one or more </a:t>
            </a:r>
            <a:r>
              <a:rPr lang="en-US" sz="1800" i="1">
                <a:solidFill>
                  <a:schemeClr val="dk1"/>
                </a:solidFill>
                <a:latin typeface="Times New Roman"/>
                <a:ea typeface="Times New Roman"/>
                <a:cs typeface="Times New Roman"/>
                <a:sym typeface="Times New Roman"/>
              </a:rPr>
              <a:t>Instructors</a:t>
            </a:r>
            <a:r>
              <a:rPr lang="en-US" sz="1800">
                <a:solidFill>
                  <a:schemeClr val="dk1"/>
                </a:solidFill>
                <a:latin typeface="Times New Roman"/>
                <a:ea typeface="Times New Roman"/>
                <a:cs typeface="Times New Roman"/>
                <a:sym typeface="Times New Roman"/>
              </a:rPr>
              <a:t>:</a:t>
            </a:r>
            <a:endParaRPr sz="1350">
              <a:solidFill>
                <a:schemeClr val="dk1"/>
              </a:solidFill>
              <a:latin typeface="Calibri"/>
              <a:ea typeface="Calibri"/>
              <a:cs typeface="Calibri"/>
              <a:sym typeface="Calibri"/>
            </a:endParaRPr>
          </a:p>
        </p:txBody>
      </p:sp>
      <p:cxnSp>
        <p:nvCxnSpPr>
          <p:cNvPr id="1996" name="Google Shape;1996;p153"/>
          <p:cNvCxnSpPr/>
          <p:nvPr/>
        </p:nvCxnSpPr>
        <p:spPr>
          <a:xfrm>
            <a:off x="3200400" y="3886200"/>
            <a:ext cx="2743200" cy="0"/>
          </a:xfrm>
          <a:prstGeom prst="straightConnector1">
            <a:avLst/>
          </a:prstGeom>
          <a:noFill/>
          <a:ln w="28575" cap="flat" cmpd="sng">
            <a:solidFill>
              <a:schemeClr val="dk1"/>
            </a:solidFill>
            <a:prstDash val="solid"/>
            <a:round/>
            <a:headEnd type="none" w="sm" len="sm"/>
            <a:tailEnd type="none" w="sm" len="sm"/>
          </a:ln>
        </p:spPr>
      </p:cxnSp>
      <p:sp>
        <p:nvSpPr>
          <p:cNvPr id="1997" name="Google Shape;1997;p153"/>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Instructor</a:t>
            </a:r>
            <a:endParaRPr sz="1350">
              <a:solidFill>
                <a:schemeClr val="dk1"/>
              </a:solidFill>
              <a:latin typeface="Calibri"/>
              <a:ea typeface="Calibri"/>
              <a:cs typeface="Calibri"/>
              <a:sym typeface="Calibri"/>
            </a:endParaRPr>
          </a:p>
        </p:txBody>
      </p:sp>
      <p:sp>
        <p:nvSpPr>
          <p:cNvPr id="1998" name="Google Shape;1998;p153"/>
          <p:cNvSpPr/>
          <p:nvPr/>
        </p:nvSpPr>
        <p:spPr>
          <a:xfrm>
            <a:off x="1657350" y="3686175"/>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1999" name="Google Shape;1999;p153"/>
          <p:cNvSpPr txBox="1"/>
          <p:nvPr/>
        </p:nvSpPr>
        <p:spPr>
          <a:xfrm>
            <a:off x="537210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00" name="Google Shape;2000;p153"/>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53"/>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2" name="Google Shape;2002;p153"/>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54"/>
          <p:cNvSpPr txBox="1">
            <a:spLocks noGrp="1"/>
          </p:cNvSpPr>
          <p:nvPr>
            <p:ph type="title"/>
          </p:nvPr>
        </p:nvSpPr>
        <p:spPr>
          <a:xfrm>
            <a:off x="304800" y="1700808"/>
            <a:ext cx="7253046"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08" name="Google Shape;2008;p154"/>
          <p:cNvSpPr txBox="1"/>
          <p:nvPr/>
        </p:nvSpPr>
        <p:spPr>
          <a:xfrm>
            <a:off x="1600200" y="2343151"/>
            <a:ext cx="6081713" cy="62321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The example indicates that every </a:t>
            </a:r>
            <a:r>
              <a:rPr lang="en-US" sz="1800" i="1">
                <a:solidFill>
                  <a:schemeClr val="dk1"/>
                </a:solidFill>
                <a:latin typeface="Times New Roman"/>
                <a:ea typeface="Times New Roman"/>
                <a:cs typeface="Times New Roman"/>
                <a:sym typeface="Times New Roman"/>
              </a:rPr>
              <a:t>Instructor</a:t>
            </a:r>
            <a:r>
              <a:rPr lang="en-US" sz="1800">
                <a:solidFill>
                  <a:schemeClr val="dk1"/>
                </a:solidFill>
                <a:latin typeface="Times New Roman"/>
                <a:ea typeface="Times New Roman"/>
                <a:cs typeface="Times New Roman"/>
                <a:sym typeface="Times New Roman"/>
              </a:rPr>
              <a:t> has one or more </a:t>
            </a:r>
            <a:r>
              <a:rPr lang="en-US" sz="1800" i="1">
                <a:solidFill>
                  <a:schemeClr val="dk1"/>
                </a:solidFill>
                <a:latin typeface="Times New Roman"/>
                <a:ea typeface="Times New Roman"/>
                <a:cs typeface="Times New Roman"/>
                <a:sym typeface="Times New Roman"/>
              </a:rPr>
              <a:t>Students</a:t>
            </a:r>
            <a:r>
              <a:rPr lang="en-US" sz="1800">
                <a:solidFill>
                  <a:schemeClr val="dk1"/>
                </a:solidFill>
                <a:latin typeface="Times New Roman"/>
                <a:ea typeface="Times New Roman"/>
                <a:cs typeface="Times New Roman"/>
                <a:sym typeface="Times New Roman"/>
              </a:rPr>
              <a:t>:</a:t>
            </a:r>
            <a:endParaRPr sz="1350">
              <a:solidFill>
                <a:schemeClr val="dk1"/>
              </a:solidFill>
              <a:latin typeface="Calibri"/>
              <a:ea typeface="Calibri"/>
              <a:cs typeface="Calibri"/>
              <a:sym typeface="Calibri"/>
            </a:endParaRPr>
          </a:p>
        </p:txBody>
      </p:sp>
      <p:cxnSp>
        <p:nvCxnSpPr>
          <p:cNvPr id="2009" name="Google Shape;2009;p154"/>
          <p:cNvCxnSpPr/>
          <p:nvPr/>
        </p:nvCxnSpPr>
        <p:spPr>
          <a:xfrm>
            <a:off x="3200400" y="3886200"/>
            <a:ext cx="2743200" cy="0"/>
          </a:xfrm>
          <a:prstGeom prst="straightConnector1">
            <a:avLst/>
          </a:prstGeom>
          <a:noFill/>
          <a:ln w="28575" cap="flat" cmpd="sng">
            <a:solidFill>
              <a:schemeClr val="dk1"/>
            </a:solidFill>
            <a:prstDash val="solid"/>
            <a:round/>
            <a:headEnd type="none" w="sm" len="sm"/>
            <a:tailEnd type="none" w="sm" len="sm"/>
          </a:ln>
        </p:spPr>
      </p:cxnSp>
      <p:sp>
        <p:nvSpPr>
          <p:cNvPr id="2010" name="Google Shape;2010;p154"/>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Instructor</a:t>
            </a:r>
            <a:endParaRPr sz="1350">
              <a:solidFill>
                <a:schemeClr val="dk1"/>
              </a:solidFill>
              <a:latin typeface="Calibri"/>
              <a:ea typeface="Calibri"/>
              <a:cs typeface="Calibri"/>
              <a:sym typeface="Calibri"/>
            </a:endParaRPr>
          </a:p>
        </p:txBody>
      </p:sp>
      <p:sp>
        <p:nvSpPr>
          <p:cNvPr id="2011" name="Google Shape;2011;p154"/>
          <p:cNvSpPr/>
          <p:nvPr/>
        </p:nvSpPr>
        <p:spPr>
          <a:xfrm>
            <a:off x="1657350" y="3686175"/>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2012" name="Google Shape;2012;p154"/>
          <p:cNvSpPr txBox="1"/>
          <p:nvPr/>
        </p:nvSpPr>
        <p:spPr>
          <a:xfrm>
            <a:off x="320040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13" name="Google Shape;2013;p154"/>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54"/>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5" name="Google Shape;2015;p154"/>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155"/>
          <p:cNvSpPr txBox="1">
            <a:spLocks noGrp="1"/>
          </p:cNvSpPr>
          <p:nvPr>
            <p:ph type="title"/>
          </p:nvPr>
        </p:nvSpPr>
        <p:spPr>
          <a:xfrm>
            <a:off x="304800" y="1428751"/>
            <a:ext cx="7381616"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21" name="Google Shape;2021;p155"/>
          <p:cNvSpPr txBox="1"/>
          <p:nvPr/>
        </p:nvSpPr>
        <p:spPr>
          <a:xfrm>
            <a:off x="1600200" y="1828801"/>
            <a:ext cx="6081713" cy="62321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We can also indicate the behavior of an object in an association (</a:t>
            </a:r>
            <a:r>
              <a:rPr lang="en-US" sz="1800" i="1">
                <a:solidFill>
                  <a:schemeClr val="dk1"/>
                </a:solidFill>
                <a:latin typeface="Times New Roman"/>
                <a:ea typeface="Times New Roman"/>
                <a:cs typeface="Times New Roman"/>
                <a:sym typeface="Times New Roman"/>
              </a:rPr>
              <a:t>i.e.,</a:t>
            </a:r>
            <a:r>
              <a:rPr lang="en-US" sz="1800">
                <a:solidFill>
                  <a:schemeClr val="dk1"/>
                </a:solidFill>
                <a:latin typeface="Times New Roman"/>
                <a:ea typeface="Times New Roman"/>
                <a:cs typeface="Times New Roman"/>
                <a:sym typeface="Times New Roman"/>
              </a:rPr>
              <a:t> the </a:t>
            </a:r>
            <a:r>
              <a:rPr lang="en-US" sz="1800" i="1">
                <a:solidFill>
                  <a:schemeClr val="dk1"/>
                </a:solidFill>
                <a:latin typeface="Times New Roman"/>
                <a:ea typeface="Times New Roman"/>
                <a:cs typeface="Times New Roman"/>
                <a:sym typeface="Times New Roman"/>
              </a:rPr>
              <a:t>role </a:t>
            </a:r>
            <a:r>
              <a:rPr lang="en-US" sz="1800">
                <a:solidFill>
                  <a:schemeClr val="dk1"/>
                </a:solidFill>
                <a:latin typeface="Times New Roman"/>
                <a:ea typeface="Times New Roman"/>
                <a:cs typeface="Times New Roman"/>
                <a:sym typeface="Times New Roman"/>
              </a:rPr>
              <a:t>of an object) using </a:t>
            </a:r>
            <a:r>
              <a:rPr lang="en-US" sz="1800" i="1">
                <a:solidFill>
                  <a:schemeClr val="dk1"/>
                </a:solidFill>
                <a:latin typeface="Times New Roman"/>
                <a:ea typeface="Times New Roman"/>
                <a:cs typeface="Times New Roman"/>
                <a:sym typeface="Times New Roman"/>
              </a:rPr>
              <a:t>rolenames.</a:t>
            </a:r>
            <a:endParaRPr sz="1800">
              <a:solidFill>
                <a:schemeClr val="dk1"/>
              </a:solidFill>
              <a:latin typeface="Times New Roman"/>
              <a:ea typeface="Times New Roman"/>
              <a:cs typeface="Times New Roman"/>
              <a:sym typeface="Times New Roman"/>
            </a:endParaRPr>
          </a:p>
        </p:txBody>
      </p:sp>
      <p:cxnSp>
        <p:nvCxnSpPr>
          <p:cNvPr id="2022" name="Google Shape;2022;p155"/>
          <p:cNvCxnSpPr/>
          <p:nvPr/>
        </p:nvCxnSpPr>
        <p:spPr>
          <a:xfrm>
            <a:off x="3200400" y="3886200"/>
            <a:ext cx="2743200" cy="0"/>
          </a:xfrm>
          <a:prstGeom prst="straightConnector1">
            <a:avLst/>
          </a:prstGeom>
          <a:noFill/>
          <a:ln w="28575" cap="flat" cmpd="sng">
            <a:solidFill>
              <a:schemeClr val="dk1"/>
            </a:solidFill>
            <a:prstDash val="solid"/>
            <a:round/>
            <a:headEnd type="none" w="sm" len="sm"/>
            <a:tailEnd type="none" w="sm" len="sm"/>
          </a:ln>
        </p:spPr>
      </p:cxnSp>
      <p:sp>
        <p:nvSpPr>
          <p:cNvPr id="2023" name="Google Shape;2023;p155"/>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Instructor</a:t>
            </a:r>
            <a:endParaRPr sz="1350">
              <a:solidFill>
                <a:schemeClr val="dk1"/>
              </a:solidFill>
              <a:latin typeface="Calibri"/>
              <a:ea typeface="Calibri"/>
              <a:cs typeface="Calibri"/>
              <a:sym typeface="Calibri"/>
            </a:endParaRPr>
          </a:p>
        </p:txBody>
      </p:sp>
      <p:sp>
        <p:nvSpPr>
          <p:cNvPr id="2024" name="Google Shape;2024;p155"/>
          <p:cNvSpPr/>
          <p:nvPr/>
        </p:nvSpPr>
        <p:spPr>
          <a:xfrm>
            <a:off x="1657350" y="36766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2025" name="Google Shape;2025;p155"/>
          <p:cNvSpPr txBox="1"/>
          <p:nvPr/>
        </p:nvSpPr>
        <p:spPr>
          <a:xfrm>
            <a:off x="542925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26" name="Google Shape;2026;p155"/>
          <p:cNvSpPr txBox="1"/>
          <p:nvPr/>
        </p:nvSpPr>
        <p:spPr>
          <a:xfrm>
            <a:off x="320040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27" name="Google Shape;2027;p155"/>
          <p:cNvSpPr txBox="1"/>
          <p:nvPr/>
        </p:nvSpPr>
        <p:spPr>
          <a:xfrm>
            <a:off x="4686300" y="3543301"/>
            <a:ext cx="12001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learns from</a:t>
            </a:r>
            <a:endParaRPr sz="1350">
              <a:solidFill>
                <a:schemeClr val="dk1"/>
              </a:solidFill>
              <a:latin typeface="Calibri"/>
              <a:ea typeface="Calibri"/>
              <a:cs typeface="Calibri"/>
              <a:sym typeface="Calibri"/>
            </a:endParaRPr>
          </a:p>
        </p:txBody>
      </p:sp>
      <p:sp>
        <p:nvSpPr>
          <p:cNvPr id="2028" name="Google Shape;2028;p155"/>
          <p:cNvSpPr txBox="1"/>
          <p:nvPr/>
        </p:nvSpPr>
        <p:spPr>
          <a:xfrm>
            <a:off x="3257550" y="3543301"/>
            <a:ext cx="8572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teaches</a:t>
            </a:r>
            <a:endParaRPr sz="1350">
              <a:solidFill>
                <a:schemeClr val="dk1"/>
              </a:solidFill>
              <a:latin typeface="Calibri"/>
              <a:ea typeface="Calibri"/>
              <a:cs typeface="Calibri"/>
              <a:sym typeface="Calibri"/>
            </a:endParaRPr>
          </a:p>
        </p:txBody>
      </p:sp>
      <p:sp>
        <p:nvSpPr>
          <p:cNvPr id="2029" name="Google Shape;2029;p155"/>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55"/>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1" name="Google Shape;2031;p155"/>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56"/>
          <p:cNvSpPr txBox="1">
            <a:spLocks noGrp="1"/>
          </p:cNvSpPr>
          <p:nvPr>
            <p:ph type="title"/>
          </p:nvPr>
        </p:nvSpPr>
        <p:spPr>
          <a:xfrm>
            <a:off x="1628775" y="1916832"/>
            <a:ext cx="60579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37" name="Google Shape;2037;p156"/>
          <p:cNvSpPr txBox="1"/>
          <p:nvPr/>
        </p:nvSpPr>
        <p:spPr>
          <a:xfrm>
            <a:off x="2286000" y="2564905"/>
            <a:ext cx="4343400" cy="346218"/>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We can also name the association.</a:t>
            </a:r>
            <a:endParaRPr sz="1350">
              <a:solidFill>
                <a:schemeClr val="dk1"/>
              </a:solidFill>
              <a:latin typeface="Calibri"/>
              <a:ea typeface="Calibri"/>
              <a:cs typeface="Calibri"/>
              <a:sym typeface="Calibri"/>
            </a:endParaRPr>
          </a:p>
        </p:txBody>
      </p:sp>
      <p:cxnSp>
        <p:nvCxnSpPr>
          <p:cNvPr id="2038" name="Google Shape;2038;p156"/>
          <p:cNvCxnSpPr/>
          <p:nvPr/>
        </p:nvCxnSpPr>
        <p:spPr>
          <a:xfrm>
            <a:off x="3200400" y="3886200"/>
            <a:ext cx="2743200" cy="0"/>
          </a:xfrm>
          <a:prstGeom prst="straightConnector1">
            <a:avLst/>
          </a:prstGeom>
          <a:noFill/>
          <a:ln w="28575" cap="flat" cmpd="sng">
            <a:solidFill>
              <a:schemeClr val="dk1"/>
            </a:solidFill>
            <a:prstDash val="solid"/>
            <a:round/>
            <a:headEnd type="none" w="sm" len="sm"/>
            <a:tailEnd type="none" w="sm" len="sm"/>
          </a:ln>
        </p:spPr>
      </p:cxnSp>
      <p:sp>
        <p:nvSpPr>
          <p:cNvPr id="2039" name="Google Shape;2039;p156"/>
          <p:cNvSpPr/>
          <p:nvPr/>
        </p:nvSpPr>
        <p:spPr>
          <a:xfrm>
            <a:off x="5886450" y="37147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Team</a:t>
            </a:r>
            <a:endParaRPr sz="1350">
              <a:solidFill>
                <a:schemeClr val="dk1"/>
              </a:solidFill>
              <a:latin typeface="Calibri"/>
              <a:ea typeface="Calibri"/>
              <a:cs typeface="Calibri"/>
              <a:sym typeface="Calibri"/>
            </a:endParaRPr>
          </a:p>
        </p:txBody>
      </p:sp>
      <p:sp>
        <p:nvSpPr>
          <p:cNvPr id="2040" name="Google Shape;2040;p156"/>
          <p:cNvSpPr/>
          <p:nvPr/>
        </p:nvSpPr>
        <p:spPr>
          <a:xfrm>
            <a:off x="1657350" y="3676650"/>
            <a:ext cx="1543050" cy="4000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2041" name="Google Shape;2041;p156"/>
          <p:cNvSpPr txBox="1"/>
          <p:nvPr/>
        </p:nvSpPr>
        <p:spPr>
          <a:xfrm>
            <a:off x="4000500" y="3543301"/>
            <a:ext cx="13144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membership</a:t>
            </a:r>
            <a:endParaRPr sz="1350">
              <a:solidFill>
                <a:schemeClr val="dk1"/>
              </a:solidFill>
              <a:latin typeface="Calibri"/>
              <a:ea typeface="Calibri"/>
              <a:cs typeface="Calibri"/>
              <a:sym typeface="Calibri"/>
            </a:endParaRPr>
          </a:p>
        </p:txBody>
      </p:sp>
      <p:sp>
        <p:nvSpPr>
          <p:cNvPr id="2042" name="Google Shape;2042;p156"/>
          <p:cNvSpPr txBox="1"/>
          <p:nvPr/>
        </p:nvSpPr>
        <p:spPr>
          <a:xfrm>
            <a:off x="3200400" y="3886201"/>
            <a:ext cx="57150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43" name="Google Shape;2043;p156"/>
          <p:cNvSpPr txBox="1"/>
          <p:nvPr/>
        </p:nvSpPr>
        <p:spPr>
          <a:xfrm>
            <a:off x="542925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44" name="Google Shape;2044;p156"/>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56"/>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6" name="Google Shape;2046;p156"/>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57"/>
          <p:cNvSpPr txBox="1">
            <a:spLocks noGrp="1"/>
          </p:cNvSpPr>
          <p:nvPr>
            <p:ph type="title"/>
          </p:nvPr>
        </p:nvSpPr>
        <p:spPr>
          <a:xfrm>
            <a:off x="1657350" y="1646802"/>
            <a:ext cx="60579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52" name="Google Shape;2052;p157"/>
          <p:cNvSpPr txBox="1"/>
          <p:nvPr/>
        </p:nvSpPr>
        <p:spPr>
          <a:xfrm>
            <a:off x="1657350" y="2510899"/>
            <a:ext cx="5886450" cy="346218"/>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We can specify dual associations.</a:t>
            </a:r>
            <a:endParaRPr sz="1350">
              <a:solidFill>
                <a:schemeClr val="dk1"/>
              </a:solidFill>
              <a:latin typeface="Calibri"/>
              <a:ea typeface="Calibri"/>
              <a:cs typeface="Calibri"/>
              <a:sym typeface="Calibri"/>
            </a:endParaRPr>
          </a:p>
        </p:txBody>
      </p:sp>
      <p:cxnSp>
        <p:nvCxnSpPr>
          <p:cNvPr id="2053" name="Google Shape;2053;p157"/>
          <p:cNvCxnSpPr/>
          <p:nvPr/>
        </p:nvCxnSpPr>
        <p:spPr>
          <a:xfrm>
            <a:off x="3200400" y="3886200"/>
            <a:ext cx="2743200" cy="0"/>
          </a:xfrm>
          <a:prstGeom prst="straightConnector1">
            <a:avLst/>
          </a:prstGeom>
          <a:noFill/>
          <a:ln w="28575" cap="flat" cmpd="sng">
            <a:solidFill>
              <a:schemeClr val="dk1"/>
            </a:solidFill>
            <a:prstDash val="solid"/>
            <a:round/>
            <a:headEnd type="none" w="sm" len="sm"/>
            <a:tailEnd type="none" w="sm" len="sm"/>
          </a:ln>
        </p:spPr>
      </p:cxnSp>
      <p:sp>
        <p:nvSpPr>
          <p:cNvPr id="2054" name="Google Shape;2054;p157"/>
          <p:cNvSpPr/>
          <p:nvPr/>
        </p:nvSpPr>
        <p:spPr>
          <a:xfrm>
            <a:off x="5886450" y="3714750"/>
            <a:ext cx="1543050" cy="10858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Team</a:t>
            </a:r>
            <a:endParaRPr sz="1350">
              <a:solidFill>
                <a:schemeClr val="dk1"/>
              </a:solidFill>
              <a:latin typeface="Calibri"/>
              <a:ea typeface="Calibri"/>
              <a:cs typeface="Calibri"/>
              <a:sym typeface="Calibri"/>
            </a:endParaRPr>
          </a:p>
        </p:txBody>
      </p:sp>
      <p:sp>
        <p:nvSpPr>
          <p:cNvPr id="2055" name="Google Shape;2055;p157"/>
          <p:cNvSpPr/>
          <p:nvPr/>
        </p:nvSpPr>
        <p:spPr>
          <a:xfrm>
            <a:off x="1657350" y="3676650"/>
            <a:ext cx="1543050" cy="112395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Student</a:t>
            </a:r>
            <a:endParaRPr sz="1350">
              <a:solidFill>
                <a:schemeClr val="dk1"/>
              </a:solidFill>
              <a:latin typeface="Calibri"/>
              <a:ea typeface="Calibri"/>
              <a:cs typeface="Calibri"/>
              <a:sym typeface="Calibri"/>
            </a:endParaRPr>
          </a:p>
        </p:txBody>
      </p:sp>
      <p:sp>
        <p:nvSpPr>
          <p:cNvPr id="2056" name="Google Shape;2056;p157"/>
          <p:cNvSpPr txBox="1"/>
          <p:nvPr/>
        </p:nvSpPr>
        <p:spPr>
          <a:xfrm>
            <a:off x="4000500" y="3543301"/>
            <a:ext cx="13144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member of</a:t>
            </a:r>
            <a:endParaRPr sz="1350">
              <a:solidFill>
                <a:schemeClr val="dk1"/>
              </a:solidFill>
              <a:latin typeface="Calibri"/>
              <a:ea typeface="Calibri"/>
              <a:cs typeface="Calibri"/>
              <a:sym typeface="Calibri"/>
            </a:endParaRPr>
          </a:p>
        </p:txBody>
      </p:sp>
      <p:sp>
        <p:nvSpPr>
          <p:cNvPr id="2057" name="Google Shape;2057;p157"/>
          <p:cNvSpPr txBox="1"/>
          <p:nvPr/>
        </p:nvSpPr>
        <p:spPr>
          <a:xfrm>
            <a:off x="320040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cxnSp>
        <p:nvCxnSpPr>
          <p:cNvPr id="2058" name="Google Shape;2058;p157"/>
          <p:cNvCxnSpPr/>
          <p:nvPr/>
        </p:nvCxnSpPr>
        <p:spPr>
          <a:xfrm>
            <a:off x="3200400" y="4514850"/>
            <a:ext cx="2686050" cy="0"/>
          </a:xfrm>
          <a:prstGeom prst="straightConnector1">
            <a:avLst/>
          </a:prstGeom>
          <a:noFill/>
          <a:ln w="28575" cap="flat" cmpd="sng">
            <a:solidFill>
              <a:schemeClr val="dk1"/>
            </a:solidFill>
            <a:prstDash val="solid"/>
            <a:round/>
            <a:headEnd type="none" w="sm" len="sm"/>
            <a:tailEnd type="none" w="sm" len="sm"/>
          </a:ln>
        </p:spPr>
      </p:cxnSp>
      <p:sp>
        <p:nvSpPr>
          <p:cNvPr id="2059" name="Google Shape;2059;p157"/>
          <p:cNvSpPr txBox="1"/>
          <p:nvPr/>
        </p:nvSpPr>
        <p:spPr>
          <a:xfrm>
            <a:off x="4000500" y="4514851"/>
            <a:ext cx="13144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president of</a:t>
            </a:r>
            <a:endParaRPr sz="1350">
              <a:solidFill>
                <a:schemeClr val="dk1"/>
              </a:solidFill>
              <a:latin typeface="Calibri"/>
              <a:ea typeface="Calibri"/>
              <a:cs typeface="Calibri"/>
              <a:sym typeface="Calibri"/>
            </a:endParaRPr>
          </a:p>
        </p:txBody>
      </p:sp>
      <p:sp>
        <p:nvSpPr>
          <p:cNvPr id="2060" name="Google Shape;2060;p157"/>
          <p:cNvSpPr txBox="1"/>
          <p:nvPr/>
        </p:nvSpPr>
        <p:spPr>
          <a:xfrm>
            <a:off x="3200400" y="4514851"/>
            <a:ext cx="285750" cy="27696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2061" name="Google Shape;2061;p157"/>
          <p:cNvSpPr txBox="1"/>
          <p:nvPr/>
        </p:nvSpPr>
        <p:spPr>
          <a:xfrm>
            <a:off x="5429250" y="451485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62" name="Google Shape;2062;p157"/>
          <p:cNvSpPr txBox="1"/>
          <p:nvPr/>
        </p:nvSpPr>
        <p:spPr>
          <a:xfrm>
            <a:off x="5429250" y="3886201"/>
            <a:ext cx="514350" cy="346218"/>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350">
              <a:solidFill>
                <a:schemeClr val="dk1"/>
              </a:solidFill>
              <a:latin typeface="Calibri"/>
              <a:ea typeface="Calibri"/>
              <a:cs typeface="Calibri"/>
              <a:sym typeface="Calibri"/>
            </a:endParaRPr>
          </a:p>
        </p:txBody>
      </p:sp>
      <p:sp>
        <p:nvSpPr>
          <p:cNvPr id="2063" name="Google Shape;2063;p157"/>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57"/>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5" name="Google Shape;2065;p157"/>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30"/>
          <p:cNvPicPr preferRelativeResize="0"/>
          <p:nvPr/>
        </p:nvPicPr>
        <p:blipFill rotWithShape="1">
          <a:blip r:embed="rId3">
            <a:alphaModFix/>
          </a:blip>
          <a:srcRect/>
          <a:stretch/>
        </p:blipFill>
        <p:spPr>
          <a:xfrm>
            <a:off x="552401" y="2133600"/>
            <a:ext cx="8253875" cy="3581400"/>
          </a:xfrm>
          <a:prstGeom prst="rect">
            <a:avLst/>
          </a:prstGeom>
          <a:noFill/>
          <a:ln>
            <a:noFill/>
          </a:ln>
        </p:spPr>
      </p:pic>
      <p:sp>
        <p:nvSpPr>
          <p:cNvPr id="253" name="Google Shape;253;p30"/>
          <p:cNvSpPr txBox="1"/>
          <p:nvPr/>
        </p:nvSpPr>
        <p:spPr>
          <a:xfrm>
            <a:off x="2895600" y="1240396"/>
            <a:ext cx="371024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Times New Roman"/>
                <a:ea typeface="Times New Roman"/>
                <a:cs typeface="Times New Roman"/>
                <a:sym typeface="Times New Roman"/>
              </a:rPr>
              <a:t>The main difference</a:t>
            </a:r>
            <a:endParaRPr/>
          </a:p>
        </p:txBody>
      </p:sp>
      <p:sp>
        <p:nvSpPr>
          <p:cNvPr id="254" name="Google Shape;254;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5" name="Google Shape;255;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6" name="Google Shape;25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158"/>
          <p:cNvSpPr txBox="1">
            <a:spLocks noGrp="1"/>
          </p:cNvSpPr>
          <p:nvPr>
            <p:ph type="title"/>
          </p:nvPr>
        </p:nvSpPr>
        <p:spPr>
          <a:xfrm>
            <a:off x="1575089" y="1430778"/>
            <a:ext cx="60579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71" name="Google Shape;2071;p158"/>
          <p:cNvSpPr txBox="1"/>
          <p:nvPr/>
        </p:nvSpPr>
        <p:spPr>
          <a:xfrm>
            <a:off x="1600200" y="1948502"/>
            <a:ext cx="6081713" cy="623217"/>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Associations can also be objects themselves, called </a:t>
            </a:r>
            <a:r>
              <a:rPr lang="en-US" sz="1800" i="1">
                <a:solidFill>
                  <a:schemeClr val="dk1"/>
                </a:solidFill>
                <a:latin typeface="Times New Roman"/>
                <a:ea typeface="Times New Roman"/>
                <a:cs typeface="Times New Roman"/>
                <a:sym typeface="Times New Roman"/>
              </a:rPr>
              <a:t>link</a:t>
            </a:r>
            <a:r>
              <a:rPr lang="en-US" sz="1800">
                <a:solidFill>
                  <a:schemeClr val="dk1"/>
                </a:solidFill>
                <a:latin typeface="Times New Roman"/>
                <a:ea typeface="Times New Roman"/>
                <a:cs typeface="Times New Roman"/>
                <a:sym typeface="Times New Roman"/>
              </a:rPr>
              <a:t> </a:t>
            </a:r>
            <a:r>
              <a:rPr lang="en-US" sz="1800" i="1">
                <a:solidFill>
                  <a:schemeClr val="dk1"/>
                </a:solidFill>
                <a:latin typeface="Times New Roman"/>
                <a:ea typeface="Times New Roman"/>
                <a:cs typeface="Times New Roman"/>
                <a:sym typeface="Times New Roman"/>
              </a:rPr>
              <a:t>classes</a:t>
            </a:r>
            <a:r>
              <a:rPr lang="en-US" sz="1800">
                <a:solidFill>
                  <a:schemeClr val="dk1"/>
                </a:solidFill>
                <a:latin typeface="Times New Roman"/>
                <a:ea typeface="Times New Roman"/>
                <a:cs typeface="Times New Roman"/>
                <a:sym typeface="Times New Roman"/>
              </a:rPr>
              <a:t> or an </a:t>
            </a:r>
            <a:r>
              <a:rPr lang="en-US" sz="1800" i="1">
                <a:solidFill>
                  <a:schemeClr val="dk1"/>
                </a:solidFill>
                <a:latin typeface="Times New Roman"/>
                <a:ea typeface="Times New Roman"/>
                <a:cs typeface="Times New Roman"/>
                <a:sym typeface="Times New Roman"/>
              </a:rPr>
              <a:t>association classes</a:t>
            </a:r>
            <a:r>
              <a:rPr lang="en-US" sz="1800">
                <a:solidFill>
                  <a:schemeClr val="dk1"/>
                </a:solidFill>
                <a:latin typeface="Times New Roman"/>
                <a:ea typeface="Times New Roman"/>
                <a:cs typeface="Times New Roman"/>
                <a:sym typeface="Times New Roman"/>
              </a:rPr>
              <a:t>.</a:t>
            </a:r>
            <a:endParaRPr sz="1350">
              <a:solidFill>
                <a:schemeClr val="dk1"/>
              </a:solidFill>
              <a:latin typeface="Calibri"/>
              <a:ea typeface="Calibri"/>
              <a:cs typeface="Calibri"/>
              <a:sym typeface="Calibri"/>
            </a:endParaRPr>
          </a:p>
        </p:txBody>
      </p:sp>
      <p:grpSp>
        <p:nvGrpSpPr>
          <p:cNvPr id="2072" name="Google Shape;2072;p158"/>
          <p:cNvGrpSpPr/>
          <p:nvPr/>
        </p:nvGrpSpPr>
        <p:grpSpPr>
          <a:xfrm>
            <a:off x="1657350" y="4800600"/>
            <a:ext cx="5772150" cy="409575"/>
            <a:chOff x="432" y="3072"/>
            <a:chExt cx="4848" cy="344"/>
          </a:xfrm>
        </p:grpSpPr>
        <p:cxnSp>
          <p:nvCxnSpPr>
            <p:cNvPr id="2073" name="Google Shape;2073;p158"/>
            <p:cNvCxnSpPr/>
            <p:nvPr/>
          </p:nvCxnSpPr>
          <p:spPr>
            <a:xfrm>
              <a:off x="1728" y="3248"/>
              <a:ext cx="2304" cy="0"/>
            </a:xfrm>
            <a:prstGeom prst="straightConnector1">
              <a:avLst/>
            </a:prstGeom>
            <a:solidFill>
              <a:srgbClr val="FFFF00"/>
            </a:solidFill>
            <a:ln w="28575" cap="flat" cmpd="sng">
              <a:solidFill>
                <a:schemeClr val="dk1"/>
              </a:solidFill>
              <a:prstDash val="solid"/>
              <a:round/>
              <a:headEnd type="none" w="sm" len="sm"/>
              <a:tailEnd type="none" w="sm" len="sm"/>
            </a:ln>
          </p:spPr>
        </p:cxnSp>
        <p:sp>
          <p:nvSpPr>
            <p:cNvPr id="2074" name="Google Shape;2074;p158"/>
            <p:cNvSpPr/>
            <p:nvPr/>
          </p:nvSpPr>
          <p:spPr>
            <a:xfrm>
              <a:off x="3984" y="3080"/>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Warranty</a:t>
              </a:r>
              <a:endParaRPr sz="1350">
                <a:solidFill>
                  <a:schemeClr val="dk1"/>
                </a:solidFill>
                <a:latin typeface="Calibri"/>
                <a:ea typeface="Calibri"/>
                <a:cs typeface="Calibri"/>
                <a:sym typeface="Calibri"/>
              </a:endParaRPr>
            </a:p>
          </p:txBody>
        </p:sp>
        <p:sp>
          <p:nvSpPr>
            <p:cNvPr id="2075" name="Google Shape;2075;p158"/>
            <p:cNvSpPr/>
            <p:nvPr/>
          </p:nvSpPr>
          <p:spPr>
            <a:xfrm>
              <a:off x="432" y="3072"/>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Product</a:t>
              </a:r>
              <a:endParaRPr sz="1350">
                <a:solidFill>
                  <a:schemeClr val="dk1"/>
                </a:solidFill>
                <a:latin typeface="Calibri"/>
                <a:ea typeface="Calibri"/>
                <a:cs typeface="Calibri"/>
                <a:sym typeface="Calibri"/>
              </a:endParaRPr>
            </a:p>
          </p:txBody>
        </p:sp>
      </p:grpSp>
      <p:cxnSp>
        <p:nvCxnSpPr>
          <p:cNvPr id="2076" name="Google Shape;2076;p158"/>
          <p:cNvCxnSpPr/>
          <p:nvPr/>
        </p:nvCxnSpPr>
        <p:spPr>
          <a:xfrm>
            <a:off x="4514850" y="4114800"/>
            <a:ext cx="0" cy="914400"/>
          </a:xfrm>
          <a:prstGeom prst="straightConnector1">
            <a:avLst/>
          </a:prstGeom>
          <a:noFill/>
          <a:ln w="28575" cap="flat" cmpd="sng">
            <a:solidFill>
              <a:schemeClr val="dk1"/>
            </a:solidFill>
            <a:prstDash val="dash"/>
            <a:round/>
            <a:headEnd type="none" w="sm" len="sm"/>
            <a:tailEnd type="none" w="sm" len="sm"/>
          </a:ln>
        </p:spPr>
      </p:cxnSp>
      <p:grpSp>
        <p:nvGrpSpPr>
          <p:cNvPr id="2077" name="Google Shape;2077;p158"/>
          <p:cNvGrpSpPr/>
          <p:nvPr/>
        </p:nvGrpSpPr>
        <p:grpSpPr>
          <a:xfrm>
            <a:off x="3743325" y="2571750"/>
            <a:ext cx="1543050" cy="1485900"/>
            <a:chOff x="2256" y="1344"/>
            <a:chExt cx="1296" cy="1248"/>
          </a:xfrm>
        </p:grpSpPr>
        <p:sp>
          <p:nvSpPr>
            <p:cNvPr id="2078" name="Google Shape;2078;p158"/>
            <p:cNvSpPr/>
            <p:nvPr/>
          </p:nvSpPr>
          <p:spPr>
            <a:xfrm>
              <a:off x="2256" y="2400"/>
              <a:ext cx="1296" cy="19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79" name="Google Shape;2079;p158"/>
            <p:cNvSpPr/>
            <p:nvPr/>
          </p:nvSpPr>
          <p:spPr>
            <a:xfrm>
              <a:off x="2256" y="1344"/>
              <a:ext cx="1296" cy="336"/>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Registration</a:t>
              </a:r>
              <a:endParaRPr sz="1350">
                <a:solidFill>
                  <a:schemeClr val="dk1"/>
                </a:solidFill>
                <a:latin typeface="Calibri"/>
                <a:ea typeface="Calibri"/>
                <a:cs typeface="Calibri"/>
                <a:sym typeface="Calibri"/>
              </a:endParaRPr>
            </a:p>
          </p:txBody>
        </p:sp>
        <p:sp>
          <p:nvSpPr>
            <p:cNvPr id="2080" name="Google Shape;2080;p158"/>
            <p:cNvSpPr/>
            <p:nvPr/>
          </p:nvSpPr>
          <p:spPr>
            <a:xfrm>
              <a:off x="2256" y="1680"/>
              <a:ext cx="1296" cy="72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modelNumber</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serialNumber</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warrentyCode</a:t>
              </a:r>
              <a:endParaRPr sz="1350">
                <a:solidFill>
                  <a:schemeClr val="dk1"/>
                </a:solidFill>
                <a:latin typeface="Calibri"/>
                <a:ea typeface="Calibri"/>
                <a:cs typeface="Calibri"/>
                <a:sym typeface="Calibri"/>
              </a:endParaRPr>
            </a:p>
          </p:txBody>
        </p:sp>
      </p:grpSp>
      <p:sp>
        <p:nvSpPr>
          <p:cNvPr id="2081" name="Google Shape;2081;p158"/>
          <p:cNvSpPr txBox="1"/>
          <p:nvPr/>
        </p:nvSpPr>
        <p:spPr>
          <a:xfrm>
            <a:off x="3200400" y="4972051"/>
            <a:ext cx="285750" cy="27696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endParaRPr sz="1350">
              <a:solidFill>
                <a:schemeClr val="dk1"/>
              </a:solidFill>
              <a:latin typeface="Times New Roman"/>
              <a:ea typeface="Times New Roman"/>
              <a:cs typeface="Times New Roman"/>
              <a:sym typeface="Times New Roman"/>
            </a:endParaRPr>
          </a:p>
        </p:txBody>
      </p:sp>
      <p:sp>
        <p:nvSpPr>
          <p:cNvPr id="2082" name="Google Shape;2082;p158"/>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58"/>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4" name="Google Shape;2084;p158"/>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88"/>
        <p:cNvGrpSpPr/>
        <p:nvPr/>
      </p:nvGrpSpPr>
      <p:grpSpPr>
        <a:xfrm>
          <a:off x="0" y="0"/>
          <a:ext cx="0" cy="0"/>
          <a:chOff x="0" y="0"/>
          <a:chExt cx="0" cy="0"/>
        </a:xfrm>
      </p:grpSpPr>
      <p:sp>
        <p:nvSpPr>
          <p:cNvPr id="2089" name="Google Shape;2089;p159"/>
          <p:cNvSpPr txBox="1">
            <a:spLocks noGrp="1"/>
          </p:cNvSpPr>
          <p:nvPr>
            <p:ph type="title"/>
          </p:nvPr>
        </p:nvSpPr>
        <p:spPr>
          <a:xfrm>
            <a:off x="1600200" y="1586456"/>
            <a:ext cx="611505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Association Relationships (Cont’d)</a:t>
            </a:r>
            <a:endParaRPr/>
          </a:p>
        </p:txBody>
      </p:sp>
      <p:sp>
        <p:nvSpPr>
          <p:cNvPr id="2090" name="Google Shape;2090;p159"/>
          <p:cNvSpPr txBox="1"/>
          <p:nvPr/>
        </p:nvSpPr>
        <p:spPr>
          <a:xfrm>
            <a:off x="1600200" y="2000251"/>
            <a:ext cx="5886450" cy="346218"/>
          </a:xfrm>
          <a:prstGeom prst="rect">
            <a:avLst/>
          </a:prstGeom>
          <a:noFill/>
          <a:ln>
            <a:noFill/>
          </a:ln>
        </p:spPr>
        <p:txBody>
          <a:bodyPr spcFirstLastPara="1" wrap="square" lIns="68550" tIns="34275" rIns="68550" bIns="34275"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 class can have a </a:t>
            </a:r>
            <a:r>
              <a:rPr lang="en-US" sz="1800" i="1">
                <a:solidFill>
                  <a:schemeClr val="dk1"/>
                </a:solidFill>
                <a:latin typeface="Times New Roman"/>
                <a:ea typeface="Times New Roman"/>
                <a:cs typeface="Times New Roman"/>
                <a:sym typeface="Times New Roman"/>
              </a:rPr>
              <a:t>self association</a:t>
            </a:r>
            <a:r>
              <a:rPr lang="en-US" sz="1800">
                <a:solidFill>
                  <a:schemeClr val="dk1"/>
                </a:solidFill>
                <a:latin typeface="Times New Roman"/>
                <a:ea typeface="Times New Roman"/>
                <a:cs typeface="Times New Roman"/>
                <a:sym typeface="Times New Roman"/>
              </a:rPr>
              <a:t>.</a:t>
            </a:r>
            <a:endParaRPr sz="1350">
              <a:solidFill>
                <a:schemeClr val="dk1"/>
              </a:solidFill>
              <a:latin typeface="Calibri"/>
              <a:ea typeface="Calibri"/>
              <a:cs typeface="Calibri"/>
              <a:sym typeface="Calibri"/>
            </a:endParaRPr>
          </a:p>
        </p:txBody>
      </p:sp>
      <p:grpSp>
        <p:nvGrpSpPr>
          <p:cNvPr id="2091" name="Google Shape;2091;p159"/>
          <p:cNvGrpSpPr/>
          <p:nvPr/>
        </p:nvGrpSpPr>
        <p:grpSpPr>
          <a:xfrm>
            <a:off x="3143250" y="3543301"/>
            <a:ext cx="2628900" cy="1191816"/>
            <a:chOff x="1680" y="2256"/>
            <a:chExt cx="2208" cy="1001"/>
          </a:xfrm>
        </p:grpSpPr>
        <p:sp>
          <p:nvSpPr>
            <p:cNvPr id="2092" name="Google Shape;2092;p159"/>
            <p:cNvSpPr/>
            <p:nvPr/>
          </p:nvSpPr>
          <p:spPr>
            <a:xfrm>
              <a:off x="2544" y="2256"/>
              <a:ext cx="1296" cy="816"/>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93" name="Google Shape;2093;p159"/>
            <p:cNvSpPr/>
            <p:nvPr/>
          </p:nvSpPr>
          <p:spPr>
            <a:xfrm>
              <a:off x="1680" y="2784"/>
              <a:ext cx="1536" cy="432"/>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LinkedListNode</a:t>
              </a:r>
              <a:endParaRPr sz="1800">
                <a:solidFill>
                  <a:schemeClr val="dk1"/>
                </a:solidFill>
                <a:latin typeface="Times New Roman"/>
                <a:ea typeface="Times New Roman"/>
                <a:cs typeface="Times New Roman"/>
                <a:sym typeface="Times New Roman"/>
              </a:endParaRPr>
            </a:p>
          </p:txBody>
        </p:sp>
        <p:sp>
          <p:nvSpPr>
            <p:cNvPr id="2094" name="Google Shape;2094;p159"/>
            <p:cNvSpPr txBox="1"/>
            <p:nvPr/>
          </p:nvSpPr>
          <p:spPr>
            <a:xfrm>
              <a:off x="2208" y="2544"/>
              <a:ext cx="384" cy="233"/>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next</a:t>
              </a:r>
              <a:endParaRPr sz="1350">
                <a:solidFill>
                  <a:schemeClr val="dk1"/>
                </a:solidFill>
                <a:latin typeface="Calibri"/>
                <a:ea typeface="Calibri"/>
                <a:cs typeface="Calibri"/>
                <a:sym typeface="Calibri"/>
              </a:endParaRPr>
            </a:p>
          </p:txBody>
        </p:sp>
        <p:sp>
          <p:nvSpPr>
            <p:cNvPr id="2095" name="Google Shape;2095;p159"/>
            <p:cNvSpPr txBox="1"/>
            <p:nvPr/>
          </p:nvSpPr>
          <p:spPr>
            <a:xfrm>
              <a:off x="3216" y="3024"/>
              <a:ext cx="672" cy="233"/>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a:solidFill>
                    <a:schemeClr val="dk1"/>
                  </a:solidFill>
                  <a:latin typeface="Times New Roman"/>
                  <a:ea typeface="Times New Roman"/>
                  <a:cs typeface="Times New Roman"/>
                  <a:sym typeface="Times New Roman"/>
                </a:rPr>
                <a:t>previous</a:t>
              </a:r>
              <a:endParaRPr sz="1350">
                <a:solidFill>
                  <a:schemeClr val="dk1"/>
                </a:solidFill>
                <a:latin typeface="Calibri"/>
                <a:ea typeface="Calibri"/>
                <a:cs typeface="Calibri"/>
                <a:sym typeface="Calibri"/>
              </a:endParaRPr>
            </a:p>
          </p:txBody>
        </p:sp>
      </p:grpSp>
      <p:sp>
        <p:nvSpPr>
          <p:cNvPr id="2096" name="Google Shape;2096;p159"/>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59"/>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8" name="Google Shape;2098;p159"/>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60"/>
          <p:cNvSpPr txBox="1">
            <a:spLocks noGrp="1"/>
          </p:cNvSpPr>
          <p:nvPr>
            <p:ph type="title"/>
          </p:nvPr>
        </p:nvSpPr>
        <p:spPr>
          <a:xfrm>
            <a:off x="629562" y="1646802"/>
            <a:ext cx="7848600" cy="40005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Interfaces</a:t>
            </a:r>
            <a:endParaRPr/>
          </a:p>
        </p:txBody>
      </p:sp>
      <p:sp>
        <p:nvSpPr>
          <p:cNvPr id="2104" name="Google Shape;2104;p160"/>
          <p:cNvSpPr txBox="1"/>
          <p:nvPr/>
        </p:nvSpPr>
        <p:spPr>
          <a:xfrm>
            <a:off x="4114800" y="2114551"/>
            <a:ext cx="3714750" cy="2285211"/>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An </a:t>
            </a:r>
            <a:r>
              <a:rPr lang="en-US" sz="1800" i="1">
                <a:solidFill>
                  <a:schemeClr val="dk1"/>
                </a:solidFill>
                <a:latin typeface="Times New Roman"/>
                <a:ea typeface="Times New Roman"/>
                <a:cs typeface="Times New Roman"/>
                <a:sym typeface="Times New Roman"/>
              </a:rPr>
              <a:t>interface</a:t>
            </a:r>
            <a:r>
              <a:rPr lang="en-US" sz="1800">
                <a:solidFill>
                  <a:schemeClr val="dk1"/>
                </a:solidFill>
                <a:latin typeface="Times New Roman"/>
                <a:ea typeface="Times New Roman"/>
                <a:cs typeface="Times New Roman"/>
                <a:sym typeface="Times New Roman"/>
              </a:rPr>
              <a:t> is a named set of operations that specifies the behavior of objects without showing their inner structure. It can be rendered in the model by a one- or two-compartment rectangle, with the </a:t>
            </a:r>
            <a:r>
              <a:rPr lang="en-US" sz="1800" i="1">
                <a:solidFill>
                  <a:schemeClr val="dk1"/>
                </a:solidFill>
                <a:latin typeface="Times New Roman"/>
                <a:ea typeface="Times New Roman"/>
                <a:cs typeface="Times New Roman"/>
                <a:sym typeface="Times New Roman"/>
              </a:rPr>
              <a:t>stereotype</a:t>
            </a:r>
            <a:r>
              <a:rPr lang="en-US" sz="1800">
                <a:solidFill>
                  <a:schemeClr val="dk1"/>
                </a:solidFill>
                <a:latin typeface="Times New Roman"/>
                <a:ea typeface="Times New Roman"/>
                <a:cs typeface="Times New Roman"/>
                <a:sym typeface="Times New Roman"/>
              </a:rPr>
              <a:t> &lt;&lt;interface&gt;&gt; above the interface name.</a:t>
            </a:r>
            <a:endParaRPr sz="1350">
              <a:solidFill>
                <a:schemeClr val="dk1"/>
              </a:solidFill>
              <a:latin typeface="Calibri"/>
              <a:ea typeface="Calibri"/>
              <a:cs typeface="Calibri"/>
              <a:sym typeface="Calibri"/>
            </a:endParaRPr>
          </a:p>
        </p:txBody>
      </p:sp>
      <p:sp>
        <p:nvSpPr>
          <p:cNvPr id="2105" name="Google Shape;2105;p160"/>
          <p:cNvSpPr/>
          <p:nvPr/>
        </p:nvSpPr>
        <p:spPr>
          <a:xfrm>
            <a:off x="1771650" y="2686050"/>
            <a:ext cx="1828800" cy="800100"/>
          </a:xfrm>
          <a:prstGeom prst="rect">
            <a:avLst/>
          </a:prstGeom>
          <a:solidFill>
            <a:srgbClr val="FFFF00"/>
          </a:solidFill>
          <a:ln w="9525" cap="flat" cmpd="sng">
            <a:solidFill>
              <a:schemeClr val="dk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&lt;&lt;interface&gt;&gt;</a:t>
            </a:r>
            <a:endParaRPr sz="135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ControlPanel</a:t>
            </a:r>
            <a:endParaRPr sz="1350">
              <a:solidFill>
                <a:schemeClr val="dk1"/>
              </a:solidFill>
              <a:latin typeface="Calibri"/>
              <a:ea typeface="Calibri"/>
              <a:cs typeface="Calibri"/>
              <a:sym typeface="Calibri"/>
            </a:endParaRPr>
          </a:p>
        </p:txBody>
      </p:sp>
      <p:sp>
        <p:nvSpPr>
          <p:cNvPr id="2106" name="Google Shape;2106;p160"/>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60"/>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8" name="Google Shape;2108;p160"/>
          <p:cNvPicPr preferRelativeResize="0"/>
          <p:nvPr/>
        </p:nvPicPr>
        <p:blipFill rotWithShape="1">
          <a:blip r:embed="rId3">
            <a:alphaModFix/>
          </a:blip>
          <a:srcRect/>
          <a:stretch/>
        </p:blipFill>
        <p:spPr>
          <a:xfrm>
            <a:off x="5511285" y="878032"/>
            <a:ext cx="914220" cy="39987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pic>
        <p:nvPicPr>
          <p:cNvPr id="2113" name="Google Shape;2113;p161"/>
          <p:cNvPicPr preferRelativeResize="0"/>
          <p:nvPr/>
        </p:nvPicPr>
        <p:blipFill rotWithShape="1">
          <a:blip r:embed="rId3">
            <a:alphaModFix/>
          </a:blip>
          <a:srcRect l="26592" t="24000" r="22408" b="8362"/>
          <a:stretch/>
        </p:blipFill>
        <p:spPr>
          <a:xfrm>
            <a:off x="2249130" y="1430778"/>
            <a:ext cx="6894871" cy="4569972"/>
          </a:xfrm>
          <a:prstGeom prst="rect">
            <a:avLst/>
          </a:prstGeom>
          <a:noFill/>
          <a:ln>
            <a:noFill/>
          </a:ln>
        </p:spPr>
      </p:pic>
      <p:sp>
        <p:nvSpPr>
          <p:cNvPr id="2114" name="Google Shape;2114;p161"/>
          <p:cNvSpPr txBox="1">
            <a:spLocks noGrp="1"/>
          </p:cNvSpPr>
          <p:nvPr>
            <p:ph type="title"/>
          </p:nvPr>
        </p:nvSpPr>
        <p:spPr>
          <a:xfrm>
            <a:off x="197514" y="1538790"/>
            <a:ext cx="3211830"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1500">
                <a:latin typeface="Arial"/>
                <a:ea typeface="Arial"/>
                <a:cs typeface="Arial"/>
                <a:sym typeface="Arial"/>
              </a:rPr>
              <a:t>A real world Example</a:t>
            </a:r>
            <a:endParaRPr sz="1500">
              <a:latin typeface="Arial"/>
              <a:ea typeface="Arial"/>
              <a:cs typeface="Arial"/>
              <a:sym typeface="Arial"/>
            </a:endParaRPr>
          </a:p>
        </p:txBody>
      </p:sp>
      <p:sp>
        <p:nvSpPr>
          <p:cNvPr id="2115" name="Google Shape;2115;p161"/>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61"/>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7" name="Google Shape;2117;p161"/>
          <p:cNvPicPr preferRelativeResize="0"/>
          <p:nvPr/>
        </p:nvPicPr>
        <p:blipFill rotWithShape="1">
          <a:blip r:embed="rId4">
            <a:alphaModFix/>
          </a:blip>
          <a:srcRect/>
          <a:stretch/>
        </p:blipFill>
        <p:spPr>
          <a:xfrm>
            <a:off x="5511285" y="878032"/>
            <a:ext cx="914220" cy="399870"/>
          </a:xfrm>
          <a:prstGeom prst="rect">
            <a:avLst/>
          </a:prstGeom>
          <a:noFill/>
          <a:ln>
            <a:noFill/>
          </a:ln>
        </p:spPr>
      </p:pic>
      <p:sp>
        <p:nvSpPr>
          <p:cNvPr id="2118" name="Google Shape;2118;p1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119" name="Google Shape;2119;p1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153</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62"/>
          <p:cNvSpPr txBox="1">
            <a:spLocks noGrp="1"/>
          </p:cNvSpPr>
          <p:nvPr>
            <p:ph type="title"/>
          </p:nvPr>
        </p:nvSpPr>
        <p:spPr>
          <a:xfrm>
            <a:off x="204921" y="1249793"/>
            <a:ext cx="4907627" cy="561585"/>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Arial"/>
              <a:buNone/>
            </a:pPr>
            <a:r>
              <a:rPr lang="en-US" sz="2700">
                <a:latin typeface="Arial"/>
                <a:ea typeface="Arial"/>
                <a:cs typeface="Arial"/>
                <a:sym typeface="Arial"/>
              </a:rPr>
              <a:t>A Simple C++ Program with class</a:t>
            </a:r>
            <a:endParaRPr sz="2700">
              <a:latin typeface="Arial"/>
              <a:ea typeface="Arial"/>
              <a:cs typeface="Arial"/>
              <a:sym typeface="Arial"/>
            </a:endParaRPr>
          </a:p>
        </p:txBody>
      </p:sp>
      <p:pic>
        <p:nvPicPr>
          <p:cNvPr id="2125" name="Google Shape;2125;p162"/>
          <p:cNvPicPr preferRelativeResize="0"/>
          <p:nvPr/>
        </p:nvPicPr>
        <p:blipFill rotWithShape="1">
          <a:blip r:embed="rId3">
            <a:alphaModFix/>
          </a:blip>
          <a:srcRect r="10757"/>
          <a:stretch/>
        </p:blipFill>
        <p:spPr>
          <a:xfrm>
            <a:off x="368010" y="1879716"/>
            <a:ext cx="4382714" cy="3840956"/>
          </a:xfrm>
          <a:prstGeom prst="rect">
            <a:avLst/>
          </a:prstGeom>
          <a:noFill/>
          <a:ln w="38100" cap="sq" cmpd="sng">
            <a:solidFill>
              <a:srgbClr val="548135"/>
            </a:solidFill>
            <a:prstDash val="solid"/>
            <a:miter lim="800000"/>
            <a:headEnd type="none" w="sm" len="sm"/>
            <a:tailEnd type="none" w="sm" len="sm"/>
          </a:ln>
          <a:effectLst>
            <a:outerShdw blurRad="50800" dist="38100" dir="2700000" algn="tl" rotWithShape="0">
              <a:srgbClr val="000000">
                <a:alpha val="42352"/>
              </a:srgbClr>
            </a:outerShdw>
          </a:effectLst>
        </p:spPr>
      </p:pic>
      <p:pic>
        <p:nvPicPr>
          <p:cNvPr id="2126" name="Google Shape;2126;p162"/>
          <p:cNvPicPr preferRelativeResize="0"/>
          <p:nvPr/>
        </p:nvPicPr>
        <p:blipFill rotWithShape="1">
          <a:blip r:embed="rId4">
            <a:alphaModFix/>
          </a:blip>
          <a:srcRect/>
          <a:stretch/>
        </p:blipFill>
        <p:spPr>
          <a:xfrm>
            <a:off x="5133539" y="1530585"/>
            <a:ext cx="3707802" cy="4190086"/>
          </a:xfrm>
          <a:prstGeom prst="rect">
            <a:avLst/>
          </a:prstGeom>
          <a:noFill/>
          <a:ln w="38100" cap="sq" cmpd="sng">
            <a:solidFill>
              <a:srgbClr val="548135"/>
            </a:solidFill>
            <a:prstDash val="solid"/>
            <a:miter lim="800000"/>
            <a:headEnd type="none" w="sm" len="sm"/>
            <a:tailEnd type="none" w="sm" len="sm"/>
          </a:ln>
          <a:effectLst>
            <a:outerShdw blurRad="50800" dist="38100" dir="2700000" algn="tl" rotWithShape="0">
              <a:srgbClr val="000000">
                <a:alpha val="42352"/>
              </a:srgbClr>
            </a:outerShdw>
          </a:effectLst>
        </p:spPr>
      </p:pic>
      <p:sp>
        <p:nvSpPr>
          <p:cNvPr id="2127" name="Google Shape;2127;p162"/>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62"/>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9" name="Google Shape;2129;p162"/>
          <p:cNvPicPr preferRelativeResize="0"/>
          <p:nvPr/>
        </p:nvPicPr>
        <p:blipFill rotWithShape="1">
          <a:blip r:embed="rId5">
            <a:alphaModFix/>
          </a:blip>
          <a:srcRect/>
          <a:stretch/>
        </p:blipFill>
        <p:spPr>
          <a:xfrm>
            <a:off x="5511285" y="878032"/>
            <a:ext cx="914220" cy="399870"/>
          </a:xfrm>
          <a:prstGeom prst="rect">
            <a:avLst/>
          </a:prstGeom>
          <a:noFill/>
          <a:ln>
            <a:noFill/>
          </a:ln>
        </p:spPr>
      </p:pic>
      <p:sp>
        <p:nvSpPr>
          <p:cNvPr id="2130" name="Google Shape;2130;p1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131" name="Google Shape;2131;p1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63"/>
          <p:cNvSpPr txBox="1">
            <a:spLocks noGrp="1"/>
          </p:cNvSpPr>
          <p:nvPr>
            <p:ph type="title"/>
          </p:nvPr>
        </p:nvSpPr>
        <p:spPr>
          <a:xfrm>
            <a:off x="629562" y="1322766"/>
            <a:ext cx="4907627"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700">
                <a:latin typeface="Arial"/>
                <a:ea typeface="Arial"/>
                <a:cs typeface="Arial"/>
                <a:sym typeface="Arial"/>
              </a:rPr>
              <a:t>Output</a:t>
            </a:r>
            <a:endParaRPr sz="2700">
              <a:latin typeface="Arial"/>
              <a:ea typeface="Arial"/>
              <a:cs typeface="Arial"/>
              <a:sym typeface="Arial"/>
            </a:endParaRPr>
          </a:p>
        </p:txBody>
      </p:sp>
      <p:pic>
        <p:nvPicPr>
          <p:cNvPr id="2137" name="Google Shape;2137;p163"/>
          <p:cNvPicPr preferRelativeResize="0"/>
          <p:nvPr/>
        </p:nvPicPr>
        <p:blipFill rotWithShape="1">
          <a:blip r:embed="rId3">
            <a:alphaModFix/>
          </a:blip>
          <a:srcRect/>
          <a:stretch/>
        </p:blipFill>
        <p:spPr>
          <a:xfrm>
            <a:off x="1731818" y="1837190"/>
            <a:ext cx="4913565" cy="2753860"/>
          </a:xfrm>
          <a:prstGeom prst="rect">
            <a:avLst/>
          </a:prstGeom>
          <a:noFill/>
          <a:ln>
            <a:noFill/>
          </a:ln>
        </p:spPr>
      </p:pic>
      <p:sp>
        <p:nvSpPr>
          <p:cNvPr id="2138" name="Google Shape;2138;p163"/>
          <p:cNvSpPr/>
          <p:nvPr/>
        </p:nvSpPr>
        <p:spPr>
          <a:xfrm>
            <a:off x="1514841" y="1062304"/>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63"/>
          <p:cNvSpPr/>
          <p:nvPr/>
        </p:nvSpPr>
        <p:spPr>
          <a:xfrm>
            <a:off x="1514841" y="970774"/>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0" name="Google Shape;2140;p163"/>
          <p:cNvPicPr preferRelativeResize="0"/>
          <p:nvPr/>
        </p:nvPicPr>
        <p:blipFill rotWithShape="1">
          <a:blip r:embed="rId4">
            <a:alphaModFix/>
          </a:blip>
          <a:srcRect/>
          <a:stretch/>
        </p:blipFill>
        <p:spPr>
          <a:xfrm>
            <a:off x="5511285" y="878032"/>
            <a:ext cx="914220" cy="399870"/>
          </a:xfrm>
          <a:prstGeom prst="rect">
            <a:avLst/>
          </a:prstGeom>
          <a:noFill/>
          <a:ln>
            <a:noFill/>
          </a:ln>
        </p:spPr>
      </p:pic>
      <p:sp>
        <p:nvSpPr>
          <p:cNvPr id="2141" name="Google Shape;2141;p1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142" name="Google Shape;2142;p1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7" name="Google Shape;2147;p16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8" name="Google Shape;2148;p16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49" name="Google Shape;2149;p164"/>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50" name="Google Shape;2150;p16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151" name="Google Shape;2151;p164"/>
          <p:cNvSpPr/>
          <p:nvPr/>
        </p:nvSpPr>
        <p:spPr>
          <a:xfrm>
            <a:off x="1524000" y="1905000"/>
            <a:ext cx="6096000" cy="30469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dk1"/>
                </a:solidFill>
                <a:latin typeface="Times New Roman"/>
                <a:ea typeface="Times New Roman"/>
                <a:cs typeface="Times New Roman"/>
                <a:sym typeface="Times New Roman"/>
              </a:rPr>
              <a:t>18CSC202J - OBJECT ORIENTED DESIGN AND PROGRAMMING</a:t>
            </a:r>
            <a:br>
              <a:rPr lang="en-US" sz="2400" b="1">
                <a:solidFill>
                  <a:schemeClr val="dk1"/>
                </a:solidFill>
                <a:latin typeface="Times New Roman"/>
                <a:ea typeface="Times New Roman"/>
                <a:cs typeface="Times New Roman"/>
                <a:sym typeface="Times New Roman"/>
              </a:rPr>
            </a:b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Session 8</a:t>
            </a:r>
            <a:br>
              <a:rPr lang="en-US" sz="2400" b="1">
                <a:solidFill>
                  <a:schemeClr val="dk1"/>
                </a:solidFill>
                <a:latin typeface="Times New Roman"/>
                <a:ea typeface="Times New Roman"/>
                <a:cs typeface="Times New Roman"/>
                <a:sym typeface="Times New Roman"/>
              </a:rPr>
            </a:b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Topic : </a:t>
            </a:r>
            <a:r>
              <a:rPr lang="en-US" sz="2400" b="1">
                <a:solidFill>
                  <a:schemeClr val="dk1"/>
                </a:solidFill>
                <a:latin typeface="Calibri"/>
                <a:ea typeface="Calibri"/>
                <a:cs typeface="Calibri"/>
                <a:sym typeface="Calibri"/>
              </a:rPr>
              <a:t>Feature Abstraction and Encapsulation, Application of Abstraction and Encapsulation</a:t>
            </a:r>
            <a:endParaRPr sz="2400" b="1">
              <a:solidFill>
                <a:schemeClr val="dk1"/>
              </a:solidFill>
              <a:latin typeface="Arial"/>
              <a:ea typeface="Arial"/>
              <a:cs typeface="Arial"/>
              <a:sym typeface="Aria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165"/>
          <p:cNvSpPr txBox="1"/>
          <p:nvPr/>
        </p:nvSpPr>
        <p:spPr>
          <a:xfrm>
            <a:off x="598696" y="932096"/>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Abstraction</a:t>
            </a:r>
            <a:endParaRPr/>
          </a:p>
        </p:txBody>
      </p:sp>
      <p:sp>
        <p:nvSpPr>
          <p:cNvPr id="2157" name="Google Shape;2157;p165"/>
          <p:cNvSpPr txBox="1"/>
          <p:nvPr/>
        </p:nvSpPr>
        <p:spPr>
          <a:xfrm>
            <a:off x="612648" y="1600200"/>
            <a:ext cx="8153400" cy="4829196"/>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Data abstraction allows a program to ignore the details of how a data type is represented. </a:t>
            </a:r>
            <a:endParaRPr/>
          </a:p>
          <a:p>
            <a:pPr marL="342900" marR="0" lvl="0" indent="-190500" algn="just" rtl="0">
              <a:spcBef>
                <a:spcPts val="480"/>
              </a:spcBef>
              <a:spcAft>
                <a:spcPts val="0"/>
              </a:spcAft>
              <a:buClr>
                <a:schemeClr val="dk1"/>
              </a:buClr>
              <a:buSzPts val="2400"/>
              <a:buFont typeface="Arial"/>
              <a:buNone/>
            </a:pPr>
            <a:endParaRPr sz="2400" b="0" i="0">
              <a:solidFill>
                <a:srgbClr val="212529"/>
              </a:solidFill>
              <a:latin typeface="Calibri"/>
              <a:ea typeface="Calibri"/>
              <a:cs typeface="Calibri"/>
              <a:sym typeface="Calibri"/>
            </a:endParaRPr>
          </a:p>
          <a:p>
            <a:pPr marL="342900" marR="0" lvl="0" indent="-342900" algn="just" rtl="0">
              <a:spcBef>
                <a:spcPts val="48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Abstraction (derived from a Latin word </a:t>
            </a:r>
            <a:r>
              <a:rPr lang="en-US" sz="2400" b="1" i="0">
                <a:solidFill>
                  <a:srgbClr val="212529"/>
                </a:solidFill>
                <a:latin typeface="Calibri"/>
                <a:ea typeface="Calibri"/>
                <a:cs typeface="Calibri"/>
                <a:sym typeface="Calibri"/>
              </a:rPr>
              <a:t>abs</a:t>
            </a:r>
            <a:r>
              <a:rPr lang="en-US" sz="2400" b="0" i="0">
                <a:solidFill>
                  <a:srgbClr val="212529"/>
                </a:solidFill>
                <a:latin typeface="Calibri"/>
                <a:ea typeface="Calibri"/>
                <a:cs typeface="Calibri"/>
                <a:sym typeface="Calibri"/>
              </a:rPr>
              <a:t>, meaning away from and </a:t>
            </a:r>
            <a:r>
              <a:rPr lang="en-US" sz="2400" b="1" i="0">
                <a:solidFill>
                  <a:srgbClr val="212529"/>
                </a:solidFill>
                <a:latin typeface="Calibri"/>
                <a:ea typeface="Calibri"/>
                <a:cs typeface="Calibri"/>
                <a:sym typeface="Calibri"/>
              </a:rPr>
              <a:t>trahere</a:t>
            </a:r>
            <a:r>
              <a:rPr lang="en-US" sz="2400" b="0" i="0">
                <a:solidFill>
                  <a:srgbClr val="212529"/>
                </a:solidFill>
                <a:latin typeface="Calibri"/>
                <a:ea typeface="Calibri"/>
                <a:cs typeface="Calibri"/>
                <a:sym typeface="Calibri"/>
              </a:rPr>
              <a:t>, meaning to draw) refers to the act of representing essential features without including the background details or explanations. </a:t>
            </a:r>
            <a:endParaRPr/>
          </a:p>
          <a:p>
            <a:pPr marL="342900" marR="0" lvl="0" indent="-190500" algn="just" rtl="0">
              <a:spcBef>
                <a:spcPts val="480"/>
              </a:spcBef>
              <a:spcAft>
                <a:spcPts val="0"/>
              </a:spcAft>
              <a:buClr>
                <a:schemeClr val="dk1"/>
              </a:buClr>
              <a:buSzPts val="2400"/>
              <a:buFont typeface="Arial"/>
              <a:buNone/>
            </a:pPr>
            <a:endParaRPr sz="2400" b="0" i="0">
              <a:solidFill>
                <a:srgbClr val="212529"/>
              </a:solidFill>
              <a:latin typeface="Calibri"/>
              <a:ea typeface="Calibri"/>
              <a:cs typeface="Calibri"/>
              <a:sym typeface="Calibri"/>
            </a:endParaRPr>
          </a:p>
          <a:p>
            <a:pPr marL="342900" marR="0" lvl="0" indent="-342900" algn="just" rtl="0">
              <a:spcBef>
                <a:spcPts val="48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C++ classes use the technique of abstraction and are defined as a list of abstract attributes such as width, cost, size etc and functions to operate on these attributes. </a:t>
            </a:r>
            <a:endParaRPr sz="24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Tree>
  </p:cSld>
  <p:clrMapOvr>
    <a:masterClrMapping/>
  </p:clrMapOvr>
  <p:transition spd="med">
    <p:push/>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66"/>
          <p:cNvSpPr txBox="1"/>
          <p:nvPr/>
        </p:nvSpPr>
        <p:spPr>
          <a:xfrm>
            <a:off x="598696" y="932096"/>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Abstraction</a:t>
            </a:r>
            <a:endParaRPr/>
          </a:p>
        </p:txBody>
      </p:sp>
      <p:sp>
        <p:nvSpPr>
          <p:cNvPr id="2163" name="Google Shape;2163;p166"/>
          <p:cNvSpPr txBox="1"/>
          <p:nvPr/>
        </p:nvSpPr>
        <p:spPr>
          <a:xfrm>
            <a:off x="612648" y="1600200"/>
            <a:ext cx="8153400" cy="4829196"/>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While classifying a class, both data members and member functions are expressed in the code. But, while using an object (that is an instance of a class) the built-in data types and the members in the class get ignored which is known as data abstraction.  </a:t>
            </a:r>
            <a:endParaRPr/>
          </a:p>
          <a:p>
            <a:pPr marL="342900" marR="0" lvl="0" indent="-190500" algn="just" rtl="0">
              <a:spcBef>
                <a:spcPts val="480"/>
              </a:spcBef>
              <a:spcAft>
                <a:spcPts val="0"/>
              </a:spcAft>
              <a:buClr>
                <a:schemeClr val="dk1"/>
              </a:buClr>
              <a:buSzPts val="2400"/>
              <a:buFont typeface="Arial"/>
              <a:buNone/>
            </a:pPr>
            <a:endParaRPr sz="2400" b="0" i="0">
              <a:solidFill>
                <a:srgbClr val="212529"/>
              </a:solidFill>
              <a:latin typeface="Calibri"/>
              <a:ea typeface="Calibri"/>
              <a:cs typeface="Calibri"/>
              <a:sym typeface="Calibri"/>
            </a:endParaRPr>
          </a:p>
          <a:p>
            <a:pPr marL="342900" marR="0" lvl="0" indent="-342900" algn="just" rtl="0">
              <a:spcBef>
                <a:spcPts val="48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C++ provides a great level of data abstraction. In C++, we use classes to define our own abstract data types (ADT). Programmers can use the "cout" object of class ostream for data streaming to standard output like this:</a:t>
            </a:r>
            <a:endParaRPr sz="20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Tree>
  </p:cSld>
  <p:clrMapOvr>
    <a:masterClrMapping/>
  </p:clrMapOvr>
  <p:transition spd="med">
    <p:push/>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167"/>
          <p:cNvSpPr txBox="1"/>
          <p:nvPr/>
        </p:nvSpPr>
        <p:spPr>
          <a:xfrm>
            <a:off x="587810" y="951029"/>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Abstraction - Example</a:t>
            </a:r>
            <a:endParaRPr/>
          </a:p>
        </p:txBody>
      </p:sp>
      <p:pic>
        <p:nvPicPr>
          <p:cNvPr id="2169" name="Google Shape;2169;p167"/>
          <p:cNvPicPr preferRelativeResize="0"/>
          <p:nvPr/>
        </p:nvPicPr>
        <p:blipFill rotWithShape="1">
          <a:blip r:embed="rId3">
            <a:alphaModFix/>
          </a:blip>
          <a:srcRect/>
          <a:stretch/>
        </p:blipFill>
        <p:spPr>
          <a:xfrm>
            <a:off x="598696" y="1600200"/>
            <a:ext cx="7326104" cy="4956968"/>
          </a:xfrm>
          <a:prstGeom prst="rect">
            <a:avLst/>
          </a:prstGeom>
          <a:noFill/>
          <a:ln>
            <a:noFill/>
          </a:ln>
        </p:spPr>
      </p:pic>
    </p:spTree>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1"/>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31"/>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31"/>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4" name="Google Shape;264;p3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65" name="Google Shape;265;p31"/>
          <p:cNvSpPr txBox="1"/>
          <p:nvPr/>
        </p:nvSpPr>
        <p:spPr>
          <a:xfrm>
            <a:off x="279952" y="1072072"/>
            <a:ext cx="8259988" cy="686125"/>
          </a:xfrm>
          <a:prstGeom prst="rect">
            <a:avLst/>
          </a:prstGeom>
          <a:noFill/>
          <a:ln>
            <a:noFill/>
          </a:ln>
        </p:spPr>
        <p:txBody>
          <a:bodyPr spcFirstLastPara="1" wrap="square" lIns="0" tIns="8925" rIns="0" bIns="0" anchor="t" anchorCtr="0">
            <a:spAutoFit/>
          </a:bodyPr>
          <a:lstStyle/>
          <a:p>
            <a:pPr marL="8929" marR="0" lvl="0" indent="0" algn="ctr" rtl="0">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Comparison</a:t>
            </a:r>
            <a:endParaRPr/>
          </a:p>
        </p:txBody>
      </p:sp>
      <p:sp>
        <p:nvSpPr>
          <p:cNvPr id="266" name="Google Shape;266;p31"/>
          <p:cNvSpPr txBox="1">
            <a:spLocks noGrp="1"/>
          </p:cNvSpPr>
          <p:nvPr>
            <p:ph type="sldNum" idx="12"/>
          </p:nvPr>
        </p:nvSpPr>
        <p:spPr>
          <a:xfrm>
            <a:off x="4448174" y="7534334"/>
            <a:ext cx="214758" cy="166712"/>
          </a:xfrm>
          <a:prstGeom prst="rect">
            <a:avLst/>
          </a:prstGeom>
          <a:noFill/>
          <a:ln>
            <a:noFill/>
          </a:ln>
        </p:spPr>
        <p:txBody>
          <a:bodyPr spcFirstLastPara="1" wrap="square" lIns="0" tIns="0" rIns="0" bIns="0" anchor="ctr" anchorCtr="0">
            <a:spAutoFit/>
          </a:bodyPr>
          <a:lstStyle/>
          <a:p>
            <a:pPr marL="17859" lvl="0" indent="0" algn="r" rtl="0">
              <a:lnSpc>
                <a:spcPct val="108083"/>
              </a:lnSpc>
              <a:spcBef>
                <a:spcPts val="0"/>
              </a:spcBef>
              <a:spcAft>
                <a:spcPts val="0"/>
              </a:spcAft>
              <a:buNone/>
            </a:pPr>
            <a:fld id="{00000000-1234-1234-1234-123412341234}" type="slidenum">
              <a:rPr lang="en-US"/>
              <a:t>16</a:t>
            </a:fld>
            <a:endParaRPr/>
          </a:p>
        </p:txBody>
      </p:sp>
      <p:sp>
        <p:nvSpPr>
          <p:cNvPr id="267" name="Google Shape;267;p31"/>
          <p:cNvSpPr/>
          <p:nvPr/>
        </p:nvSpPr>
        <p:spPr>
          <a:xfrm>
            <a:off x="358377" y="4089287"/>
            <a:ext cx="4051846" cy="903684"/>
          </a:xfrm>
          <a:custGeom>
            <a:avLst/>
            <a:gdLst/>
            <a:ahLst/>
            <a:cxnLst/>
            <a:rect l="l" t="t" r="r" b="b"/>
            <a:pathLst>
              <a:path w="5762625" h="1285239" extrusionOk="0">
                <a:moveTo>
                  <a:pt x="0" y="0"/>
                </a:moveTo>
                <a:lnTo>
                  <a:pt x="5762231" y="0"/>
                </a:lnTo>
                <a:lnTo>
                  <a:pt x="5762231" y="1284871"/>
                </a:lnTo>
                <a:lnTo>
                  <a:pt x="0" y="1284871"/>
                </a:lnTo>
                <a:lnTo>
                  <a:pt x="0" y="0"/>
                </a:lnTo>
                <a:close/>
              </a:path>
            </a:pathLst>
          </a:custGeom>
          <a:solidFill>
            <a:srgbClr val="E3E5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31"/>
          <p:cNvSpPr/>
          <p:nvPr/>
        </p:nvSpPr>
        <p:spPr>
          <a:xfrm>
            <a:off x="4409946" y="4089287"/>
            <a:ext cx="4051846" cy="903684"/>
          </a:xfrm>
          <a:custGeom>
            <a:avLst/>
            <a:gdLst/>
            <a:ahLst/>
            <a:cxnLst/>
            <a:rect l="l" t="t" r="r" b="b"/>
            <a:pathLst>
              <a:path w="5762625" h="1285239" extrusionOk="0">
                <a:moveTo>
                  <a:pt x="0" y="0"/>
                </a:moveTo>
                <a:lnTo>
                  <a:pt x="5762218" y="0"/>
                </a:lnTo>
                <a:lnTo>
                  <a:pt x="5762218" y="1284871"/>
                </a:lnTo>
                <a:lnTo>
                  <a:pt x="0" y="1284871"/>
                </a:lnTo>
                <a:lnTo>
                  <a:pt x="0" y="0"/>
                </a:lnTo>
                <a:close/>
              </a:path>
            </a:pathLst>
          </a:custGeom>
          <a:solidFill>
            <a:srgbClr val="E3E5E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31"/>
          <p:cNvSpPr txBox="1"/>
          <p:nvPr/>
        </p:nvSpPr>
        <p:spPr>
          <a:xfrm>
            <a:off x="349418" y="2541376"/>
            <a:ext cx="8103245" cy="603320"/>
          </a:xfrm>
          <a:prstGeom prst="rect">
            <a:avLst/>
          </a:prstGeom>
          <a:solidFill>
            <a:srgbClr val="0365C0"/>
          </a:solidFill>
          <a:ln>
            <a:noFill/>
          </a:ln>
        </p:spPr>
        <p:txBody>
          <a:bodyPr spcFirstLastPara="1" wrap="square" lIns="0" tIns="3125" rIns="0" bIns="0" anchor="t" anchorCtr="0">
            <a:spAutoFit/>
          </a:bodyPr>
          <a:lstStyle/>
          <a:p>
            <a:pPr marL="0" marR="0" lvl="0" indent="0" algn="l" rtl="0">
              <a:spcBef>
                <a:spcPts val="0"/>
              </a:spcBef>
              <a:spcAft>
                <a:spcPts val="0"/>
              </a:spcAft>
              <a:buNone/>
            </a:pPr>
            <a:endParaRPr sz="1900">
              <a:solidFill>
                <a:schemeClr val="dk1"/>
              </a:solidFill>
              <a:latin typeface="Times New Roman"/>
              <a:ea typeface="Times New Roman"/>
              <a:cs typeface="Times New Roman"/>
              <a:sym typeface="Times New Roman"/>
            </a:endParaRPr>
          </a:p>
          <a:p>
            <a:pPr marL="776855" marR="0" lvl="0" indent="0" algn="l" rtl="0">
              <a:spcBef>
                <a:spcPts val="0"/>
              </a:spcBef>
              <a:spcAft>
                <a:spcPts val="0"/>
              </a:spcAft>
              <a:buNone/>
            </a:pPr>
            <a:r>
              <a:rPr lang="en-US" sz="2000" b="1">
                <a:solidFill>
                  <a:srgbClr val="FFFFFF"/>
                </a:solidFill>
                <a:latin typeface="Arial"/>
                <a:ea typeface="Arial"/>
                <a:cs typeface="Arial"/>
                <a:sym typeface="Arial"/>
              </a:rPr>
              <a:t>Procedural Oriented	Object Oriented</a:t>
            </a:r>
            <a:endParaRPr sz="2000">
              <a:solidFill>
                <a:schemeClr val="dk1"/>
              </a:solidFill>
              <a:latin typeface="Arial"/>
              <a:ea typeface="Arial"/>
              <a:cs typeface="Arial"/>
              <a:sym typeface="Arial"/>
            </a:endParaRPr>
          </a:p>
        </p:txBody>
      </p:sp>
      <p:sp>
        <p:nvSpPr>
          <p:cNvPr id="270" name="Google Shape;270;p31"/>
          <p:cNvSpPr txBox="1"/>
          <p:nvPr/>
        </p:nvSpPr>
        <p:spPr>
          <a:xfrm>
            <a:off x="572690" y="3353991"/>
            <a:ext cx="3616970" cy="584093"/>
          </a:xfrm>
          <a:prstGeom prst="rect">
            <a:avLst/>
          </a:prstGeom>
          <a:noFill/>
          <a:ln>
            <a:noFill/>
          </a:ln>
        </p:spPr>
        <p:txBody>
          <a:bodyPr spcFirstLastPara="1" wrap="square" lIns="0" tIns="19625" rIns="0" bIns="0" anchor="t" anchorCtr="0">
            <a:spAutoFit/>
          </a:bodyPr>
          <a:lstStyle/>
          <a:p>
            <a:pPr marL="910795" marR="3572" lvl="0" indent="-901866" algn="l" rtl="0">
              <a:lnSpc>
                <a:spcPct val="121111"/>
              </a:lnSpc>
              <a:spcBef>
                <a:spcPts val="0"/>
              </a:spcBef>
              <a:spcAft>
                <a:spcPts val="0"/>
              </a:spcAft>
              <a:buNone/>
            </a:pPr>
            <a:r>
              <a:rPr lang="en-US" sz="1800">
                <a:solidFill>
                  <a:schemeClr val="dk1"/>
                </a:solidFill>
                <a:latin typeface="Arial"/>
                <a:ea typeface="Arial"/>
                <a:cs typeface="Arial"/>
                <a:sym typeface="Arial"/>
              </a:rPr>
              <a:t>Program is divided into small parts  called ‘Functions’</a:t>
            </a:r>
            <a:endParaRPr sz="1800">
              <a:solidFill>
                <a:schemeClr val="dk1"/>
              </a:solidFill>
              <a:latin typeface="Arial"/>
              <a:ea typeface="Arial"/>
              <a:cs typeface="Arial"/>
              <a:sym typeface="Arial"/>
            </a:endParaRPr>
          </a:p>
        </p:txBody>
      </p:sp>
      <p:sp>
        <p:nvSpPr>
          <p:cNvPr id="271" name="Google Shape;271;p31"/>
          <p:cNvSpPr txBox="1"/>
          <p:nvPr/>
        </p:nvSpPr>
        <p:spPr>
          <a:xfrm>
            <a:off x="4626768" y="3353991"/>
            <a:ext cx="3616970" cy="584093"/>
          </a:xfrm>
          <a:prstGeom prst="rect">
            <a:avLst/>
          </a:prstGeom>
          <a:noFill/>
          <a:ln>
            <a:noFill/>
          </a:ln>
        </p:spPr>
        <p:txBody>
          <a:bodyPr spcFirstLastPara="1" wrap="square" lIns="0" tIns="19625" rIns="0" bIns="0" anchor="t" anchorCtr="0">
            <a:spAutoFit/>
          </a:bodyPr>
          <a:lstStyle/>
          <a:p>
            <a:pPr marL="1000088" marR="3572" lvl="0" indent="-991159" algn="l" rtl="0">
              <a:lnSpc>
                <a:spcPct val="121111"/>
              </a:lnSpc>
              <a:spcBef>
                <a:spcPts val="0"/>
              </a:spcBef>
              <a:spcAft>
                <a:spcPts val="0"/>
              </a:spcAft>
              <a:buNone/>
            </a:pPr>
            <a:r>
              <a:rPr lang="en-US" sz="1800">
                <a:solidFill>
                  <a:schemeClr val="dk1"/>
                </a:solidFill>
                <a:latin typeface="Arial"/>
                <a:ea typeface="Arial"/>
                <a:cs typeface="Arial"/>
                <a:sym typeface="Arial"/>
              </a:rPr>
              <a:t>Program is divided into small parts  called ‘Objects’</a:t>
            </a:r>
            <a:endParaRPr sz="1800">
              <a:solidFill>
                <a:schemeClr val="dk1"/>
              </a:solidFill>
              <a:latin typeface="Arial"/>
              <a:ea typeface="Arial"/>
              <a:cs typeface="Arial"/>
              <a:sym typeface="Arial"/>
            </a:endParaRPr>
          </a:p>
        </p:txBody>
      </p:sp>
      <p:sp>
        <p:nvSpPr>
          <p:cNvPr id="272" name="Google Shape;272;p31"/>
          <p:cNvSpPr txBox="1"/>
          <p:nvPr/>
        </p:nvSpPr>
        <p:spPr>
          <a:xfrm>
            <a:off x="1233486" y="4380904"/>
            <a:ext cx="2319040" cy="286015"/>
          </a:xfrm>
          <a:prstGeom prst="rect">
            <a:avLst/>
          </a:prstGeom>
          <a:noFill/>
          <a:ln>
            <a:noFill/>
          </a:ln>
        </p:spPr>
        <p:txBody>
          <a:bodyPr spcFirstLastPara="1" wrap="square" lIns="0" tIns="8925" rIns="0" bIns="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Global and Local data</a:t>
            </a:r>
            <a:endParaRPr sz="1800">
              <a:solidFill>
                <a:schemeClr val="dk1"/>
              </a:solidFill>
              <a:latin typeface="Arial"/>
              <a:ea typeface="Arial"/>
              <a:cs typeface="Arial"/>
              <a:sym typeface="Arial"/>
            </a:endParaRPr>
          </a:p>
        </p:txBody>
      </p:sp>
      <p:sp>
        <p:nvSpPr>
          <p:cNvPr id="273" name="Google Shape;273;p31"/>
          <p:cNvSpPr txBox="1"/>
          <p:nvPr/>
        </p:nvSpPr>
        <p:spPr>
          <a:xfrm>
            <a:off x="4832151" y="4246959"/>
            <a:ext cx="3208883" cy="584093"/>
          </a:xfrm>
          <a:prstGeom prst="rect">
            <a:avLst/>
          </a:prstGeom>
          <a:noFill/>
          <a:ln>
            <a:noFill/>
          </a:ln>
        </p:spPr>
        <p:txBody>
          <a:bodyPr spcFirstLastPara="1" wrap="square" lIns="0" tIns="19625" rIns="0" bIns="0" anchor="t" anchorCtr="0">
            <a:spAutoFit/>
          </a:bodyPr>
          <a:lstStyle/>
          <a:p>
            <a:pPr marL="687561" marR="3572" lvl="0" indent="-687561" algn="l" rtl="0">
              <a:lnSpc>
                <a:spcPct val="121111"/>
              </a:lnSpc>
              <a:spcBef>
                <a:spcPts val="0"/>
              </a:spcBef>
              <a:spcAft>
                <a:spcPts val="0"/>
              </a:spcAft>
              <a:buNone/>
            </a:pPr>
            <a:r>
              <a:rPr lang="en-US" sz="1800">
                <a:solidFill>
                  <a:schemeClr val="dk1"/>
                </a:solidFill>
                <a:latin typeface="Arial"/>
                <a:ea typeface="Arial"/>
                <a:cs typeface="Arial"/>
                <a:sym typeface="Arial"/>
              </a:rPr>
              <a:t>Has access specifiers : Public,  Private, Protected</a:t>
            </a:r>
            <a:endParaRPr sz="1800">
              <a:solidFill>
                <a:schemeClr val="dk1"/>
              </a:solidFill>
              <a:latin typeface="Arial"/>
              <a:ea typeface="Arial"/>
              <a:cs typeface="Arial"/>
              <a:sym typeface="Arial"/>
            </a:endParaRPr>
          </a:p>
        </p:txBody>
      </p:sp>
      <p:sp>
        <p:nvSpPr>
          <p:cNvPr id="274" name="Google Shape;274;p31"/>
          <p:cNvSpPr txBox="1"/>
          <p:nvPr/>
        </p:nvSpPr>
        <p:spPr>
          <a:xfrm>
            <a:off x="697705" y="5157787"/>
            <a:ext cx="3377208" cy="584093"/>
          </a:xfrm>
          <a:prstGeom prst="rect">
            <a:avLst/>
          </a:prstGeom>
          <a:noFill/>
          <a:ln>
            <a:noFill/>
          </a:ln>
        </p:spPr>
        <p:txBody>
          <a:bodyPr spcFirstLastPara="1" wrap="square" lIns="0" tIns="19625" rIns="0" bIns="0" anchor="t" anchorCtr="0">
            <a:spAutoFit/>
          </a:bodyPr>
          <a:lstStyle/>
          <a:p>
            <a:pPr marL="1098313" marR="3572" lvl="0" indent="-1089383" algn="l" rtl="0">
              <a:lnSpc>
                <a:spcPct val="121111"/>
              </a:lnSpc>
              <a:spcBef>
                <a:spcPts val="0"/>
              </a:spcBef>
              <a:spcAft>
                <a:spcPts val="0"/>
              </a:spcAft>
              <a:buNone/>
            </a:pPr>
            <a:r>
              <a:rPr lang="en-US" sz="1800">
                <a:solidFill>
                  <a:schemeClr val="dk1"/>
                </a:solidFill>
                <a:latin typeface="Arial"/>
                <a:ea typeface="Arial"/>
                <a:cs typeface="Arial"/>
                <a:sym typeface="Arial"/>
              </a:rPr>
              <a:t>Doesn’t have any proper way for  hiding data</a:t>
            </a:r>
            <a:endParaRPr sz="1800">
              <a:solidFill>
                <a:schemeClr val="dk1"/>
              </a:solidFill>
              <a:latin typeface="Arial"/>
              <a:ea typeface="Arial"/>
              <a:cs typeface="Arial"/>
              <a:sym typeface="Arial"/>
            </a:endParaRPr>
          </a:p>
        </p:txBody>
      </p:sp>
      <p:sp>
        <p:nvSpPr>
          <p:cNvPr id="275" name="Google Shape;275;p31"/>
          <p:cNvSpPr txBox="1"/>
          <p:nvPr/>
        </p:nvSpPr>
        <p:spPr>
          <a:xfrm>
            <a:off x="4689276" y="5291733"/>
            <a:ext cx="3497312" cy="286015"/>
          </a:xfrm>
          <a:prstGeom prst="rect">
            <a:avLst/>
          </a:prstGeom>
          <a:noFill/>
          <a:ln>
            <a:noFill/>
          </a:ln>
        </p:spPr>
        <p:txBody>
          <a:bodyPr spcFirstLastPara="1" wrap="square" lIns="0" tIns="8925" rIns="0" bIns="0" anchor="t" anchorCtr="0">
            <a:spAutoFit/>
          </a:bodyPr>
          <a:lstStyle/>
          <a:p>
            <a:pPr marL="8929" marR="0" lvl="0" indent="0" algn="l" rtl="0">
              <a:spcBef>
                <a:spcPts val="0"/>
              </a:spcBef>
              <a:spcAft>
                <a:spcPts val="0"/>
              </a:spcAft>
              <a:buNone/>
            </a:pPr>
            <a:r>
              <a:rPr lang="en-US" sz="1800">
                <a:solidFill>
                  <a:schemeClr val="dk1"/>
                </a:solidFill>
                <a:latin typeface="Arial"/>
                <a:ea typeface="Arial"/>
                <a:cs typeface="Arial"/>
                <a:sym typeface="Arial"/>
              </a:rPr>
              <a:t>Provides data hiding and security</a:t>
            </a:r>
            <a:endParaRPr sz="1800">
              <a:solidFill>
                <a:schemeClr val="dk1"/>
              </a:solidFill>
              <a:latin typeface="Arial"/>
              <a:ea typeface="Arial"/>
              <a:cs typeface="Arial"/>
              <a:sym typeface="Arial"/>
            </a:endParaRPr>
          </a:p>
        </p:txBody>
      </p:sp>
      <p:sp>
        <p:nvSpPr>
          <p:cNvPr id="276" name="Google Shape;276;p31"/>
          <p:cNvSpPr txBox="1"/>
          <p:nvPr/>
        </p:nvSpPr>
        <p:spPr>
          <a:xfrm>
            <a:off x="358378" y="5896138"/>
            <a:ext cx="8103245" cy="603320"/>
          </a:xfrm>
          <a:prstGeom prst="rect">
            <a:avLst/>
          </a:prstGeom>
          <a:solidFill>
            <a:srgbClr val="E3E5E8"/>
          </a:solidFill>
          <a:ln>
            <a:noFill/>
          </a:ln>
        </p:spPr>
        <p:txBody>
          <a:bodyPr spcFirstLastPara="1" wrap="square" lIns="0" tIns="3125" rIns="0" bIns="0" anchor="t" anchorCtr="0">
            <a:spAutoFit/>
          </a:bodyPr>
          <a:lstStyle/>
          <a:p>
            <a:pPr marL="0" marR="0" lvl="0" indent="0" algn="l" rtl="0">
              <a:spcBef>
                <a:spcPts val="0"/>
              </a:spcBef>
              <a:spcAft>
                <a:spcPts val="0"/>
              </a:spcAft>
              <a:buNone/>
            </a:pPr>
            <a:endParaRPr sz="2100">
              <a:solidFill>
                <a:schemeClr val="dk1"/>
              </a:solidFill>
              <a:latin typeface="Times New Roman"/>
              <a:ea typeface="Times New Roman"/>
              <a:cs typeface="Times New Roman"/>
              <a:sym typeface="Times New Roman"/>
            </a:endParaRPr>
          </a:p>
          <a:p>
            <a:pPr marL="1009019" marR="0" lvl="0" indent="0" algn="l" rtl="0">
              <a:spcBef>
                <a:spcPts val="4"/>
              </a:spcBef>
              <a:spcAft>
                <a:spcPts val="0"/>
              </a:spcAft>
              <a:buNone/>
            </a:pPr>
            <a:r>
              <a:rPr lang="en-US" sz="1800">
                <a:solidFill>
                  <a:schemeClr val="dk1"/>
                </a:solidFill>
                <a:latin typeface="Arial"/>
                <a:ea typeface="Arial"/>
                <a:cs typeface="Arial"/>
                <a:sym typeface="Arial"/>
              </a:rPr>
              <a:t>Eg: C, VB, FORTAN	Eg: C++, JAVA, </a:t>
            </a:r>
            <a:r>
              <a:rPr lang="en-US" sz="1800" u="sng">
                <a:solidFill>
                  <a:schemeClr val="hlink"/>
                </a:solidFill>
                <a:latin typeface="Arial"/>
                <a:ea typeface="Arial"/>
                <a:cs typeface="Arial"/>
                <a:sym typeface="Arial"/>
                <a:hlinkClick r:id="rId4"/>
              </a:rPr>
              <a:t>VB.NET</a:t>
            </a:r>
            <a:endParaRPr sz="1800">
              <a:solidFill>
                <a:schemeClr val="dk1"/>
              </a:solidFill>
              <a:latin typeface="Arial"/>
              <a:ea typeface="Arial"/>
              <a:cs typeface="Arial"/>
              <a:sym typeface="Arial"/>
            </a:endParaRPr>
          </a:p>
        </p:txBody>
      </p:sp>
      <p:sp>
        <p:nvSpPr>
          <p:cNvPr id="277" name="Google Shape;27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8" name="Google Shape;27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transition spd="med">
    <p:push/>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168"/>
          <p:cNvSpPr txBox="1"/>
          <p:nvPr/>
        </p:nvSpPr>
        <p:spPr>
          <a:xfrm>
            <a:off x="228600" y="711536"/>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What is abstraction</a:t>
            </a:r>
            <a:endParaRPr/>
          </a:p>
        </p:txBody>
      </p:sp>
      <p:sp>
        <p:nvSpPr>
          <p:cNvPr id="2175" name="Google Shape;2175;p168"/>
          <p:cNvSpPr txBox="1"/>
          <p:nvPr/>
        </p:nvSpPr>
        <p:spPr>
          <a:xfrm>
            <a:off x="612648" y="1600200"/>
            <a:ext cx="8153400" cy="4829196"/>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Abstract class in C++ is the one which is not used to create objects. </a:t>
            </a:r>
            <a:endParaRPr/>
          </a:p>
          <a:p>
            <a:pPr marL="342900" marR="0" lvl="0" indent="-190500" algn="just" rtl="0">
              <a:spcBef>
                <a:spcPts val="480"/>
              </a:spcBef>
              <a:spcAft>
                <a:spcPts val="0"/>
              </a:spcAft>
              <a:buClr>
                <a:schemeClr val="dk1"/>
              </a:buClr>
              <a:buSzPts val="2400"/>
              <a:buFont typeface="Arial"/>
              <a:buNone/>
            </a:pPr>
            <a:endParaRPr sz="2400" b="0" i="0">
              <a:solidFill>
                <a:srgbClr val="212529"/>
              </a:solidFill>
              <a:latin typeface="Calibri"/>
              <a:ea typeface="Calibri"/>
              <a:cs typeface="Calibri"/>
              <a:sym typeface="Calibri"/>
            </a:endParaRPr>
          </a:p>
          <a:p>
            <a:pPr marL="342900" marR="0" lvl="0" indent="-342900" algn="just" rtl="0">
              <a:spcBef>
                <a:spcPts val="48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These type of classes are designed only to treat like a base class (to be inherited by other classes). </a:t>
            </a:r>
            <a:endParaRPr/>
          </a:p>
          <a:p>
            <a:pPr marL="342900" marR="0" lvl="0" indent="-190500" algn="just" rtl="0">
              <a:spcBef>
                <a:spcPts val="480"/>
              </a:spcBef>
              <a:spcAft>
                <a:spcPts val="0"/>
              </a:spcAft>
              <a:buClr>
                <a:schemeClr val="dk1"/>
              </a:buClr>
              <a:buSzPts val="2400"/>
              <a:buFont typeface="Arial"/>
              <a:buNone/>
            </a:pPr>
            <a:endParaRPr sz="2400">
              <a:solidFill>
                <a:srgbClr val="212529"/>
              </a:solidFill>
              <a:latin typeface="Calibri"/>
              <a:ea typeface="Calibri"/>
              <a:cs typeface="Calibri"/>
              <a:sym typeface="Calibri"/>
            </a:endParaRPr>
          </a:p>
          <a:p>
            <a:pPr marL="342900" marR="0" lvl="0" indent="-342900" algn="just" rtl="0">
              <a:spcBef>
                <a:spcPts val="480"/>
              </a:spcBef>
              <a:spcAft>
                <a:spcPts val="0"/>
              </a:spcAft>
              <a:buClr>
                <a:srgbClr val="212529"/>
              </a:buClr>
              <a:buSzPts val="2400"/>
              <a:buFont typeface="Arial"/>
              <a:buChar char="•"/>
            </a:pPr>
            <a:r>
              <a:rPr lang="en-US" sz="2400" b="0" i="0">
                <a:solidFill>
                  <a:srgbClr val="212529"/>
                </a:solidFill>
                <a:latin typeface="Calibri"/>
                <a:ea typeface="Calibri"/>
                <a:cs typeface="Calibri"/>
                <a:sym typeface="Calibri"/>
              </a:rPr>
              <a:t>It is a designed technique for program development which allows making a base upon which other classes may be built.</a:t>
            </a:r>
            <a:endParaRPr sz="2000">
              <a:solidFill>
                <a:schemeClr val="dk1"/>
              </a:solidFill>
              <a:latin typeface="Calibri"/>
              <a:ea typeface="Calibri"/>
              <a:cs typeface="Calibri"/>
              <a:sym typeface="Calibri"/>
            </a:endParaRPr>
          </a:p>
        </p:txBody>
      </p:sp>
    </p:spTree>
  </p:cSld>
  <p:clrMapOvr>
    <a:masterClrMapping/>
  </p:clrMapOvr>
  <p:transition spd="med">
    <p:push/>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69"/>
          <p:cNvSpPr txBox="1"/>
          <p:nvPr/>
        </p:nvSpPr>
        <p:spPr>
          <a:xfrm>
            <a:off x="228600" y="461503"/>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Here is an example of declaring Public members of C++ class</a:t>
            </a:r>
            <a:endParaRPr/>
          </a:p>
        </p:txBody>
      </p:sp>
      <p:sp>
        <p:nvSpPr>
          <p:cNvPr id="2181" name="Google Shape;2181;p169"/>
          <p:cNvSpPr txBox="1"/>
          <p:nvPr/>
        </p:nvSpPr>
        <p:spPr>
          <a:xfrm>
            <a:off x="228600" y="961568"/>
            <a:ext cx="8308848" cy="559163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dk1"/>
              </a:buClr>
              <a:buSzPts val="1600"/>
              <a:buFont typeface="Arial"/>
              <a:buNone/>
            </a:pPr>
            <a:endParaRPr sz="1600" b="0" i="0">
              <a:solidFill>
                <a:srgbClr val="212529"/>
              </a:solidFill>
              <a:latin typeface="Calibri"/>
              <a:ea typeface="Calibri"/>
              <a:cs typeface="Calibri"/>
              <a:sym typeface="Calibri"/>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#include &lt;iostream&gt;</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using namespace std;</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class sample {</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public:</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int gl, g2;</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public:</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void val()</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         cout &lt;&lt; "Enter Two values : "; cin &gt;&gt; gl &gt;&gt; g2;</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void display()</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cout &lt;&lt; gl &lt;&lt; " " &lt;&lt; g2;</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cout &lt;&lt; endl;</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    };</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int main() {</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sample S;</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S.val();</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    S.display();</a:t>
            </a:r>
            <a:endParaRPr/>
          </a:p>
          <a:p>
            <a:pPr marL="0" marR="0" lvl="0" indent="0" algn="just" rtl="0">
              <a:spcBef>
                <a:spcPts val="320"/>
              </a:spcBef>
              <a:spcAft>
                <a:spcPts val="0"/>
              </a:spcAft>
              <a:buClr>
                <a:srgbClr val="212529"/>
              </a:buClr>
              <a:buSzPts val="1600"/>
              <a:buFont typeface="Arial"/>
              <a:buNone/>
            </a:pPr>
            <a:r>
              <a:rPr lang="en-US" sz="1600" b="0" i="0">
                <a:solidFill>
                  <a:srgbClr val="212529"/>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pic>
        <p:nvPicPr>
          <p:cNvPr id="2182" name="Google Shape;2182;p169"/>
          <p:cNvPicPr preferRelativeResize="0"/>
          <p:nvPr/>
        </p:nvPicPr>
        <p:blipFill rotWithShape="1">
          <a:blip r:embed="rId3">
            <a:alphaModFix/>
          </a:blip>
          <a:srcRect/>
          <a:stretch/>
        </p:blipFill>
        <p:spPr>
          <a:xfrm>
            <a:off x="4876800" y="1524000"/>
            <a:ext cx="3326419" cy="2173700"/>
          </a:xfrm>
          <a:prstGeom prst="rect">
            <a:avLst/>
          </a:prstGeom>
          <a:noFill/>
          <a:ln>
            <a:noFill/>
          </a:ln>
        </p:spPr>
      </p:pic>
    </p:spTree>
  </p:cSld>
  <p:clrMapOvr>
    <a:masterClrMapping/>
  </p:clrMapOvr>
  <p:transition spd="med">
    <p:push/>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70"/>
          <p:cNvSpPr txBox="1"/>
          <p:nvPr/>
        </p:nvSpPr>
        <p:spPr>
          <a:xfrm>
            <a:off x="25784" y="905059"/>
            <a:ext cx="8965816"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Here is a Private member example in which member data cannot be accessed outside the class</a:t>
            </a:r>
            <a:endParaRPr/>
          </a:p>
        </p:txBody>
      </p:sp>
      <p:sp>
        <p:nvSpPr>
          <p:cNvPr id="2188" name="Google Shape;2188;p170"/>
          <p:cNvSpPr txBox="1"/>
          <p:nvPr/>
        </p:nvSpPr>
        <p:spPr>
          <a:xfrm>
            <a:off x="395058" y="1215058"/>
            <a:ext cx="8153400" cy="5502884"/>
          </a:xfrm>
          <a:prstGeom prst="rect">
            <a:avLst/>
          </a:prstGeom>
          <a:noFill/>
          <a:ln>
            <a:noFill/>
          </a:ln>
        </p:spPr>
        <p:txBody>
          <a:bodyPr spcFirstLastPara="1" wrap="square" lIns="91425" tIns="45700" rIns="91425" bIns="45700" anchor="t" anchorCtr="0">
            <a:normAutofit fontScale="25000" lnSpcReduction="20000"/>
          </a:bodyPr>
          <a:lstStyle/>
          <a:p>
            <a:pPr marL="342900" marR="0" lvl="0" indent="-342900" algn="just" rtl="0">
              <a:spcBef>
                <a:spcPts val="0"/>
              </a:spcBef>
              <a:spcAft>
                <a:spcPts val="0"/>
              </a:spcAft>
              <a:buClr>
                <a:srgbClr val="212529"/>
              </a:buClr>
              <a:buSzPct val="100000"/>
              <a:buFont typeface="Arial"/>
              <a:buChar char="•"/>
            </a:pPr>
            <a:r>
              <a:rPr lang="en-US" sz="2400" b="0" i="0">
                <a:solidFill>
                  <a:srgbClr val="212529"/>
                </a:solidFill>
                <a:latin typeface="Calibri"/>
                <a:ea typeface="Calibri"/>
                <a:cs typeface="Calibri"/>
                <a:sym typeface="Calibri"/>
              </a:rPr>
              <a:t>:</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#include &lt;iostream&gt;</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using namespace std;</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class sample {</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public:</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int gl, g2;</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public:</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void val()</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        cout &lt;&lt; "Enter Two values : "; cin &gt;&gt; gl &gt;&gt; g2;</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private:</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void display()</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        cout &lt;&lt; gl &lt;&lt; " " &lt;&lt; g2;</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cout &lt;&lt; endl;</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int main()</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sample S;</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S.val();</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    S.display();</a:t>
            </a:r>
            <a:endParaRPr/>
          </a:p>
          <a:p>
            <a:pPr marL="0" marR="0" lvl="0" indent="0" algn="just" rtl="0">
              <a:spcBef>
                <a:spcPts val="320"/>
              </a:spcBef>
              <a:spcAft>
                <a:spcPts val="0"/>
              </a:spcAft>
              <a:buClr>
                <a:srgbClr val="212529"/>
              </a:buClr>
              <a:buSzPct val="100000"/>
              <a:buFont typeface="Arial"/>
              <a:buNone/>
            </a:pPr>
            <a:r>
              <a:rPr lang="en-US" sz="6400" b="0" i="0">
                <a:solidFill>
                  <a:srgbClr val="212529"/>
                </a:solidFill>
                <a:latin typeface="Calibri"/>
                <a:ea typeface="Calibri"/>
                <a:cs typeface="Calibri"/>
                <a:sym typeface="Calibri"/>
              </a:rPr>
              <a:t>}</a:t>
            </a:r>
            <a:endParaRPr sz="6400">
              <a:solidFill>
                <a:schemeClr val="dk1"/>
              </a:solidFill>
              <a:latin typeface="Calibri"/>
              <a:ea typeface="Calibri"/>
              <a:cs typeface="Calibri"/>
              <a:sym typeface="Calibri"/>
            </a:endParaRPr>
          </a:p>
        </p:txBody>
      </p:sp>
      <p:sp>
        <p:nvSpPr>
          <p:cNvPr id="2189" name="Google Shape;2189;p170"/>
          <p:cNvSpPr txBox="1"/>
          <p:nvPr/>
        </p:nvSpPr>
        <p:spPr>
          <a:xfrm>
            <a:off x="4299080" y="1595191"/>
            <a:ext cx="461865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212529"/>
                </a:solidFill>
                <a:latin typeface="Inter"/>
                <a:ea typeface="Inter"/>
                <a:cs typeface="Inter"/>
                <a:sym typeface="Inter"/>
              </a:rPr>
              <a:t>If you execute the above program, the private member function will not be accessible and hence the following error message will appear like this in some compiler:</a:t>
            </a:r>
            <a:endParaRPr sz="1800">
              <a:solidFill>
                <a:schemeClr val="dk1"/>
              </a:solidFill>
              <a:latin typeface="Calibri"/>
              <a:ea typeface="Calibri"/>
              <a:cs typeface="Calibri"/>
              <a:sym typeface="Calibri"/>
            </a:endParaRPr>
          </a:p>
        </p:txBody>
      </p:sp>
      <p:pic>
        <p:nvPicPr>
          <p:cNvPr id="2190" name="Google Shape;2190;p170"/>
          <p:cNvPicPr preferRelativeResize="0"/>
          <p:nvPr/>
        </p:nvPicPr>
        <p:blipFill rotWithShape="1">
          <a:blip r:embed="rId3">
            <a:alphaModFix/>
          </a:blip>
          <a:srcRect/>
          <a:stretch/>
        </p:blipFill>
        <p:spPr>
          <a:xfrm>
            <a:off x="4044534" y="3814764"/>
            <a:ext cx="4020147" cy="1976435"/>
          </a:xfrm>
          <a:prstGeom prst="rect">
            <a:avLst/>
          </a:prstGeom>
          <a:noFill/>
          <a:ln>
            <a:noFill/>
          </a:ln>
        </p:spPr>
      </p:pic>
    </p:spTree>
  </p:cSld>
  <p:clrMapOvr>
    <a:masterClrMapping/>
  </p:clrMapOvr>
  <p:transition spd="med">
    <p:push/>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171"/>
          <p:cNvSpPr txBox="1"/>
          <p:nvPr/>
        </p:nvSpPr>
        <p:spPr>
          <a:xfrm>
            <a:off x="598696" y="932096"/>
            <a:ext cx="8153400"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Advantages of Data Abstraction</a:t>
            </a:r>
            <a:endParaRPr/>
          </a:p>
        </p:txBody>
      </p:sp>
      <p:sp>
        <p:nvSpPr>
          <p:cNvPr id="2196" name="Google Shape;2196;p171"/>
          <p:cNvSpPr txBox="1"/>
          <p:nvPr/>
        </p:nvSpPr>
        <p:spPr>
          <a:xfrm>
            <a:off x="152400" y="1600200"/>
            <a:ext cx="8613648" cy="4829196"/>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Class internals get protected from user-level errors</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Programmer does not have to write the low-level code</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Code duplication is avoided and so programmer does not have to go over again and again fairly common tasks every time to perform similar operation</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main idea of abstraction is code reuse and proper partitioning across classes</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For small projects, this may not seem useful but for large projects, it provides conformity and structure as it provides documentation through the abstract class contract</a:t>
            </a:r>
            <a:endParaRPr/>
          </a:p>
          <a:p>
            <a:pPr marL="342900" marR="0" lvl="0" indent="-342900" algn="just" rtl="0">
              <a:spcBef>
                <a:spcPts val="4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allows internal implementation details to be changed without affecting the users of the abstraction</a:t>
            </a:r>
            <a:endParaRPr/>
          </a:p>
          <a:p>
            <a:pPr marL="742950" marR="0" lvl="1" indent="-285750" algn="just" rtl="0">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215900" algn="l" rtl="0">
              <a:spcBef>
                <a:spcPts val="40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p:txBody>
      </p:sp>
    </p:spTree>
  </p:cSld>
  <p:clrMapOvr>
    <a:masterClrMapping/>
  </p:clrMapOvr>
  <p:transition spd="med">
    <p:push/>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sp>
        <p:nvSpPr>
          <p:cNvPr id="2201" name="Google Shape;2201;p172"/>
          <p:cNvSpPr txBox="1"/>
          <p:nvPr/>
        </p:nvSpPr>
        <p:spPr>
          <a:xfrm>
            <a:off x="25784" y="905059"/>
            <a:ext cx="8965816" cy="50006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Times New Roman"/>
              <a:buNone/>
            </a:pPr>
            <a:r>
              <a:rPr lang="en-US" sz="3200" b="1">
                <a:solidFill>
                  <a:schemeClr val="dk1"/>
                </a:solidFill>
                <a:latin typeface="Times New Roman"/>
                <a:ea typeface="Times New Roman"/>
                <a:cs typeface="Times New Roman"/>
                <a:sym typeface="Times New Roman"/>
              </a:rPr>
              <a:t>Data Encapsulation</a:t>
            </a:r>
            <a:endParaRPr sz="3200" b="1">
              <a:solidFill>
                <a:schemeClr val="dk1"/>
              </a:solidFill>
              <a:latin typeface="Times New Roman"/>
              <a:ea typeface="Times New Roman"/>
              <a:cs typeface="Times New Roman"/>
              <a:sym typeface="Times New Roman"/>
            </a:endParaRPr>
          </a:p>
        </p:txBody>
      </p:sp>
      <p:sp>
        <p:nvSpPr>
          <p:cNvPr id="2202" name="Google Shape;2202;p172"/>
          <p:cNvSpPr txBox="1"/>
          <p:nvPr/>
        </p:nvSpPr>
        <p:spPr>
          <a:xfrm>
            <a:off x="228600" y="1524000"/>
            <a:ext cx="8686800" cy="5193942"/>
          </a:xfrm>
          <a:prstGeom prst="rect">
            <a:avLst/>
          </a:prstGeom>
          <a:noFill/>
          <a:ln>
            <a:noFill/>
          </a:ln>
        </p:spPr>
        <p:txBody>
          <a:bodyPr spcFirstLastPara="1" wrap="square" lIns="91425" tIns="45700" rIns="91425" bIns="45700" anchor="t" anchorCtr="0">
            <a:normAutofit fontScale="92500"/>
          </a:bodyPr>
          <a:lstStyle/>
          <a:p>
            <a:pPr marL="342900" marR="0" lvl="0" indent="-342900" algn="just" rtl="0">
              <a:spcBef>
                <a:spcPts val="0"/>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Unable to deal with the complexity of an object, human chooses to ignore its non-essential details and concentrate on the details which are essential to our understanding. </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Abstraction is "looking for what you want" within an object or class. </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But there is another major concept connected to abstraction which is called encapsulation.</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So basically, encapsulation can be defined as the process of hiding all of the details of an object that do not throw in or dealt with its essential characteristics. </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Encapsulation can also be defined as preventing access to non-essential details of classes or its objects. </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Abstraction and encapsulation have close bonding among each other.</a:t>
            </a:r>
            <a:endParaRPr/>
          </a:p>
          <a:p>
            <a:pPr marL="342900" marR="0" lvl="0" indent="-342900" algn="just" rtl="0">
              <a:spcBef>
                <a:spcPts val="444"/>
              </a:spcBef>
              <a:spcAft>
                <a:spcPts val="0"/>
              </a:spcAft>
              <a:buClr>
                <a:schemeClr val="dk1"/>
              </a:buClr>
              <a:buSzPct val="100000"/>
              <a:buFont typeface="Arial"/>
              <a:buChar char="•"/>
            </a:pPr>
            <a:r>
              <a:rPr lang="en-US" sz="2400">
                <a:solidFill>
                  <a:schemeClr val="dk1"/>
                </a:solidFill>
                <a:latin typeface="Times New Roman"/>
                <a:ea typeface="Times New Roman"/>
                <a:cs typeface="Times New Roman"/>
                <a:sym typeface="Times New Roman"/>
              </a:rPr>
              <a:t> Encapsulation assists abstraction by providing a means of suppressing the non-essential details.</a:t>
            </a:r>
            <a:endParaRPr/>
          </a:p>
          <a:p>
            <a:pPr marL="342900" marR="0" lvl="0" indent="-201930" algn="just" rtl="0">
              <a:spcBef>
                <a:spcPts val="444"/>
              </a:spcBef>
              <a:spcAft>
                <a:spcPts val="0"/>
              </a:spcAft>
              <a:buClr>
                <a:schemeClr val="dk1"/>
              </a:buClr>
              <a:buSzPct val="100000"/>
              <a:buFont typeface="Arial"/>
              <a:buNone/>
            </a:pPr>
            <a:endParaRPr sz="2400" b="0" i="0">
              <a:solidFill>
                <a:srgbClr val="212529"/>
              </a:solidFill>
              <a:latin typeface="Calibri"/>
              <a:ea typeface="Calibri"/>
              <a:cs typeface="Calibri"/>
              <a:sym typeface="Calibri"/>
            </a:endParaRPr>
          </a:p>
          <a:p>
            <a:pPr marL="0" marR="0" lvl="0" indent="0" algn="just" rtl="0">
              <a:spcBef>
                <a:spcPts val="1184"/>
              </a:spcBef>
              <a:spcAft>
                <a:spcPts val="0"/>
              </a:spcAft>
              <a:buClr>
                <a:schemeClr val="dk1"/>
              </a:buClr>
              <a:buSzPct val="100000"/>
              <a:buFont typeface="Arial"/>
              <a:buNone/>
            </a:pPr>
            <a:endParaRPr sz="6400">
              <a:solidFill>
                <a:schemeClr val="dk1"/>
              </a:solidFill>
              <a:latin typeface="Calibri"/>
              <a:ea typeface="Calibri"/>
              <a:cs typeface="Calibri"/>
              <a:sym typeface="Calibri"/>
            </a:endParaRPr>
          </a:p>
        </p:txBody>
      </p:sp>
    </p:spTree>
  </p:cSld>
  <p:clrMapOvr>
    <a:masterClrMapping/>
  </p:clrMapOvr>
  <p:transition spd="med">
    <p:push/>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ENCAPSULATION</a:t>
            </a:r>
            <a:endParaRPr/>
          </a:p>
        </p:txBody>
      </p:sp>
      <p:sp>
        <p:nvSpPr>
          <p:cNvPr id="2208" name="Google Shape;2208;p17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a:t>ADVANTAGES</a:t>
            </a:r>
            <a:endParaRPr/>
          </a:p>
          <a:p>
            <a:pPr marL="342900" lvl="0" indent="-342900" algn="l" rtl="0">
              <a:spcBef>
                <a:spcPts val="360"/>
              </a:spcBef>
              <a:spcAft>
                <a:spcPts val="0"/>
              </a:spcAft>
              <a:buClr>
                <a:schemeClr val="dk1"/>
              </a:buClr>
              <a:buSzPts val="1800"/>
              <a:buChar char="•"/>
            </a:pPr>
            <a:r>
              <a:rPr lang="en-US" sz="1800" b="1"/>
              <a:t>Encapsulated classes reduce complexity.</a:t>
            </a:r>
            <a:endParaRPr sz="1800"/>
          </a:p>
          <a:p>
            <a:pPr marL="342900" lvl="0" indent="-342900" algn="l" rtl="0">
              <a:spcBef>
                <a:spcPts val="360"/>
              </a:spcBef>
              <a:spcAft>
                <a:spcPts val="0"/>
              </a:spcAft>
              <a:buClr>
                <a:schemeClr val="dk1"/>
              </a:buClr>
              <a:buSzPts val="1800"/>
              <a:buChar char="•"/>
            </a:pPr>
            <a:r>
              <a:rPr lang="en-US" sz="1800" b="1"/>
              <a:t>Help protect our data.</a:t>
            </a:r>
            <a:r>
              <a:rPr lang="en-US" sz="1800"/>
              <a:t> A client cannot change an Account's balance if we encapsulate it.</a:t>
            </a:r>
            <a:endParaRPr/>
          </a:p>
          <a:p>
            <a:pPr marL="342900" lvl="0" indent="-342900" algn="l" rtl="0">
              <a:spcBef>
                <a:spcPts val="360"/>
              </a:spcBef>
              <a:spcAft>
                <a:spcPts val="0"/>
              </a:spcAft>
              <a:buClr>
                <a:schemeClr val="dk1"/>
              </a:buClr>
              <a:buSzPts val="1800"/>
              <a:buChar char="•"/>
            </a:pPr>
            <a:r>
              <a:rPr lang="en-US" sz="1800" b="1"/>
              <a:t>Encapsulated classes are easier to change.</a:t>
            </a:r>
            <a:endParaRPr sz="1800"/>
          </a:p>
          <a:p>
            <a:pPr marL="0" lvl="0" indent="0" algn="l" rtl="0">
              <a:spcBef>
                <a:spcPts val="360"/>
              </a:spcBef>
              <a:spcAft>
                <a:spcPts val="0"/>
              </a:spcAft>
              <a:buClr>
                <a:schemeClr val="dk1"/>
              </a:buClr>
              <a:buSzPts val="1800"/>
              <a:buNone/>
            </a:pPr>
            <a:endParaRPr sz="1800"/>
          </a:p>
        </p:txBody>
      </p:sp>
      <p:sp>
        <p:nvSpPr>
          <p:cNvPr id="2209" name="Google Shape;2209;p173"/>
          <p:cNvSpPr/>
          <p:nvPr/>
        </p:nvSpPr>
        <p:spPr>
          <a:xfrm>
            <a:off x="0" y="50347"/>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0" name="Google Shape;2210;p173"/>
          <p:cNvSpPr/>
          <p:nvPr/>
        </p:nvSpPr>
        <p:spPr>
          <a:xfrm>
            <a:off x="-18417" y="140058"/>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211" name="Google Shape;2211;p173" descr="pngfind.com-kingpin-png-4152286 (1).png"/>
          <p:cNvPicPr preferRelativeResize="0"/>
          <p:nvPr/>
        </p:nvPicPr>
        <p:blipFill rotWithShape="1">
          <a:blip r:embed="rId3">
            <a:alphaModFix/>
          </a:blip>
          <a:srcRect/>
          <a:stretch/>
        </p:blipFill>
        <p:spPr>
          <a:xfrm>
            <a:off x="5029200" y="24129"/>
            <a:ext cx="1219200" cy="5334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Data Encapsulation</a:t>
            </a:r>
            <a:endParaRPr/>
          </a:p>
        </p:txBody>
      </p:sp>
      <p:sp>
        <p:nvSpPr>
          <p:cNvPr id="2217" name="Google Shape;2217;p17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Wrapping of data and functions into a single unit is known as data encapsulation.</a:t>
            </a:r>
            <a:endParaRPr/>
          </a:p>
          <a:p>
            <a:pPr marL="342900" lvl="0" indent="-342900" algn="l" rtl="0">
              <a:spcBef>
                <a:spcPts val="640"/>
              </a:spcBef>
              <a:spcAft>
                <a:spcPts val="0"/>
              </a:spcAft>
              <a:buClr>
                <a:schemeClr val="dk1"/>
              </a:buClr>
              <a:buSzPts val="3200"/>
              <a:buChar char="•"/>
            </a:pPr>
            <a:r>
              <a:rPr lang="en-US"/>
              <a:t>Data is not accessible to the outside world, only those functions which are wrapped in the class can access it.</a:t>
            </a:r>
            <a:endParaRPr/>
          </a:p>
        </p:txBody>
      </p:sp>
      <p:pic>
        <p:nvPicPr>
          <p:cNvPr id="2218" name="Google Shape;2218;p174"/>
          <p:cNvPicPr preferRelativeResize="0"/>
          <p:nvPr/>
        </p:nvPicPr>
        <p:blipFill rotWithShape="1">
          <a:blip r:embed="rId3">
            <a:alphaModFix/>
          </a:blip>
          <a:srcRect/>
          <a:stretch/>
        </p:blipFill>
        <p:spPr>
          <a:xfrm>
            <a:off x="502567" y="171167"/>
            <a:ext cx="8138865" cy="651566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1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Application of Abstraction </a:t>
            </a:r>
            <a:endParaRPr/>
          </a:p>
        </p:txBody>
      </p:sp>
      <p:sp>
        <p:nvSpPr>
          <p:cNvPr id="2224" name="Google Shape;2224;p17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For example, when you send an email to someone you just click send and you get the success message, what actually happens when you click send, how data is transmitted over network to the recipient is hidden from you</a:t>
            </a:r>
            <a:endParaRPr/>
          </a:p>
        </p:txBody>
      </p:sp>
      <p:sp>
        <p:nvSpPr>
          <p:cNvPr id="2225" name="Google Shape;2225;p175"/>
          <p:cNvSpPr/>
          <p:nvPr/>
        </p:nvSpPr>
        <p:spPr>
          <a:xfrm>
            <a:off x="0" y="50347"/>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6" name="Google Shape;2226;p175"/>
          <p:cNvSpPr/>
          <p:nvPr/>
        </p:nvSpPr>
        <p:spPr>
          <a:xfrm>
            <a:off x="-18417" y="140058"/>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227" name="Google Shape;2227;p175" descr="pngfind.com-kingpin-png-4152286 (1).png"/>
          <p:cNvPicPr preferRelativeResize="0"/>
          <p:nvPr/>
        </p:nvPicPr>
        <p:blipFill rotWithShape="1">
          <a:blip r:embed="rId3">
            <a:alphaModFix/>
          </a:blip>
          <a:srcRect/>
          <a:stretch/>
        </p:blipFill>
        <p:spPr>
          <a:xfrm>
            <a:off x="5029200" y="24129"/>
            <a:ext cx="1219200" cy="5334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7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Example</a:t>
            </a:r>
            <a:endParaRPr/>
          </a:p>
        </p:txBody>
      </p:sp>
      <p:sp>
        <p:nvSpPr>
          <p:cNvPr id="2233" name="Google Shape;2233;p17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3200"/>
              <a:buNone/>
            </a:pPr>
            <a:endParaRPr/>
          </a:p>
          <a:p>
            <a:pPr marL="342900" lvl="0" indent="-342900" algn="just" rtl="0">
              <a:spcBef>
                <a:spcPts val="400"/>
              </a:spcBef>
              <a:spcAft>
                <a:spcPts val="0"/>
              </a:spcAft>
              <a:buClr>
                <a:schemeClr val="dk1"/>
              </a:buClr>
              <a:buSzPts val="2000"/>
              <a:buChar char="•"/>
            </a:pPr>
            <a:r>
              <a:rPr lang="en-US" sz="2000"/>
              <a:t>The common example of encapsulation is </a:t>
            </a:r>
            <a:r>
              <a:rPr lang="en-US" sz="2000" b="1"/>
              <a:t>Capsule</a:t>
            </a:r>
            <a:r>
              <a:rPr lang="en-US" sz="2000"/>
              <a:t>. In capsule all medicine are encapsulated in side capsule.</a:t>
            </a:r>
            <a:endParaRPr/>
          </a:p>
          <a:p>
            <a:pPr marL="342900" lvl="0" indent="-215900" algn="just" rtl="0">
              <a:spcBef>
                <a:spcPts val="400"/>
              </a:spcBef>
              <a:spcAft>
                <a:spcPts val="0"/>
              </a:spcAft>
              <a:buClr>
                <a:schemeClr val="dk1"/>
              </a:buClr>
              <a:buSzPts val="2000"/>
              <a:buNone/>
            </a:pPr>
            <a:endParaRPr sz="2000"/>
          </a:p>
          <a:p>
            <a:pPr marL="342900" lvl="0" indent="-342900" algn="just" rtl="0">
              <a:spcBef>
                <a:spcPts val="400"/>
              </a:spcBef>
              <a:spcAft>
                <a:spcPts val="0"/>
              </a:spcAft>
              <a:buClr>
                <a:schemeClr val="dk1"/>
              </a:buClr>
              <a:buSzPts val="2000"/>
              <a:buChar char="•"/>
            </a:pPr>
            <a:r>
              <a:rPr lang="en-US" sz="2000" b="1"/>
              <a:t>Automatic Cola Vending Machine :</a:t>
            </a:r>
            <a:r>
              <a:rPr lang="en-US" sz="2000"/>
              <a:t>Suppose you go to an automatic cola vending machine and request for a cola. The machine processes your request and gives the cola.</a:t>
            </a:r>
            <a:endParaRPr sz="2000"/>
          </a:p>
        </p:txBody>
      </p:sp>
      <p:sp>
        <p:nvSpPr>
          <p:cNvPr id="2234" name="Google Shape;2234;p176"/>
          <p:cNvSpPr/>
          <p:nvPr/>
        </p:nvSpPr>
        <p:spPr>
          <a:xfrm>
            <a:off x="0" y="50347"/>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5" name="Google Shape;2235;p176"/>
          <p:cNvSpPr/>
          <p:nvPr/>
        </p:nvSpPr>
        <p:spPr>
          <a:xfrm>
            <a:off x="-18417" y="140058"/>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236" name="Google Shape;2236;p176" descr="pngfind.com-kingpin-png-4152286 (1).png"/>
          <p:cNvPicPr preferRelativeResize="0"/>
          <p:nvPr/>
        </p:nvPicPr>
        <p:blipFill rotWithShape="1">
          <a:blip r:embed="rId3">
            <a:alphaModFix/>
          </a:blip>
          <a:srcRect/>
          <a:stretch/>
        </p:blipFill>
        <p:spPr>
          <a:xfrm>
            <a:off x="5029200" y="24129"/>
            <a:ext cx="1219200" cy="533400"/>
          </a:xfrm>
          <a:prstGeom prst="rect">
            <a:avLst/>
          </a:prstGeom>
          <a:noFill/>
          <a:ln>
            <a:noFill/>
          </a:ln>
        </p:spPr>
      </p:pic>
      <p:sp>
        <p:nvSpPr>
          <p:cNvPr id="2237" name="Google Shape;2237;p176" descr="real life example of encapsulation in 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38" name="Google Shape;2238;p176" descr="https://www.sitesbay.com/cpp/images/encapsulation.pn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77"/>
          <p:cNvSpPr txBox="1">
            <a:spLocks noGrp="1"/>
          </p:cNvSpPr>
          <p:nvPr>
            <p:ph type="title"/>
          </p:nvPr>
        </p:nvSpPr>
        <p:spPr>
          <a:xfrm>
            <a:off x="419100" y="0"/>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Examples</a:t>
            </a:r>
            <a:endParaRPr/>
          </a:p>
        </p:txBody>
      </p:sp>
      <p:sp>
        <p:nvSpPr>
          <p:cNvPr id="2244" name="Google Shape;2244;p177"/>
          <p:cNvSpPr txBox="1">
            <a:spLocks noGrp="1"/>
          </p:cNvSpPr>
          <p:nvPr>
            <p:ph type="body" idx="1"/>
          </p:nvPr>
        </p:nvSpPr>
        <p:spPr>
          <a:xfrm>
            <a:off x="228600" y="457200"/>
            <a:ext cx="8305800" cy="6096000"/>
          </a:xfrm>
          <a:prstGeom prst="rect">
            <a:avLst/>
          </a:prstGeom>
          <a:noFill/>
          <a:ln>
            <a:noFill/>
          </a:ln>
        </p:spPr>
        <p:txBody>
          <a:bodyPr spcFirstLastPara="1" wrap="square" lIns="91425" tIns="45700" rIns="91425" bIns="45700" anchor="t" anchorCtr="0">
            <a:normAutofit fontScale="25000" lnSpcReduction="20000"/>
          </a:bodyPr>
          <a:lstStyle/>
          <a:p>
            <a:pPr marL="342900" lvl="0" indent="-292100" algn="l" rtl="0">
              <a:spcBef>
                <a:spcPts val="0"/>
              </a:spcBef>
              <a:spcAft>
                <a:spcPts val="0"/>
              </a:spcAft>
              <a:buClr>
                <a:schemeClr val="dk1"/>
              </a:buClr>
              <a:buSzPct val="100000"/>
              <a:buNone/>
            </a:pPr>
            <a:endParaRPr/>
          </a:p>
          <a:p>
            <a:pPr marL="0" lvl="0" indent="0" algn="l" rtl="0">
              <a:spcBef>
                <a:spcPts val="370"/>
              </a:spcBef>
              <a:spcAft>
                <a:spcPts val="0"/>
              </a:spcAft>
              <a:buClr>
                <a:schemeClr val="dk1"/>
              </a:buClr>
              <a:buSzPct val="100000"/>
              <a:buNone/>
            </a:pPr>
            <a:r>
              <a:rPr lang="en-US" sz="7400" b="1"/>
              <a:t>Data Abstraction and Encapsulation</a:t>
            </a:r>
            <a:endParaRPr/>
          </a:p>
          <a:p>
            <a:pPr marL="0" lvl="0" indent="0" algn="l" rtl="0">
              <a:spcBef>
                <a:spcPts val="360"/>
              </a:spcBef>
              <a:spcAft>
                <a:spcPts val="0"/>
              </a:spcAft>
              <a:buClr>
                <a:schemeClr val="dk1"/>
              </a:buClr>
              <a:buSzPct val="100000"/>
              <a:buNone/>
            </a:pPr>
            <a:r>
              <a:rPr lang="en-US" sz="7200"/>
              <a:t>Any C++ program where you implement a class with public and private members is an example of data encapsulation and data abstraction</a:t>
            </a:r>
            <a:r>
              <a:rPr lang="en-US" sz="7200" b="1"/>
              <a:t> </a:t>
            </a:r>
            <a:endParaRPr/>
          </a:p>
          <a:p>
            <a:pPr marL="0" lvl="0" indent="0" algn="l" rtl="0">
              <a:spcBef>
                <a:spcPts val="320"/>
              </a:spcBef>
              <a:spcAft>
                <a:spcPts val="0"/>
              </a:spcAft>
              <a:buClr>
                <a:schemeClr val="dk1"/>
              </a:buClr>
              <a:buSzPct val="100000"/>
              <a:buNone/>
            </a:pPr>
            <a:r>
              <a:rPr lang="en-US" sz="6400"/>
              <a:t>#include &lt;iostream&gt;</a:t>
            </a:r>
            <a:endParaRPr/>
          </a:p>
          <a:p>
            <a:pPr marL="0" lvl="0" indent="0" algn="l" rtl="0">
              <a:spcBef>
                <a:spcPts val="320"/>
              </a:spcBef>
              <a:spcAft>
                <a:spcPts val="0"/>
              </a:spcAft>
              <a:buClr>
                <a:schemeClr val="dk1"/>
              </a:buClr>
              <a:buSzPct val="100000"/>
              <a:buNone/>
            </a:pPr>
            <a:r>
              <a:rPr lang="en-US" sz="6400"/>
              <a:t>using namespace std;</a:t>
            </a:r>
            <a:endParaRPr/>
          </a:p>
          <a:p>
            <a:pPr marL="0" lvl="0" indent="0" algn="l" rtl="0">
              <a:spcBef>
                <a:spcPts val="320"/>
              </a:spcBef>
              <a:spcAft>
                <a:spcPts val="0"/>
              </a:spcAft>
              <a:buClr>
                <a:schemeClr val="dk1"/>
              </a:buClr>
              <a:buSzPct val="100000"/>
              <a:buNone/>
            </a:pPr>
            <a:r>
              <a:rPr lang="en-US" sz="6400"/>
              <a:t>class Adder {</a:t>
            </a:r>
            <a:endParaRPr/>
          </a:p>
          <a:p>
            <a:pPr marL="0" lvl="0" indent="0" algn="l" rtl="0">
              <a:spcBef>
                <a:spcPts val="320"/>
              </a:spcBef>
              <a:spcAft>
                <a:spcPts val="0"/>
              </a:spcAft>
              <a:buClr>
                <a:schemeClr val="dk1"/>
              </a:buClr>
              <a:buSzPct val="100000"/>
              <a:buNone/>
            </a:pPr>
            <a:r>
              <a:rPr lang="en-US" sz="6400"/>
              <a:t>   public:</a:t>
            </a:r>
            <a:endParaRPr/>
          </a:p>
          <a:p>
            <a:pPr marL="0" lvl="0" indent="0" algn="l" rtl="0">
              <a:spcBef>
                <a:spcPts val="320"/>
              </a:spcBef>
              <a:spcAft>
                <a:spcPts val="0"/>
              </a:spcAft>
              <a:buClr>
                <a:schemeClr val="dk1"/>
              </a:buClr>
              <a:buSzPct val="100000"/>
              <a:buNone/>
            </a:pPr>
            <a:r>
              <a:rPr lang="en-US" sz="6400"/>
              <a:t>      // constructor</a:t>
            </a:r>
            <a:endParaRPr/>
          </a:p>
          <a:p>
            <a:pPr marL="0" lvl="0" indent="0" algn="l" rtl="0">
              <a:spcBef>
                <a:spcPts val="320"/>
              </a:spcBef>
              <a:spcAft>
                <a:spcPts val="0"/>
              </a:spcAft>
              <a:buClr>
                <a:schemeClr val="dk1"/>
              </a:buClr>
              <a:buSzPct val="100000"/>
              <a:buNone/>
            </a:pPr>
            <a:r>
              <a:rPr lang="en-US" sz="6400"/>
              <a:t>      Adder(int i = 0) {</a:t>
            </a:r>
            <a:endParaRPr/>
          </a:p>
          <a:p>
            <a:pPr marL="0" lvl="0" indent="0" algn="l" rtl="0">
              <a:spcBef>
                <a:spcPts val="320"/>
              </a:spcBef>
              <a:spcAft>
                <a:spcPts val="0"/>
              </a:spcAft>
              <a:buClr>
                <a:schemeClr val="dk1"/>
              </a:buClr>
              <a:buSzPct val="100000"/>
              <a:buNone/>
            </a:pPr>
            <a:r>
              <a:rPr lang="en-US" sz="6400"/>
              <a:t>         total = i;</a:t>
            </a:r>
            <a:endParaRPr/>
          </a:p>
          <a:p>
            <a:pPr marL="0" lvl="0" indent="0" algn="l" rtl="0">
              <a:spcBef>
                <a:spcPts val="320"/>
              </a:spcBef>
              <a:spcAft>
                <a:spcPts val="0"/>
              </a:spcAft>
              <a:buClr>
                <a:schemeClr val="dk1"/>
              </a:buClr>
              <a:buSzPct val="100000"/>
              <a:buNone/>
            </a:pPr>
            <a:r>
              <a:rPr lang="en-US" sz="6400"/>
              <a:t>      }</a:t>
            </a:r>
            <a:endParaRPr/>
          </a:p>
          <a:p>
            <a:pPr marL="0" lvl="0" indent="0" algn="l" rtl="0">
              <a:spcBef>
                <a:spcPts val="320"/>
              </a:spcBef>
              <a:spcAft>
                <a:spcPts val="0"/>
              </a:spcAft>
              <a:buClr>
                <a:schemeClr val="dk1"/>
              </a:buClr>
              <a:buSzPct val="100000"/>
              <a:buNone/>
            </a:pPr>
            <a:r>
              <a:rPr lang="en-US" sz="6400"/>
              <a:t>       // interface to outside world</a:t>
            </a:r>
            <a:endParaRPr/>
          </a:p>
          <a:p>
            <a:pPr marL="0" lvl="0" indent="0" algn="l" rtl="0">
              <a:spcBef>
                <a:spcPts val="320"/>
              </a:spcBef>
              <a:spcAft>
                <a:spcPts val="0"/>
              </a:spcAft>
              <a:buClr>
                <a:schemeClr val="dk1"/>
              </a:buClr>
              <a:buSzPct val="100000"/>
              <a:buNone/>
            </a:pPr>
            <a:r>
              <a:rPr lang="en-US" sz="6400"/>
              <a:t>      void addNum(int number) {</a:t>
            </a:r>
            <a:endParaRPr/>
          </a:p>
          <a:p>
            <a:pPr marL="0" lvl="0" indent="0" algn="l" rtl="0">
              <a:spcBef>
                <a:spcPts val="320"/>
              </a:spcBef>
              <a:spcAft>
                <a:spcPts val="0"/>
              </a:spcAft>
              <a:buClr>
                <a:schemeClr val="dk1"/>
              </a:buClr>
              <a:buSzPct val="100000"/>
              <a:buNone/>
            </a:pPr>
            <a:r>
              <a:rPr lang="en-US" sz="6400"/>
              <a:t>         total += number;</a:t>
            </a:r>
            <a:endParaRPr/>
          </a:p>
          <a:p>
            <a:pPr marL="0" lvl="0" indent="0" algn="l" rtl="0">
              <a:spcBef>
                <a:spcPts val="320"/>
              </a:spcBef>
              <a:spcAft>
                <a:spcPts val="0"/>
              </a:spcAft>
              <a:buClr>
                <a:schemeClr val="dk1"/>
              </a:buClr>
              <a:buSzPct val="100000"/>
              <a:buNone/>
            </a:pPr>
            <a:r>
              <a:rPr lang="en-US" sz="6400"/>
              <a:t>      }</a:t>
            </a:r>
            <a:endParaRPr/>
          </a:p>
          <a:p>
            <a:pPr marL="0" lvl="0" indent="0" algn="l" rtl="0">
              <a:spcBef>
                <a:spcPts val="320"/>
              </a:spcBef>
              <a:spcAft>
                <a:spcPts val="0"/>
              </a:spcAft>
              <a:buClr>
                <a:schemeClr val="dk1"/>
              </a:buClr>
              <a:buSzPct val="100000"/>
              <a:buNone/>
            </a:pPr>
            <a:r>
              <a:rPr lang="en-US" sz="6400"/>
              <a:t>      </a:t>
            </a:r>
            <a:endParaRPr/>
          </a:p>
          <a:p>
            <a:pPr marL="0" lvl="0" indent="0" algn="l" rtl="0">
              <a:spcBef>
                <a:spcPts val="320"/>
              </a:spcBef>
              <a:spcAft>
                <a:spcPts val="0"/>
              </a:spcAft>
              <a:buClr>
                <a:schemeClr val="dk1"/>
              </a:buClr>
              <a:buSzPct val="100000"/>
              <a:buNone/>
            </a:pPr>
            <a:r>
              <a:rPr lang="en-US" sz="6400"/>
              <a:t>      // interface to outside world</a:t>
            </a:r>
            <a:endParaRPr/>
          </a:p>
          <a:p>
            <a:pPr marL="0" lvl="0" indent="0" algn="l" rtl="0">
              <a:spcBef>
                <a:spcPts val="320"/>
              </a:spcBef>
              <a:spcAft>
                <a:spcPts val="0"/>
              </a:spcAft>
              <a:buClr>
                <a:schemeClr val="dk1"/>
              </a:buClr>
              <a:buSzPct val="100000"/>
              <a:buNone/>
            </a:pPr>
            <a:r>
              <a:rPr lang="en-US" sz="6400"/>
              <a:t>      int getTotal() {</a:t>
            </a:r>
            <a:endParaRPr/>
          </a:p>
          <a:p>
            <a:pPr marL="0" lvl="0" indent="0" algn="l" rtl="0">
              <a:spcBef>
                <a:spcPts val="320"/>
              </a:spcBef>
              <a:spcAft>
                <a:spcPts val="0"/>
              </a:spcAft>
              <a:buClr>
                <a:schemeClr val="dk1"/>
              </a:buClr>
              <a:buSzPct val="100000"/>
              <a:buNone/>
            </a:pPr>
            <a:r>
              <a:rPr lang="en-US" sz="6400"/>
              <a:t>         return total;</a:t>
            </a:r>
            <a:endParaRPr/>
          </a:p>
          <a:p>
            <a:pPr marL="0" lvl="0" indent="0" algn="l" rtl="0">
              <a:spcBef>
                <a:spcPts val="320"/>
              </a:spcBef>
              <a:spcAft>
                <a:spcPts val="0"/>
              </a:spcAft>
              <a:buClr>
                <a:schemeClr val="dk1"/>
              </a:buClr>
              <a:buSzPct val="100000"/>
              <a:buNone/>
            </a:pPr>
            <a:r>
              <a:rPr lang="en-US" sz="6400"/>
              <a:t>      };</a:t>
            </a:r>
            <a:endParaRPr/>
          </a:p>
          <a:p>
            <a:pPr marL="0" lvl="0" indent="0" algn="l" rtl="0">
              <a:spcBef>
                <a:spcPts val="320"/>
              </a:spcBef>
              <a:spcAft>
                <a:spcPts val="0"/>
              </a:spcAft>
              <a:buClr>
                <a:schemeClr val="dk1"/>
              </a:buClr>
              <a:buSzPct val="100000"/>
              <a:buNone/>
            </a:pPr>
            <a:r>
              <a:rPr lang="en-US" sz="6400"/>
              <a:t>       private:</a:t>
            </a:r>
            <a:endParaRPr/>
          </a:p>
          <a:p>
            <a:pPr marL="0" lvl="0" indent="0" algn="l" rtl="0">
              <a:spcBef>
                <a:spcPts val="320"/>
              </a:spcBef>
              <a:spcAft>
                <a:spcPts val="0"/>
              </a:spcAft>
              <a:buClr>
                <a:schemeClr val="dk1"/>
              </a:buClr>
              <a:buSzPct val="100000"/>
              <a:buNone/>
            </a:pPr>
            <a:r>
              <a:rPr lang="en-US" sz="6400"/>
              <a:t>      // hidden data from outside world</a:t>
            </a:r>
            <a:endParaRPr/>
          </a:p>
          <a:p>
            <a:pPr marL="0" lvl="0" indent="0" algn="l" rtl="0">
              <a:spcBef>
                <a:spcPts val="320"/>
              </a:spcBef>
              <a:spcAft>
                <a:spcPts val="0"/>
              </a:spcAft>
              <a:buClr>
                <a:schemeClr val="dk1"/>
              </a:buClr>
              <a:buSzPct val="100000"/>
              <a:buNone/>
            </a:pPr>
            <a:r>
              <a:rPr lang="en-US" sz="6400"/>
              <a:t>      int total;</a:t>
            </a:r>
            <a:endParaRPr/>
          </a:p>
          <a:p>
            <a:pPr marL="0" lvl="0" indent="0" algn="l" rtl="0">
              <a:spcBef>
                <a:spcPts val="320"/>
              </a:spcBef>
              <a:spcAft>
                <a:spcPts val="0"/>
              </a:spcAft>
              <a:buClr>
                <a:schemeClr val="dk1"/>
              </a:buClr>
              <a:buSzPct val="100000"/>
              <a:buNone/>
            </a:pPr>
            <a:r>
              <a:rPr lang="en-US" sz="6400"/>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p:nvPr/>
        </p:nvSpPr>
        <p:spPr>
          <a:xfrm>
            <a:off x="2895600" y="1066800"/>
            <a:ext cx="2895600" cy="584775"/>
          </a:xfrm>
          <a:prstGeom prst="rect">
            <a:avLst/>
          </a:prstGeom>
          <a:noFill/>
          <a:ln>
            <a:noFill/>
          </a:ln>
        </p:spPr>
        <p:txBody>
          <a:bodyPr spcFirstLastPara="1" wrap="square" lIns="91425" tIns="45700" rIns="91425" bIns="45700" anchor="t" anchorCtr="0">
            <a:noAutofit/>
          </a:bodyPr>
          <a:lstStyle/>
          <a:p>
            <a:pPr marL="8929" marR="0" lvl="0" indent="0" algn="l" rtl="0">
              <a:spcBef>
                <a:spcPts val="0"/>
              </a:spcBef>
              <a:spcAft>
                <a:spcPts val="0"/>
              </a:spcAft>
              <a:buNone/>
            </a:pPr>
            <a:r>
              <a:rPr lang="en-US" sz="3200">
                <a:solidFill>
                  <a:schemeClr val="dk1"/>
                </a:solidFill>
                <a:latin typeface="Calibri"/>
                <a:ea typeface="Calibri"/>
                <a:cs typeface="Calibri"/>
                <a:sym typeface="Calibri"/>
              </a:rPr>
              <a:t>Comparison</a:t>
            </a:r>
            <a:endParaRPr/>
          </a:p>
        </p:txBody>
      </p:sp>
      <p:pic>
        <p:nvPicPr>
          <p:cNvPr id="284" name="Google Shape;284;p32" descr="object-oriented-concept-13-728-1.jpg"/>
          <p:cNvPicPr preferRelativeResize="0"/>
          <p:nvPr/>
        </p:nvPicPr>
        <p:blipFill rotWithShape="1">
          <a:blip r:embed="rId3">
            <a:alphaModFix/>
          </a:blip>
          <a:srcRect/>
          <a:stretch/>
        </p:blipFill>
        <p:spPr>
          <a:xfrm>
            <a:off x="1554691" y="1594338"/>
            <a:ext cx="6034617" cy="4525963"/>
          </a:xfrm>
          <a:prstGeom prst="rect">
            <a:avLst/>
          </a:prstGeom>
          <a:noFill/>
          <a:ln>
            <a:noFill/>
          </a:ln>
        </p:spPr>
      </p:pic>
      <p:sp>
        <p:nvSpPr>
          <p:cNvPr id="285" name="Google Shape;285;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6" name="Google Shape;286;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87" name="Google Shape;287;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78"/>
          <p:cNvSpPr txBox="1">
            <a:spLocks noGrp="1"/>
          </p:cNvSpPr>
          <p:nvPr>
            <p:ph type="title"/>
          </p:nvPr>
        </p:nvSpPr>
        <p:spPr>
          <a:xfrm>
            <a:off x="419100" y="0"/>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MCQ</a:t>
            </a:r>
            <a:endParaRPr/>
          </a:p>
        </p:txBody>
      </p:sp>
      <p:sp>
        <p:nvSpPr>
          <p:cNvPr id="2250" name="Google Shape;2250;p178"/>
          <p:cNvSpPr txBox="1">
            <a:spLocks noGrp="1"/>
          </p:cNvSpPr>
          <p:nvPr>
            <p:ph type="body" idx="1"/>
          </p:nvPr>
        </p:nvSpPr>
        <p:spPr>
          <a:xfrm>
            <a:off x="316463" y="914400"/>
            <a:ext cx="8305800" cy="51054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000"/>
              <a:buNone/>
            </a:pPr>
            <a:r>
              <a:rPr lang="en-US" sz="2000" dirty="0"/>
              <a:t>1. Wrapping data and its related functionality into a single entity is known as _____________</a:t>
            </a:r>
            <a:endParaRPr dirty="0"/>
          </a:p>
          <a:p>
            <a:pPr marL="0" lvl="0" indent="0" algn="just" rtl="0">
              <a:spcBef>
                <a:spcPts val="400"/>
              </a:spcBef>
              <a:spcAft>
                <a:spcPts val="0"/>
              </a:spcAft>
              <a:buClr>
                <a:schemeClr val="dk1"/>
              </a:buClr>
              <a:buSzPts val="2000"/>
              <a:buNone/>
            </a:pPr>
            <a:r>
              <a:rPr lang="en-US" sz="2000" dirty="0"/>
              <a:t>a) Abstraction</a:t>
            </a:r>
            <a:endParaRPr dirty="0"/>
          </a:p>
          <a:p>
            <a:pPr marL="0" lvl="0" indent="0" algn="just" rtl="0">
              <a:spcBef>
                <a:spcPts val="400"/>
              </a:spcBef>
              <a:spcAft>
                <a:spcPts val="0"/>
              </a:spcAft>
              <a:buClr>
                <a:schemeClr val="dk1"/>
              </a:buClr>
              <a:buSzPts val="2000"/>
              <a:buNone/>
            </a:pPr>
            <a:r>
              <a:rPr lang="en-US" sz="2000" dirty="0"/>
              <a:t>b) Encapsulation</a:t>
            </a:r>
            <a:endParaRPr dirty="0"/>
          </a:p>
          <a:p>
            <a:pPr marL="0" lvl="0" indent="0" algn="just" rtl="0">
              <a:spcBef>
                <a:spcPts val="400"/>
              </a:spcBef>
              <a:spcAft>
                <a:spcPts val="0"/>
              </a:spcAft>
              <a:buClr>
                <a:schemeClr val="dk1"/>
              </a:buClr>
              <a:buSzPts val="2000"/>
              <a:buNone/>
            </a:pPr>
            <a:r>
              <a:rPr lang="en-US" sz="2000" dirty="0"/>
              <a:t>c) Polymorphism</a:t>
            </a:r>
            <a:endParaRPr dirty="0"/>
          </a:p>
          <a:p>
            <a:pPr marL="0" lvl="0" indent="0" algn="just" rtl="0">
              <a:spcBef>
                <a:spcPts val="400"/>
              </a:spcBef>
              <a:spcAft>
                <a:spcPts val="0"/>
              </a:spcAft>
              <a:buClr>
                <a:schemeClr val="dk1"/>
              </a:buClr>
              <a:buSzPts val="2000"/>
              <a:buNone/>
            </a:pPr>
            <a:r>
              <a:rPr lang="en-US" sz="2000" dirty="0"/>
              <a:t>d) Modularity</a:t>
            </a:r>
            <a:endParaRPr dirty="0"/>
          </a:p>
          <a:p>
            <a:pPr marL="0" lvl="0" indent="0" algn="just" rtl="0">
              <a:spcBef>
                <a:spcPts val="400"/>
              </a:spcBef>
              <a:spcAft>
                <a:spcPts val="0"/>
              </a:spcAft>
              <a:buClr>
                <a:schemeClr val="dk1"/>
              </a:buClr>
              <a:buSzPts val="2000"/>
              <a:buNone/>
            </a:pPr>
            <a:endParaRPr sz="2000" dirty="0"/>
          </a:p>
          <a:p>
            <a:pPr marL="0" lvl="0" indent="0" algn="just" rtl="0">
              <a:spcBef>
                <a:spcPts val="400"/>
              </a:spcBef>
              <a:spcAft>
                <a:spcPts val="0"/>
              </a:spcAft>
              <a:buClr>
                <a:schemeClr val="dk1"/>
              </a:buClr>
              <a:buSzPts val="2000"/>
              <a:buNone/>
            </a:pPr>
            <a:r>
              <a:rPr lang="en-US" sz="2000" dirty="0"/>
              <a:t>2. Which concept enables programmers to assign a different meaning or usage to a variable, function, or an object in different contexts?</a:t>
            </a:r>
            <a:endParaRPr dirty="0"/>
          </a:p>
          <a:p>
            <a:pPr marL="0" lvl="0" indent="0" algn="just" rtl="0">
              <a:spcBef>
                <a:spcPts val="400"/>
              </a:spcBef>
              <a:spcAft>
                <a:spcPts val="0"/>
              </a:spcAft>
              <a:buClr>
                <a:schemeClr val="dk1"/>
              </a:buClr>
              <a:buSzPts val="2000"/>
              <a:buNone/>
            </a:pPr>
            <a:r>
              <a:rPr lang="en-US" sz="2000" dirty="0"/>
              <a:t>(a) Inheritance</a:t>
            </a:r>
            <a:endParaRPr dirty="0"/>
          </a:p>
          <a:p>
            <a:pPr marL="0" lvl="0" indent="0" algn="just" rtl="0">
              <a:spcBef>
                <a:spcPts val="400"/>
              </a:spcBef>
              <a:spcAft>
                <a:spcPts val="0"/>
              </a:spcAft>
              <a:buClr>
                <a:schemeClr val="dk1"/>
              </a:buClr>
              <a:buSzPts val="2000"/>
              <a:buNone/>
            </a:pPr>
            <a:r>
              <a:rPr lang="en-US" sz="2000" dirty="0"/>
              <a:t>(b) Message passing</a:t>
            </a:r>
            <a:endParaRPr dirty="0"/>
          </a:p>
          <a:p>
            <a:pPr marL="0" lvl="0" indent="0" algn="just" rtl="0">
              <a:spcBef>
                <a:spcPts val="400"/>
              </a:spcBef>
              <a:spcAft>
                <a:spcPts val="0"/>
              </a:spcAft>
              <a:buClr>
                <a:schemeClr val="dk1"/>
              </a:buClr>
              <a:buSzPts val="2000"/>
              <a:buNone/>
            </a:pPr>
            <a:r>
              <a:rPr lang="en-US" sz="2000" dirty="0"/>
              <a:t>(c) Polymorphism</a:t>
            </a:r>
            <a:endParaRPr dirty="0"/>
          </a:p>
          <a:p>
            <a:pPr marL="0" lvl="0" indent="0" algn="just" rtl="0">
              <a:spcBef>
                <a:spcPts val="400"/>
              </a:spcBef>
              <a:spcAft>
                <a:spcPts val="0"/>
              </a:spcAft>
              <a:buClr>
                <a:schemeClr val="dk1"/>
              </a:buClr>
              <a:buSzPts val="2000"/>
              <a:buNone/>
            </a:pPr>
            <a:r>
              <a:rPr lang="en-US" sz="2000" dirty="0"/>
              <a:t>(d) Abstraction</a:t>
            </a:r>
            <a:endParaRPr dirty="0"/>
          </a:p>
          <a:p>
            <a:pPr marL="0" lvl="0" indent="0" algn="just" rtl="0">
              <a:spcBef>
                <a:spcPts val="400"/>
              </a:spcBef>
              <a:spcAft>
                <a:spcPts val="0"/>
              </a:spcAft>
              <a:buClr>
                <a:schemeClr val="dk1"/>
              </a:buClr>
              <a:buSzPts val="2000"/>
              <a:buNone/>
            </a:pPr>
            <a:endParaRPr sz="2000" b="1"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78"/>
          <p:cNvSpPr txBox="1">
            <a:spLocks noGrp="1"/>
          </p:cNvSpPr>
          <p:nvPr>
            <p:ph type="title"/>
          </p:nvPr>
        </p:nvSpPr>
        <p:spPr>
          <a:xfrm>
            <a:off x="419100" y="0"/>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MCQ</a:t>
            </a:r>
            <a:endParaRPr/>
          </a:p>
        </p:txBody>
      </p:sp>
      <p:sp>
        <p:nvSpPr>
          <p:cNvPr id="2250" name="Google Shape;2250;p178"/>
          <p:cNvSpPr txBox="1">
            <a:spLocks noGrp="1"/>
          </p:cNvSpPr>
          <p:nvPr>
            <p:ph type="body" idx="1"/>
          </p:nvPr>
        </p:nvSpPr>
        <p:spPr>
          <a:xfrm>
            <a:off x="316463" y="914400"/>
            <a:ext cx="8305800" cy="51054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000"/>
              <a:buNone/>
            </a:pPr>
            <a:r>
              <a:rPr lang="en-US" sz="2000"/>
              <a:t>1. Wrapping data and its related functionality into a single entity is known as _____________</a:t>
            </a:r>
            <a:endParaRPr/>
          </a:p>
          <a:p>
            <a:pPr marL="0" lvl="0" indent="0" algn="just" rtl="0">
              <a:spcBef>
                <a:spcPts val="400"/>
              </a:spcBef>
              <a:spcAft>
                <a:spcPts val="0"/>
              </a:spcAft>
              <a:buClr>
                <a:schemeClr val="dk1"/>
              </a:buClr>
              <a:buSzPts val="2000"/>
              <a:buNone/>
            </a:pPr>
            <a:r>
              <a:rPr lang="en-US" sz="2000"/>
              <a:t>a) Abstraction</a:t>
            </a:r>
            <a:endParaRPr/>
          </a:p>
          <a:p>
            <a:pPr marL="0" lvl="0" indent="0" algn="just" rtl="0">
              <a:spcBef>
                <a:spcPts val="400"/>
              </a:spcBef>
              <a:spcAft>
                <a:spcPts val="0"/>
              </a:spcAft>
              <a:buClr>
                <a:schemeClr val="dk1"/>
              </a:buClr>
              <a:buSzPts val="2000"/>
              <a:buNone/>
            </a:pPr>
            <a:r>
              <a:rPr lang="en-US" sz="2000" b="1"/>
              <a:t>b) Encapsulation</a:t>
            </a:r>
            <a:endParaRPr/>
          </a:p>
          <a:p>
            <a:pPr marL="0" lvl="0" indent="0" algn="just" rtl="0">
              <a:spcBef>
                <a:spcPts val="400"/>
              </a:spcBef>
              <a:spcAft>
                <a:spcPts val="0"/>
              </a:spcAft>
              <a:buClr>
                <a:schemeClr val="dk1"/>
              </a:buClr>
              <a:buSzPts val="2000"/>
              <a:buNone/>
            </a:pPr>
            <a:r>
              <a:rPr lang="en-US" sz="2000"/>
              <a:t>c) Polymorphism</a:t>
            </a:r>
            <a:endParaRPr/>
          </a:p>
          <a:p>
            <a:pPr marL="0" lvl="0" indent="0" algn="just" rtl="0">
              <a:spcBef>
                <a:spcPts val="400"/>
              </a:spcBef>
              <a:spcAft>
                <a:spcPts val="0"/>
              </a:spcAft>
              <a:buClr>
                <a:schemeClr val="dk1"/>
              </a:buClr>
              <a:buSzPts val="2000"/>
              <a:buNone/>
            </a:pPr>
            <a:r>
              <a:rPr lang="en-US" sz="2000"/>
              <a:t>d) Modularity</a:t>
            </a:r>
            <a:endParaRPr/>
          </a:p>
          <a:p>
            <a:pPr marL="0" lvl="0" indent="0" algn="just" rtl="0">
              <a:spcBef>
                <a:spcPts val="400"/>
              </a:spcBef>
              <a:spcAft>
                <a:spcPts val="0"/>
              </a:spcAft>
              <a:buClr>
                <a:schemeClr val="dk1"/>
              </a:buClr>
              <a:buSzPts val="2000"/>
              <a:buNone/>
            </a:pPr>
            <a:endParaRPr sz="2000"/>
          </a:p>
          <a:p>
            <a:pPr marL="0" lvl="0" indent="0" algn="just" rtl="0">
              <a:spcBef>
                <a:spcPts val="400"/>
              </a:spcBef>
              <a:spcAft>
                <a:spcPts val="0"/>
              </a:spcAft>
              <a:buClr>
                <a:schemeClr val="dk1"/>
              </a:buClr>
              <a:buSzPts val="2000"/>
              <a:buNone/>
            </a:pPr>
            <a:r>
              <a:rPr lang="en-US" sz="2000"/>
              <a:t>2. Which concept enables programmers to assign a different meaning or usage to a variable, function, or an object in different contexts?</a:t>
            </a:r>
            <a:endParaRPr/>
          </a:p>
          <a:p>
            <a:pPr marL="0" lvl="0" indent="0" algn="just" rtl="0">
              <a:spcBef>
                <a:spcPts val="400"/>
              </a:spcBef>
              <a:spcAft>
                <a:spcPts val="0"/>
              </a:spcAft>
              <a:buClr>
                <a:schemeClr val="dk1"/>
              </a:buClr>
              <a:buSzPts val="2000"/>
              <a:buNone/>
            </a:pPr>
            <a:r>
              <a:rPr lang="en-US" sz="2000"/>
              <a:t>(a) Inheritance</a:t>
            </a:r>
            <a:endParaRPr/>
          </a:p>
          <a:p>
            <a:pPr marL="0" lvl="0" indent="0" algn="just" rtl="0">
              <a:spcBef>
                <a:spcPts val="400"/>
              </a:spcBef>
              <a:spcAft>
                <a:spcPts val="0"/>
              </a:spcAft>
              <a:buClr>
                <a:schemeClr val="dk1"/>
              </a:buClr>
              <a:buSzPts val="2000"/>
              <a:buNone/>
            </a:pPr>
            <a:r>
              <a:rPr lang="en-US" sz="2000"/>
              <a:t>(b) Message passing</a:t>
            </a:r>
            <a:endParaRPr/>
          </a:p>
          <a:p>
            <a:pPr marL="0" lvl="0" indent="0" algn="just" rtl="0">
              <a:spcBef>
                <a:spcPts val="400"/>
              </a:spcBef>
              <a:spcAft>
                <a:spcPts val="0"/>
              </a:spcAft>
              <a:buClr>
                <a:schemeClr val="dk1"/>
              </a:buClr>
              <a:buSzPts val="2000"/>
              <a:buNone/>
            </a:pPr>
            <a:r>
              <a:rPr lang="en-US" sz="2000"/>
              <a:t>(c) Polymorphism</a:t>
            </a:r>
            <a:endParaRPr/>
          </a:p>
          <a:p>
            <a:pPr marL="0" lvl="0" indent="0" algn="just" rtl="0">
              <a:spcBef>
                <a:spcPts val="400"/>
              </a:spcBef>
              <a:spcAft>
                <a:spcPts val="0"/>
              </a:spcAft>
              <a:buClr>
                <a:schemeClr val="dk1"/>
              </a:buClr>
              <a:buSzPts val="2000"/>
              <a:buNone/>
            </a:pPr>
            <a:r>
              <a:rPr lang="en-US" sz="2000" b="1"/>
              <a:t>(d) Abstraction</a:t>
            </a:r>
            <a:endParaRPr/>
          </a:p>
          <a:p>
            <a:pPr marL="0" lvl="0" indent="0" algn="just" rtl="0">
              <a:spcBef>
                <a:spcPts val="400"/>
              </a:spcBef>
              <a:spcAft>
                <a:spcPts val="0"/>
              </a:spcAft>
              <a:buClr>
                <a:schemeClr val="dk1"/>
              </a:buClr>
              <a:buSzPts val="2000"/>
              <a:buNone/>
            </a:pPr>
            <a:endParaRPr sz="2000" b="1"/>
          </a:p>
        </p:txBody>
      </p:sp>
    </p:spTree>
    <p:extLst>
      <p:ext uri="{BB962C8B-B14F-4D97-AF65-F5344CB8AC3E}">
        <p14:creationId xmlns:p14="http://schemas.microsoft.com/office/powerpoint/2010/main" val="6465451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79"/>
          <p:cNvSpPr txBox="1">
            <a:spLocks noGrp="1"/>
          </p:cNvSpPr>
          <p:nvPr>
            <p:ph type="title"/>
          </p:nvPr>
        </p:nvSpPr>
        <p:spPr>
          <a:xfrm>
            <a:off x="419100" y="0"/>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Examples</a:t>
            </a:r>
            <a:endParaRPr/>
          </a:p>
        </p:txBody>
      </p:sp>
      <p:sp>
        <p:nvSpPr>
          <p:cNvPr id="2256" name="Google Shape;2256;p179"/>
          <p:cNvSpPr txBox="1">
            <a:spLocks noGrp="1"/>
          </p:cNvSpPr>
          <p:nvPr>
            <p:ph type="body" idx="1"/>
          </p:nvPr>
        </p:nvSpPr>
        <p:spPr>
          <a:xfrm>
            <a:off x="228600" y="457200"/>
            <a:ext cx="8305800" cy="609600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Clr>
                <a:schemeClr val="dk1"/>
              </a:buClr>
              <a:buSzPts val="2000"/>
              <a:buNone/>
            </a:pPr>
            <a:r>
              <a:rPr lang="en-US" sz="2000" dirty="0"/>
              <a:t>3.  Which of the following is the functionality of ‘Data Abstraction’?</a:t>
            </a:r>
            <a:endParaRPr dirty="0"/>
          </a:p>
          <a:p>
            <a:pPr marL="0" lvl="0" indent="0" algn="just" rtl="0">
              <a:spcBef>
                <a:spcPts val="400"/>
              </a:spcBef>
              <a:spcAft>
                <a:spcPts val="0"/>
              </a:spcAft>
              <a:buClr>
                <a:schemeClr val="dk1"/>
              </a:buClr>
              <a:buSzPts val="2000"/>
              <a:buNone/>
            </a:pPr>
            <a:r>
              <a:rPr lang="en-US" sz="2000" dirty="0"/>
              <a:t>a) Reduce Complexity</a:t>
            </a:r>
            <a:endParaRPr dirty="0"/>
          </a:p>
          <a:p>
            <a:pPr marL="0" lvl="0" indent="0" algn="just" rtl="0">
              <a:spcBef>
                <a:spcPts val="400"/>
              </a:spcBef>
              <a:spcAft>
                <a:spcPts val="0"/>
              </a:spcAft>
              <a:buClr>
                <a:schemeClr val="dk1"/>
              </a:buClr>
              <a:buSzPts val="2000"/>
              <a:buNone/>
            </a:pPr>
            <a:r>
              <a:rPr lang="en-US" sz="2000" dirty="0"/>
              <a:t>b) Binds together code and data</a:t>
            </a:r>
            <a:endParaRPr dirty="0"/>
          </a:p>
          <a:p>
            <a:pPr marL="0" lvl="0" indent="0" algn="just" rtl="0">
              <a:spcBef>
                <a:spcPts val="400"/>
              </a:spcBef>
              <a:spcAft>
                <a:spcPts val="0"/>
              </a:spcAft>
              <a:buClr>
                <a:schemeClr val="dk1"/>
              </a:buClr>
              <a:buSzPts val="2000"/>
              <a:buNone/>
            </a:pPr>
            <a:r>
              <a:rPr lang="en-US" sz="2000" dirty="0"/>
              <a:t>c) Parallelism</a:t>
            </a:r>
            <a:endParaRPr dirty="0"/>
          </a:p>
          <a:p>
            <a:pPr marL="0" lvl="0" indent="0" algn="just" rtl="0">
              <a:spcBef>
                <a:spcPts val="400"/>
              </a:spcBef>
              <a:spcAft>
                <a:spcPts val="0"/>
              </a:spcAft>
              <a:buClr>
                <a:schemeClr val="dk1"/>
              </a:buClr>
              <a:buSzPts val="2000"/>
              <a:buNone/>
            </a:pPr>
            <a:r>
              <a:rPr lang="en-US" sz="2000" dirty="0"/>
              <a:t>d) None of the mentioned</a:t>
            </a:r>
            <a:endParaRPr dirty="0"/>
          </a:p>
          <a:p>
            <a:pPr marL="0" lvl="0" indent="0" algn="just" rtl="0">
              <a:spcBef>
                <a:spcPts val="400"/>
              </a:spcBef>
              <a:spcAft>
                <a:spcPts val="0"/>
              </a:spcAft>
              <a:buClr>
                <a:schemeClr val="dk1"/>
              </a:buClr>
              <a:buSzPts val="2000"/>
              <a:buNone/>
            </a:pPr>
            <a:endParaRPr sz="2000" dirty="0"/>
          </a:p>
          <a:p>
            <a:pPr marL="0" lvl="0" indent="0" algn="just" rtl="0">
              <a:spcBef>
                <a:spcPts val="400"/>
              </a:spcBef>
              <a:spcAft>
                <a:spcPts val="0"/>
              </a:spcAft>
              <a:buClr>
                <a:schemeClr val="dk1"/>
              </a:buClr>
              <a:buSzPts val="2000"/>
              <a:buNone/>
            </a:pPr>
            <a:endParaRPr sz="2000" dirty="0"/>
          </a:p>
          <a:p>
            <a:pPr marL="0" lvl="0" indent="0" algn="just" rtl="0">
              <a:spcBef>
                <a:spcPts val="400"/>
              </a:spcBef>
              <a:spcAft>
                <a:spcPts val="0"/>
              </a:spcAft>
              <a:buClr>
                <a:schemeClr val="dk1"/>
              </a:buClr>
              <a:buSzPts val="2000"/>
              <a:buNone/>
            </a:pPr>
            <a:r>
              <a:rPr lang="en-US" sz="2000" dirty="0"/>
              <a:t>4. How will a class protect the code inside it?</a:t>
            </a:r>
            <a:endParaRPr dirty="0"/>
          </a:p>
          <a:p>
            <a:pPr marL="0" lvl="0" indent="0" algn="just" rtl="0">
              <a:spcBef>
                <a:spcPts val="400"/>
              </a:spcBef>
              <a:spcAft>
                <a:spcPts val="0"/>
              </a:spcAft>
              <a:buClr>
                <a:schemeClr val="dk1"/>
              </a:buClr>
              <a:buSzPts val="2000"/>
              <a:buNone/>
            </a:pPr>
            <a:r>
              <a:rPr lang="en-US" sz="2000" dirty="0"/>
              <a:t>a) Using Access specifiers</a:t>
            </a:r>
            <a:endParaRPr dirty="0"/>
          </a:p>
          <a:p>
            <a:pPr marL="0" lvl="0" indent="0" algn="just" rtl="0">
              <a:spcBef>
                <a:spcPts val="400"/>
              </a:spcBef>
              <a:spcAft>
                <a:spcPts val="0"/>
              </a:spcAft>
              <a:buClr>
                <a:schemeClr val="dk1"/>
              </a:buClr>
              <a:buSzPts val="2000"/>
              <a:buNone/>
            </a:pPr>
            <a:r>
              <a:rPr lang="en-US" sz="2000" dirty="0"/>
              <a:t>b) Abstraction</a:t>
            </a:r>
            <a:endParaRPr dirty="0"/>
          </a:p>
          <a:p>
            <a:pPr marL="0" lvl="0" indent="0" algn="just" rtl="0">
              <a:spcBef>
                <a:spcPts val="400"/>
              </a:spcBef>
              <a:spcAft>
                <a:spcPts val="0"/>
              </a:spcAft>
              <a:buClr>
                <a:schemeClr val="dk1"/>
              </a:buClr>
              <a:buSzPts val="2000"/>
              <a:buNone/>
            </a:pPr>
            <a:r>
              <a:rPr lang="en-US" sz="2000" dirty="0"/>
              <a:t>c) Use of Inheritance</a:t>
            </a:r>
            <a:endParaRPr dirty="0"/>
          </a:p>
          <a:p>
            <a:pPr marL="0" lvl="0" indent="0" algn="just" rtl="0">
              <a:spcBef>
                <a:spcPts val="400"/>
              </a:spcBef>
              <a:spcAft>
                <a:spcPts val="0"/>
              </a:spcAft>
              <a:buClr>
                <a:schemeClr val="dk1"/>
              </a:buClr>
              <a:buSzPts val="2000"/>
              <a:buNone/>
            </a:pPr>
            <a:r>
              <a:rPr lang="en-US" sz="2000" dirty="0"/>
              <a:t>d) All of the mentioned</a:t>
            </a:r>
            <a:endParaRPr sz="2000" b="1" dirty="0"/>
          </a:p>
          <a:p>
            <a:pPr marL="0" lvl="0" indent="0" algn="just" rtl="0">
              <a:spcBef>
                <a:spcPts val="400"/>
              </a:spcBef>
              <a:spcAft>
                <a:spcPts val="0"/>
              </a:spcAft>
              <a:buClr>
                <a:schemeClr val="dk1"/>
              </a:buClr>
              <a:buSzPts val="2000"/>
              <a:buNone/>
            </a:pPr>
            <a:endParaRPr sz="2000" b="1"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260"/>
        <p:cNvGrpSpPr/>
        <p:nvPr/>
      </p:nvGrpSpPr>
      <p:grpSpPr>
        <a:xfrm>
          <a:off x="0" y="0"/>
          <a:ext cx="0" cy="0"/>
          <a:chOff x="0" y="0"/>
          <a:chExt cx="0" cy="0"/>
        </a:xfrm>
      </p:grpSpPr>
      <p:sp>
        <p:nvSpPr>
          <p:cNvPr id="2261" name="Google Shape;2261;p180"/>
          <p:cNvSpPr txBox="1">
            <a:spLocks noGrp="1"/>
          </p:cNvSpPr>
          <p:nvPr>
            <p:ph type="title"/>
          </p:nvPr>
        </p:nvSpPr>
        <p:spPr>
          <a:xfrm>
            <a:off x="419100" y="0"/>
            <a:ext cx="8229600" cy="6397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Examples</a:t>
            </a:r>
            <a:endParaRPr/>
          </a:p>
        </p:txBody>
      </p:sp>
      <p:sp>
        <p:nvSpPr>
          <p:cNvPr id="2262" name="Google Shape;2262;p180"/>
          <p:cNvSpPr txBox="1">
            <a:spLocks noGrp="1"/>
          </p:cNvSpPr>
          <p:nvPr>
            <p:ph type="body" idx="1"/>
          </p:nvPr>
        </p:nvSpPr>
        <p:spPr>
          <a:xfrm>
            <a:off x="228600" y="457200"/>
            <a:ext cx="8305800" cy="60960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Clr>
                <a:schemeClr val="dk1"/>
              </a:buClr>
              <a:buSzPct val="100000"/>
              <a:buNone/>
            </a:pPr>
            <a:r>
              <a:rPr lang="en-US" sz="2000" dirty="0"/>
              <a:t>5. What is the output of this program?</a:t>
            </a:r>
            <a:endParaRPr dirty="0"/>
          </a:p>
          <a:p>
            <a:pPr marL="0" lvl="0" indent="0" algn="just" rtl="0">
              <a:spcBef>
                <a:spcPts val="370"/>
              </a:spcBef>
              <a:spcAft>
                <a:spcPts val="0"/>
              </a:spcAft>
              <a:buClr>
                <a:schemeClr val="dk1"/>
              </a:buClr>
              <a:buSzPct val="100000"/>
              <a:buNone/>
            </a:pPr>
            <a:r>
              <a:rPr lang="en-US" sz="2000" dirty="0"/>
              <a:t> class Test {</a:t>
            </a:r>
            <a:endParaRPr dirty="0"/>
          </a:p>
          <a:p>
            <a:pPr marL="0" lvl="0" indent="0" algn="just" rtl="0">
              <a:spcBef>
                <a:spcPts val="370"/>
              </a:spcBef>
              <a:spcAft>
                <a:spcPts val="0"/>
              </a:spcAft>
              <a:buClr>
                <a:schemeClr val="dk1"/>
              </a:buClr>
              <a:buSzPct val="100000"/>
              <a:buNone/>
            </a:pPr>
            <a:r>
              <a:rPr lang="en-US" sz="2000" dirty="0"/>
              <a:t>     int a;</a:t>
            </a:r>
            <a:endParaRPr dirty="0"/>
          </a:p>
          <a:p>
            <a:pPr marL="0" lvl="0" indent="0" algn="just" rtl="0">
              <a:spcBef>
                <a:spcPts val="370"/>
              </a:spcBef>
              <a:spcAft>
                <a:spcPts val="0"/>
              </a:spcAft>
              <a:buClr>
                <a:schemeClr val="dk1"/>
              </a:buClr>
              <a:buSzPct val="100000"/>
              <a:buNone/>
            </a:pPr>
            <a:r>
              <a:rPr lang="en-US" sz="2000" dirty="0"/>
              <a:t>     public int b;</a:t>
            </a:r>
            <a:endParaRPr dirty="0"/>
          </a:p>
          <a:p>
            <a:pPr marL="0" lvl="0" indent="0" algn="just" rtl="0">
              <a:spcBef>
                <a:spcPts val="370"/>
              </a:spcBef>
              <a:spcAft>
                <a:spcPts val="0"/>
              </a:spcAft>
              <a:buClr>
                <a:schemeClr val="dk1"/>
              </a:buClr>
              <a:buSzPct val="100000"/>
              <a:buNone/>
            </a:pPr>
            <a:r>
              <a:rPr lang="en-US" sz="2000" dirty="0"/>
              <a:t>     private int c;</a:t>
            </a:r>
            <a:endParaRPr dirty="0"/>
          </a:p>
          <a:p>
            <a:pPr marL="0" lvl="0" indent="0" algn="just" rtl="0">
              <a:spcBef>
                <a:spcPts val="370"/>
              </a:spcBef>
              <a:spcAft>
                <a:spcPts val="0"/>
              </a:spcAft>
              <a:buClr>
                <a:schemeClr val="dk1"/>
              </a:buClr>
              <a:buSzPct val="100000"/>
              <a:buNone/>
            </a:pPr>
            <a:r>
              <a:rPr lang="en-US" sz="2000" dirty="0"/>
              <a:t> }</a:t>
            </a:r>
            <a:endParaRPr dirty="0"/>
          </a:p>
          <a:p>
            <a:pPr marL="0" lvl="0" indent="0" algn="just" rtl="0">
              <a:spcBef>
                <a:spcPts val="370"/>
              </a:spcBef>
              <a:spcAft>
                <a:spcPts val="0"/>
              </a:spcAft>
              <a:buClr>
                <a:schemeClr val="dk1"/>
              </a:buClr>
              <a:buSzPct val="100000"/>
              <a:buNone/>
            </a:pPr>
            <a:r>
              <a:rPr lang="en-US" sz="2000" dirty="0"/>
              <a:t> class </a:t>
            </a:r>
            <a:r>
              <a:rPr lang="en-US" sz="2000" dirty="0" err="1"/>
              <a:t>AcessTest</a:t>
            </a:r>
            <a:r>
              <a:rPr lang="en-US" sz="2000" dirty="0"/>
              <a:t> {</a:t>
            </a:r>
            <a:endParaRPr dirty="0"/>
          </a:p>
          <a:p>
            <a:pPr marL="0" lvl="0" indent="0" algn="just" rtl="0">
              <a:spcBef>
                <a:spcPts val="370"/>
              </a:spcBef>
              <a:spcAft>
                <a:spcPts val="0"/>
              </a:spcAft>
              <a:buClr>
                <a:schemeClr val="dk1"/>
              </a:buClr>
              <a:buSzPct val="100000"/>
              <a:buNone/>
            </a:pPr>
            <a:r>
              <a:rPr lang="en-US" sz="2000" dirty="0"/>
              <a:t>     public static void main(String </a:t>
            </a:r>
            <a:r>
              <a:rPr lang="en-US" sz="2000" dirty="0" err="1"/>
              <a:t>args</a:t>
            </a:r>
            <a:r>
              <a:rPr lang="en-US" sz="2000" dirty="0"/>
              <a:t>[])</a:t>
            </a:r>
            <a:endParaRPr dirty="0"/>
          </a:p>
          <a:p>
            <a:pPr marL="0" lvl="0" indent="0" algn="just" rtl="0">
              <a:spcBef>
                <a:spcPts val="370"/>
              </a:spcBef>
              <a:spcAft>
                <a:spcPts val="0"/>
              </a:spcAft>
              <a:buClr>
                <a:schemeClr val="dk1"/>
              </a:buClr>
              <a:buSzPct val="100000"/>
              <a:buNone/>
            </a:pPr>
            <a:r>
              <a:rPr lang="en-US" sz="2000" dirty="0"/>
              <a:t>     {</a:t>
            </a:r>
            <a:endParaRPr dirty="0"/>
          </a:p>
          <a:p>
            <a:pPr marL="0" lvl="0" indent="0" algn="just" rtl="0">
              <a:spcBef>
                <a:spcPts val="370"/>
              </a:spcBef>
              <a:spcAft>
                <a:spcPts val="0"/>
              </a:spcAft>
              <a:buClr>
                <a:schemeClr val="dk1"/>
              </a:buClr>
              <a:buSzPct val="100000"/>
              <a:buNone/>
            </a:pPr>
            <a:r>
              <a:rPr lang="en-US" sz="2000" dirty="0"/>
              <a:t>         Test </a:t>
            </a:r>
            <a:r>
              <a:rPr lang="en-US" sz="2000" dirty="0" err="1"/>
              <a:t>ob</a:t>
            </a:r>
            <a:r>
              <a:rPr lang="en-US" sz="2000" dirty="0"/>
              <a:t> = new Test();</a:t>
            </a:r>
            <a:endParaRPr dirty="0"/>
          </a:p>
          <a:p>
            <a:pPr marL="0" lvl="0" indent="0" algn="just" rtl="0">
              <a:spcBef>
                <a:spcPts val="370"/>
              </a:spcBef>
              <a:spcAft>
                <a:spcPts val="0"/>
              </a:spcAft>
              <a:buClr>
                <a:schemeClr val="dk1"/>
              </a:buClr>
              <a:buSzPct val="100000"/>
              <a:buNone/>
            </a:pPr>
            <a:r>
              <a:rPr lang="en-US" sz="2000" dirty="0"/>
              <a:t>         </a:t>
            </a:r>
            <a:r>
              <a:rPr lang="en-US" sz="2000" dirty="0" err="1"/>
              <a:t>ob.a</a:t>
            </a:r>
            <a:r>
              <a:rPr lang="en-US" sz="2000" dirty="0"/>
              <a:t> = 10;</a:t>
            </a:r>
            <a:endParaRPr dirty="0"/>
          </a:p>
          <a:p>
            <a:pPr marL="0" lvl="0" indent="0" algn="just" rtl="0">
              <a:spcBef>
                <a:spcPts val="370"/>
              </a:spcBef>
              <a:spcAft>
                <a:spcPts val="0"/>
              </a:spcAft>
              <a:buClr>
                <a:schemeClr val="dk1"/>
              </a:buClr>
              <a:buSzPct val="100000"/>
              <a:buNone/>
            </a:pPr>
            <a:r>
              <a:rPr lang="en-US" sz="2000" dirty="0"/>
              <a:t>         </a:t>
            </a:r>
            <a:r>
              <a:rPr lang="en-US" sz="2000" dirty="0" err="1"/>
              <a:t>ob.b</a:t>
            </a:r>
            <a:r>
              <a:rPr lang="en-US" sz="2000" dirty="0"/>
              <a:t> = 20;</a:t>
            </a:r>
            <a:endParaRPr dirty="0"/>
          </a:p>
          <a:p>
            <a:pPr marL="0" lvl="0" indent="0" algn="just" rtl="0">
              <a:spcBef>
                <a:spcPts val="370"/>
              </a:spcBef>
              <a:spcAft>
                <a:spcPts val="0"/>
              </a:spcAft>
              <a:buClr>
                <a:schemeClr val="dk1"/>
              </a:buClr>
              <a:buSzPct val="100000"/>
              <a:buNone/>
            </a:pPr>
            <a:r>
              <a:rPr lang="en-US" sz="2000" dirty="0"/>
              <a:t>         </a:t>
            </a:r>
            <a:r>
              <a:rPr lang="en-US" sz="2000" dirty="0" err="1"/>
              <a:t>ob.c</a:t>
            </a:r>
            <a:r>
              <a:rPr lang="en-US" sz="2000" dirty="0"/>
              <a:t> = 30;</a:t>
            </a:r>
            <a:endParaRPr dirty="0"/>
          </a:p>
          <a:p>
            <a:pPr marL="0" lvl="0" indent="0" algn="just" rtl="0">
              <a:spcBef>
                <a:spcPts val="370"/>
              </a:spcBef>
              <a:spcAft>
                <a:spcPts val="0"/>
              </a:spcAft>
              <a:buClr>
                <a:schemeClr val="dk1"/>
              </a:buClr>
              <a:buSzPct val="100000"/>
              <a:buNone/>
            </a:pPr>
            <a:r>
              <a:rPr lang="en-US" sz="2000" dirty="0"/>
              <a:t>         </a:t>
            </a:r>
            <a:r>
              <a:rPr lang="en-US" sz="2000" dirty="0" err="1"/>
              <a:t>System.out.println</a:t>
            </a:r>
            <a:r>
              <a:rPr lang="en-US" sz="2000" dirty="0"/>
              <a:t>(" Output :a, b, and c" + </a:t>
            </a:r>
            <a:r>
              <a:rPr lang="en-US" sz="2000" dirty="0" err="1"/>
              <a:t>ob.a</a:t>
            </a:r>
            <a:r>
              <a:rPr lang="en-US" sz="2000" dirty="0"/>
              <a:t> + " " + </a:t>
            </a:r>
            <a:r>
              <a:rPr lang="en-US" sz="2000" dirty="0" err="1"/>
              <a:t>ob.b</a:t>
            </a:r>
            <a:r>
              <a:rPr lang="en-US" sz="2000" dirty="0"/>
              <a:t> + " " + </a:t>
            </a:r>
            <a:r>
              <a:rPr lang="en-US" sz="2000" dirty="0" err="1"/>
              <a:t>ob.c</a:t>
            </a:r>
            <a:r>
              <a:rPr lang="en-US" sz="2000" dirty="0"/>
              <a:t>);</a:t>
            </a:r>
            <a:endParaRPr dirty="0"/>
          </a:p>
          <a:p>
            <a:pPr marL="0" lvl="0" indent="0" algn="just" rtl="0">
              <a:spcBef>
                <a:spcPts val="370"/>
              </a:spcBef>
              <a:spcAft>
                <a:spcPts val="0"/>
              </a:spcAft>
              <a:buClr>
                <a:schemeClr val="dk1"/>
              </a:buClr>
              <a:buSzPct val="100000"/>
              <a:buNone/>
            </a:pPr>
            <a:r>
              <a:rPr lang="en-US" sz="2000" dirty="0"/>
              <a:t>     }</a:t>
            </a:r>
            <a:endParaRPr dirty="0"/>
          </a:p>
          <a:p>
            <a:pPr marL="0" lvl="0" indent="0" algn="just" rtl="0">
              <a:spcBef>
                <a:spcPts val="370"/>
              </a:spcBef>
              <a:spcAft>
                <a:spcPts val="0"/>
              </a:spcAft>
              <a:buClr>
                <a:schemeClr val="dk1"/>
              </a:buClr>
              <a:buSzPct val="100000"/>
              <a:buNone/>
            </a:pPr>
            <a:r>
              <a:rPr lang="en-US" sz="2000" dirty="0"/>
              <a:t>}</a:t>
            </a:r>
            <a:endParaRPr dirty="0"/>
          </a:p>
          <a:p>
            <a:pPr marL="0" lvl="0" indent="0" algn="just" rtl="0">
              <a:spcBef>
                <a:spcPts val="370"/>
              </a:spcBef>
              <a:spcAft>
                <a:spcPts val="0"/>
              </a:spcAft>
              <a:buClr>
                <a:schemeClr val="dk1"/>
              </a:buClr>
              <a:buSzPct val="100000"/>
              <a:buNone/>
            </a:pPr>
            <a:r>
              <a:rPr lang="en-US" sz="2000" dirty="0"/>
              <a:t>a) Compilation error</a:t>
            </a:r>
            <a:endParaRPr dirty="0"/>
          </a:p>
          <a:p>
            <a:pPr marL="0" lvl="0" indent="0" algn="just" rtl="0">
              <a:spcBef>
                <a:spcPts val="370"/>
              </a:spcBef>
              <a:spcAft>
                <a:spcPts val="0"/>
              </a:spcAft>
              <a:buClr>
                <a:schemeClr val="dk1"/>
              </a:buClr>
              <a:buSzPct val="100000"/>
              <a:buNone/>
            </a:pPr>
            <a:r>
              <a:rPr lang="en-US" sz="2000" dirty="0"/>
              <a:t>b) Run time error</a:t>
            </a:r>
            <a:endParaRPr dirty="0"/>
          </a:p>
          <a:p>
            <a:pPr marL="0" lvl="0" indent="0" algn="just" rtl="0">
              <a:spcBef>
                <a:spcPts val="370"/>
              </a:spcBef>
              <a:spcAft>
                <a:spcPts val="0"/>
              </a:spcAft>
              <a:buClr>
                <a:schemeClr val="dk1"/>
              </a:buClr>
              <a:buSzPct val="100000"/>
              <a:buNone/>
            </a:pPr>
            <a:r>
              <a:rPr lang="en-US" sz="2000" dirty="0"/>
              <a:t>c) Output : a, b and c 10 20 30</a:t>
            </a:r>
            <a:endParaRPr dirty="0"/>
          </a:p>
          <a:p>
            <a:pPr marL="0" lvl="0" indent="0" algn="just" rtl="0">
              <a:spcBef>
                <a:spcPts val="370"/>
              </a:spcBef>
              <a:spcAft>
                <a:spcPts val="0"/>
              </a:spcAft>
              <a:buClr>
                <a:schemeClr val="dk1"/>
              </a:buClr>
              <a:buSzPct val="100000"/>
              <a:buNone/>
            </a:pPr>
            <a:r>
              <a:rPr lang="en-US" sz="2000" dirty="0"/>
              <a:t>d) None of the mentioned</a:t>
            </a:r>
            <a:endParaRPr sz="2000" b="1" dirty="0"/>
          </a:p>
          <a:p>
            <a:pPr marL="0" lvl="0" indent="0" algn="just" rtl="0">
              <a:spcBef>
                <a:spcPts val="370"/>
              </a:spcBef>
              <a:spcAft>
                <a:spcPts val="0"/>
              </a:spcAft>
              <a:buClr>
                <a:schemeClr val="dk1"/>
              </a:buClr>
              <a:buSzPct val="100000"/>
              <a:buNone/>
            </a:pPr>
            <a:endParaRPr sz="2000" b="1" dirty="0"/>
          </a:p>
        </p:txBody>
      </p:sp>
      <p:sp>
        <p:nvSpPr>
          <p:cNvPr id="2263" name="Google Shape;2263;p180"/>
          <p:cNvSpPr txBox="1"/>
          <p:nvPr/>
        </p:nvSpPr>
        <p:spPr>
          <a:xfrm>
            <a:off x="3993502" y="5029200"/>
            <a:ext cx="45720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C00000"/>
                </a:solidFill>
                <a:latin typeface="Calibri"/>
                <a:ea typeface="Calibri"/>
                <a:cs typeface="Calibri"/>
                <a:sym typeface="Calibri"/>
              </a:rPr>
              <a:t>Private members of a class cannot be accessed directly. In the above program, the variable c is a private member of class ‘Test’ and can only be accessed through its methods.</a:t>
            </a:r>
            <a:endParaRPr sz="1800">
              <a:solidFill>
                <a:srgbClr val="C00000"/>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181"/>
          <p:cNvSpPr/>
          <p:nvPr/>
        </p:nvSpPr>
        <p:spPr>
          <a:xfrm>
            <a:off x="0" y="609600"/>
            <a:ext cx="9144000" cy="46038"/>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9" name="Google Shape;2269;p181"/>
          <p:cNvSpPr/>
          <p:nvPr/>
        </p:nvSpPr>
        <p:spPr>
          <a:xfrm>
            <a:off x="0" y="731838"/>
            <a:ext cx="9144000" cy="182562"/>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0" name="Google Shape;2270;p181"/>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71" name="Google Shape;2271;p18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272" name="Google Shape;2272;p1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273" name="Google Shape;2273;p1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898989"/>
                </a:solidFill>
                <a:latin typeface="Calibri"/>
                <a:ea typeface="Calibri"/>
                <a:cs typeface="Calibri"/>
                <a:sym typeface="Calibri"/>
              </a:rPr>
              <a:t>174</a:t>
            </a:fld>
            <a:endParaRPr sz="1200">
              <a:solidFill>
                <a:srgbClr val="898989"/>
              </a:solidFill>
              <a:latin typeface="Calibri"/>
              <a:ea typeface="Calibri"/>
              <a:cs typeface="Calibri"/>
              <a:sym typeface="Calibri"/>
            </a:endParaRPr>
          </a:p>
        </p:txBody>
      </p:sp>
      <p:sp>
        <p:nvSpPr>
          <p:cNvPr id="2274" name="Google Shape;2274;p181"/>
          <p:cNvSpPr/>
          <p:nvPr/>
        </p:nvSpPr>
        <p:spPr>
          <a:xfrm>
            <a:off x="2362200" y="2209800"/>
            <a:ext cx="4572000" cy="18466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US" sz="3200" b="1">
                <a:solidFill>
                  <a:schemeClr val="dk1"/>
                </a:solidFill>
                <a:latin typeface="Times New Roman"/>
                <a:ea typeface="Times New Roman"/>
                <a:cs typeface="Times New Roman"/>
                <a:sym typeface="Times New Roman"/>
              </a:rPr>
              <a:t>ACCESS SPECIFIERS</a:t>
            </a:r>
            <a:endParaRPr/>
          </a:p>
          <a:p>
            <a:pPr marL="0" marR="0" lvl="0" indent="0" algn="ctr" rtl="0">
              <a:spcBef>
                <a:spcPts val="0"/>
              </a:spcBef>
              <a:spcAft>
                <a:spcPts val="0"/>
              </a:spcAft>
              <a:buNone/>
            </a:pPr>
            <a:endParaRPr sz="32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3200" b="1">
                <a:solidFill>
                  <a:schemeClr val="dk1"/>
                </a:solidFill>
                <a:latin typeface="Times New Roman"/>
                <a:ea typeface="Times New Roman"/>
                <a:cs typeface="Times New Roman"/>
                <a:sym typeface="Times New Roman"/>
              </a:rPr>
              <a:t>Session - 11</a:t>
            </a:r>
            <a:endParaRPr/>
          </a:p>
        </p:txBody>
      </p:sp>
      <p:sp>
        <p:nvSpPr>
          <p:cNvPr id="2275" name="Google Shape;2275;p1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279"/>
        <p:cNvGrpSpPr/>
        <p:nvPr/>
      </p:nvGrpSpPr>
      <p:grpSpPr>
        <a:xfrm>
          <a:off x="0" y="0"/>
          <a:ext cx="0" cy="0"/>
          <a:chOff x="0" y="0"/>
          <a:chExt cx="0" cy="0"/>
        </a:xfrm>
      </p:grpSpPr>
      <p:sp>
        <p:nvSpPr>
          <p:cNvPr id="2280" name="Google Shape;2280;p182"/>
          <p:cNvSpPr txBox="1">
            <a:spLocks noGrp="1"/>
          </p:cNvSpPr>
          <p:nvPr>
            <p:ph type="title"/>
          </p:nvPr>
        </p:nvSpPr>
        <p:spPr>
          <a:xfrm>
            <a:off x="1447800" y="152400"/>
            <a:ext cx="6172200" cy="468313"/>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3000"/>
              <a:buFont typeface="Times New Roman"/>
              <a:buNone/>
            </a:pPr>
            <a:r>
              <a:rPr lang="en-US" sz="3000" b="1">
                <a:latin typeface="Times New Roman"/>
                <a:ea typeface="Times New Roman"/>
                <a:cs typeface="Times New Roman"/>
                <a:sym typeface="Times New Roman"/>
              </a:rPr>
              <a:t>Access control in classes</a:t>
            </a:r>
            <a:endParaRPr/>
          </a:p>
        </p:txBody>
      </p:sp>
      <p:sp>
        <p:nvSpPr>
          <p:cNvPr id="2281" name="Google Shape;2281;p182"/>
          <p:cNvSpPr txBox="1">
            <a:spLocks noGrp="1"/>
          </p:cNvSpPr>
          <p:nvPr>
            <p:ph type="body" idx="1"/>
          </p:nvPr>
        </p:nvSpPr>
        <p:spPr>
          <a:xfrm>
            <a:off x="304800" y="1257300"/>
            <a:ext cx="8534400" cy="52959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1700"/>
              <a:buFont typeface="Arial"/>
              <a:buNone/>
            </a:pPr>
            <a:r>
              <a:rPr lang="en-US" sz="1700">
                <a:latin typeface="Times New Roman"/>
                <a:ea typeface="Times New Roman"/>
                <a:cs typeface="Times New Roman"/>
                <a:sym typeface="Times New Roman"/>
              </a:rPr>
              <a:t>One of the main features of object-oriented programming languages such as C++ is </a:t>
            </a:r>
            <a:endParaRPr/>
          </a:p>
          <a:p>
            <a:pPr marL="342900" lvl="0" indent="-342900" algn="just" rtl="0">
              <a:spcBef>
                <a:spcPts val="340"/>
              </a:spcBef>
              <a:spcAft>
                <a:spcPts val="0"/>
              </a:spcAft>
              <a:buClr>
                <a:schemeClr val="dk1"/>
              </a:buClr>
              <a:buSzPts val="1700"/>
              <a:buFont typeface="Arial"/>
              <a:buNone/>
            </a:pPr>
            <a:r>
              <a:rPr lang="en-US" sz="1700" b="1">
                <a:latin typeface="Times New Roman"/>
                <a:ea typeface="Times New Roman"/>
                <a:cs typeface="Times New Roman"/>
                <a:sym typeface="Times New Roman"/>
              </a:rPr>
              <a:t>data hiding</a:t>
            </a:r>
            <a:r>
              <a:rPr lang="en-US" sz="1700">
                <a:latin typeface="Times New Roman"/>
                <a:ea typeface="Times New Roman"/>
                <a:cs typeface="Times New Roman"/>
                <a:sym typeface="Times New Roman"/>
              </a:rPr>
              <a:t>. Data hiding refers to restricting access to data members of a class. This is to</a:t>
            </a:r>
            <a:endParaRPr/>
          </a:p>
          <a:p>
            <a:pPr marL="342900" lvl="0" indent="-342900" algn="just" rtl="0">
              <a:spcBef>
                <a:spcPts val="340"/>
              </a:spcBef>
              <a:spcAft>
                <a:spcPts val="0"/>
              </a:spcAft>
              <a:buClr>
                <a:schemeClr val="dk1"/>
              </a:buClr>
              <a:buSzPts val="1700"/>
              <a:buFont typeface="Arial"/>
              <a:buNone/>
            </a:pPr>
            <a:r>
              <a:rPr lang="en-US" sz="1700">
                <a:latin typeface="Times New Roman"/>
                <a:ea typeface="Times New Roman"/>
                <a:cs typeface="Times New Roman"/>
                <a:sym typeface="Times New Roman"/>
              </a:rPr>
              <a:t> prevent other functions and classes from tampering with the class data. </a:t>
            </a:r>
            <a:endParaRPr/>
          </a:p>
          <a:p>
            <a:pPr marL="342900" lvl="0" indent="-342900" algn="just" rtl="0">
              <a:spcBef>
                <a:spcPts val="400"/>
              </a:spcBef>
              <a:spcAft>
                <a:spcPts val="0"/>
              </a:spcAft>
              <a:buClr>
                <a:schemeClr val="dk1"/>
              </a:buClr>
              <a:buSzPts val="2000"/>
              <a:buFont typeface="Arial"/>
              <a:buNone/>
            </a:pPr>
            <a:r>
              <a:rPr lang="en-US" sz="2000" b="1" u="sng">
                <a:latin typeface="Times New Roman"/>
                <a:ea typeface="Times New Roman"/>
                <a:cs typeface="Times New Roman"/>
                <a:sym typeface="Times New Roman"/>
              </a:rPr>
              <a:t>Definition :</a:t>
            </a:r>
            <a:endParaRPr/>
          </a:p>
          <a:p>
            <a:pPr marL="342900" lvl="0" indent="-342900" algn="just" rtl="0">
              <a:spcBef>
                <a:spcPts val="340"/>
              </a:spcBef>
              <a:spcAft>
                <a:spcPts val="0"/>
              </a:spcAft>
              <a:buClr>
                <a:schemeClr val="dk1"/>
              </a:buClr>
              <a:buSzPts val="1700"/>
              <a:buFont typeface="Arial"/>
              <a:buNone/>
            </a:pPr>
            <a:r>
              <a:rPr lang="en-US" sz="1700">
                <a:latin typeface="Times New Roman"/>
                <a:ea typeface="Times New Roman"/>
                <a:cs typeface="Times New Roman"/>
                <a:sym typeface="Times New Roman"/>
              </a:rPr>
              <a:t>The access specifiers of C++ allows us to determine which class members are accessible </a:t>
            </a:r>
            <a:endParaRPr/>
          </a:p>
          <a:p>
            <a:pPr marL="342900" lvl="0" indent="-342900" algn="just" rtl="0">
              <a:spcBef>
                <a:spcPts val="340"/>
              </a:spcBef>
              <a:spcAft>
                <a:spcPts val="0"/>
              </a:spcAft>
              <a:buClr>
                <a:schemeClr val="dk1"/>
              </a:buClr>
              <a:buSzPts val="1700"/>
              <a:buFont typeface="Arial"/>
              <a:buNone/>
            </a:pPr>
            <a:r>
              <a:rPr lang="en-US" sz="1700">
                <a:latin typeface="Times New Roman"/>
                <a:ea typeface="Times New Roman"/>
                <a:cs typeface="Times New Roman"/>
                <a:sym typeface="Times New Roman"/>
              </a:rPr>
              <a:t>to other classes and functions, and which are not.</a:t>
            </a:r>
            <a:endParaRPr/>
          </a:p>
          <a:p>
            <a:pPr marL="342900" lvl="0" indent="-342900" algn="just" rtl="0">
              <a:spcBef>
                <a:spcPts val="360"/>
              </a:spcBef>
              <a:spcAft>
                <a:spcPts val="0"/>
              </a:spcAft>
              <a:buClr>
                <a:schemeClr val="dk1"/>
              </a:buClr>
              <a:buSzPts val="1800"/>
              <a:buFont typeface="Arial"/>
              <a:buNone/>
            </a:pPr>
            <a:endParaRPr sz="1800" b="1">
              <a:latin typeface="Times New Roman"/>
              <a:ea typeface="Times New Roman"/>
              <a:cs typeface="Times New Roman"/>
              <a:sym typeface="Times New Roman"/>
            </a:endParaRPr>
          </a:p>
          <a:p>
            <a:pPr marL="342900" lvl="0" indent="-342900" algn="just" rtl="0">
              <a:spcBef>
                <a:spcPts val="360"/>
              </a:spcBef>
              <a:spcAft>
                <a:spcPts val="0"/>
              </a:spcAft>
              <a:buClr>
                <a:schemeClr val="dk1"/>
              </a:buClr>
              <a:buSzPts val="1800"/>
              <a:buFont typeface="Arial"/>
              <a:buNone/>
            </a:pPr>
            <a:r>
              <a:rPr lang="en-US" sz="1800" b="1">
                <a:latin typeface="Times New Roman"/>
                <a:ea typeface="Times New Roman"/>
                <a:cs typeface="Times New Roman"/>
                <a:sym typeface="Times New Roman"/>
              </a:rPr>
              <a:t>Types of C++ Access Specifiers are:</a:t>
            </a:r>
            <a:endParaRPr sz="1800" b="1">
              <a:latin typeface="Times New Roman"/>
              <a:ea typeface="Times New Roman"/>
              <a:cs typeface="Times New Roman"/>
              <a:sym typeface="Times New Roman"/>
            </a:endParaRPr>
          </a:p>
          <a:p>
            <a:pPr marL="342900" lvl="0" indent="-234950" algn="just" rtl="0">
              <a:lnSpc>
                <a:spcPct val="99294"/>
              </a:lnSpc>
              <a:spcBef>
                <a:spcPts val="163"/>
              </a:spcBef>
              <a:spcAft>
                <a:spcPts val="0"/>
              </a:spcAft>
              <a:buClr>
                <a:schemeClr val="dk1"/>
              </a:buClr>
              <a:buSzPts val="1700"/>
              <a:buNone/>
            </a:pPr>
            <a:endParaRPr sz="1700" b="1">
              <a:solidFill>
                <a:srgbClr val="942192"/>
              </a:solidFill>
              <a:latin typeface="Times New Roman"/>
              <a:ea typeface="Times New Roman"/>
              <a:cs typeface="Times New Roman"/>
              <a:sym typeface="Times New Roman"/>
            </a:endParaRPr>
          </a:p>
          <a:p>
            <a:pPr marL="342900" lvl="0" indent="-342900" algn="just" rtl="0">
              <a:lnSpc>
                <a:spcPct val="99294"/>
              </a:lnSpc>
              <a:spcBef>
                <a:spcPts val="163"/>
              </a:spcBef>
              <a:spcAft>
                <a:spcPts val="0"/>
              </a:spcAft>
              <a:buClr>
                <a:srgbClr val="942192"/>
              </a:buClr>
              <a:buSzPts val="1700"/>
              <a:buChar char="•"/>
            </a:pPr>
            <a:r>
              <a:rPr lang="en-US" sz="1700" b="1">
                <a:solidFill>
                  <a:srgbClr val="942192"/>
                </a:solidFill>
                <a:latin typeface="Times New Roman"/>
                <a:ea typeface="Times New Roman"/>
                <a:cs typeface="Times New Roman"/>
                <a:sym typeface="Times New Roman"/>
              </a:rPr>
              <a:t>public : </a:t>
            </a:r>
            <a:r>
              <a:rPr lang="en-US" sz="1700">
                <a:latin typeface="Times New Roman"/>
                <a:ea typeface="Times New Roman"/>
                <a:cs typeface="Times New Roman"/>
                <a:sym typeface="Times New Roman"/>
              </a:rPr>
              <a:t>A public member is accessible from anywhere outside the class but within a program.</a:t>
            </a:r>
            <a:endParaRPr/>
          </a:p>
          <a:p>
            <a:pPr marL="342900" lvl="0" indent="-342900" algn="just" rtl="0">
              <a:lnSpc>
                <a:spcPct val="99294"/>
              </a:lnSpc>
              <a:spcBef>
                <a:spcPts val="163"/>
              </a:spcBef>
              <a:spcAft>
                <a:spcPts val="0"/>
              </a:spcAft>
              <a:buClr>
                <a:schemeClr val="dk1"/>
              </a:buClr>
              <a:buSzPts val="1700"/>
              <a:buFont typeface="Arial"/>
              <a:buNone/>
            </a:pPr>
            <a:endParaRPr sz="1700">
              <a:latin typeface="Times New Roman"/>
              <a:ea typeface="Times New Roman"/>
              <a:cs typeface="Times New Roman"/>
              <a:sym typeface="Times New Roman"/>
            </a:endParaRPr>
          </a:p>
          <a:p>
            <a:pPr marL="342900" lvl="0" indent="-342900" algn="just" rtl="0">
              <a:lnSpc>
                <a:spcPct val="99294"/>
              </a:lnSpc>
              <a:spcBef>
                <a:spcPts val="163"/>
              </a:spcBef>
              <a:spcAft>
                <a:spcPts val="0"/>
              </a:spcAft>
              <a:buClr>
                <a:srgbClr val="942192"/>
              </a:buClr>
              <a:buSzPts val="1700"/>
              <a:buChar char="•"/>
            </a:pPr>
            <a:r>
              <a:rPr lang="en-US" sz="1700" b="1">
                <a:solidFill>
                  <a:srgbClr val="942192"/>
                </a:solidFill>
                <a:latin typeface="Times New Roman"/>
                <a:ea typeface="Times New Roman"/>
                <a:cs typeface="Times New Roman"/>
                <a:sym typeface="Times New Roman"/>
              </a:rPr>
              <a:t>private : </a:t>
            </a:r>
            <a:r>
              <a:rPr lang="en-US" sz="1700">
                <a:latin typeface="Times New Roman"/>
                <a:ea typeface="Times New Roman"/>
                <a:cs typeface="Times New Roman"/>
                <a:sym typeface="Times New Roman"/>
              </a:rPr>
              <a:t>A private member variable or function cannot be accessed, or  even viewed from outside the class. Only the class and friend functions  can access private members.</a:t>
            </a:r>
            <a:endParaRPr/>
          </a:p>
          <a:p>
            <a:pPr marL="342900" lvl="0" indent="-342900" algn="just" rtl="0">
              <a:lnSpc>
                <a:spcPct val="99294"/>
              </a:lnSpc>
              <a:spcBef>
                <a:spcPts val="163"/>
              </a:spcBef>
              <a:spcAft>
                <a:spcPts val="0"/>
              </a:spcAft>
              <a:buClr>
                <a:schemeClr val="dk1"/>
              </a:buClr>
              <a:buSzPts val="1700"/>
              <a:buFont typeface="Arial"/>
              <a:buNone/>
            </a:pPr>
            <a:endParaRPr sz="1700">
              <a:latin typeface="Times New Roman"/>
              <a:ea typeface="Times New Roman"/>
              <a:cs typeface="Times New Roman"/>
              <a:sym typeface="Times New Roman"/>
            </a:endParaRPr>
          </a:p>
          <a:p>
            <a:pPr marL="342900" lvl="0" indent="-342900" algn="just" rtl="0">
              <a:lnSpc>
                <a:spcPct val="99294"/>
              </a:lnSpc>
              <a:spcBef>
                <a:spcPts val="163"/>
              </a:spcBef>
              <a:spcAft>
                <a:spcPts val="0"/>
              </a:spcAft>
              <a:buClr>
                <a:srgbClr val="942192"/>
              </a:buClr>
              <a:buSzPts val="1700"/>
              <a:buChar char="•"/>
            </a:pPr>
            <a:r>
              <a:rPr lang="en-US" sz="1700" b="1">
                <a:solidFill>
                  <a:srgbClr val="942192"/>
                </a:solidFill>
                <a:latin typeface="Times New Roman"/>
                <a:ea typeface="Times New Roman"/>
                <a:cs typeface="Times New Roman"/>
                <a:sym typeface="Times New Roman"/>
              </a:rPr>
              <a:t>protected : </a:t>
            </a:r>
            <a:r>
              <a:rPr lang="en-US" sz="1700">
                <a:latin typeface="Times New Roman"/>
                <a:ea typeface="Times New Roman"/>
                <a:cs typeface="Times New Roman"/>
                <a:sym typeface="Times New Roman"/>
              </a:rPr>
              <a:t>A protected member variable or function is very similar to a  private member but it provided one additional benefit that they can be  accessed in child classes which are called derived classes</a:t>
            </a:r>
            <a:endParaRPr/>
          </a:p>
          <a:p>
            <a:pPr marL="342900" lvl="0" indent="-241300" algn="l" rtl="0">
              <a:spcBef>
                <a:spcPts val="320"/>
              </a:spcBef>
              <a:spcAft>
                <a:spcPts val="0"/>
              </a:spcAft>
              <a:buClr>
                <a:schemeClr val="dk1"/>
              </a:buClr>
              <a:buSzPts val="1600"/>
              <a:buNone/>
            </a:pPr>
            <a:endParaRPr sz="1600"/>
          </a:p>
        </p:txBody>
      </p:sp>
      <p:sp>
        <p:nvSpPr>
          <p:cNvPr id="2282" name="Google Shape;2282;p182"/>
          <p:cNvSpPr txBox="1">
            <a:spLocks noGrp="1"/>
          </p:cNvSpPr>
          <p:nvPr>
            <p:ph type="sldNum" idx="12"/>
          </p:nvPr>
        </p:nvSpPr>
        <p:spPr>
          <a:xfrm>
            <a:off x="4914900" y="569595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175</a:t>
            </a:fld>
            <a:endParaRPr sz="1200">
              <a:solidFill>
                <a:srgbClr val="898989"/>
              </a:solidFill>
              <a:latin typeface="Cambria"/>
              <a:ea typeface="Cambria"/>
              <a:cs typeface="Cambria"/>
              <a:sym typeface="Cambria"/>
            </a:endParaRPr>
          </a:p>
        </p:txBody>
      </p:sp>
      <p:sp>
        <p:nvSpPr>
          <p:cNvPr id="2283" name="Google Shape;2283;p182"/>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284" name="Google Shape;2284;p182"/>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285" name="Google Shape;2285;p182"/>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286" name="Google Shape;2286;p182"/>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287" name="Google Shape;2287;p182"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288" name="Google Shape;2288;p1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289" name="Google Shape;2289;p1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83"/>
          <p:cNvSpPr txBox="1">
            <a:spLocks noGrp="1"/>
          </p:cNvSpPr>
          <p:nvPr>
            <p:ph type="sldNum" idx="12"/>
          </p:nvPr>
        </p:nvSpPr>
        <p:spPr>
          <a:xfrm>
            <a:off x="4914900" y="569595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176</a:t>
            </a:fld>
            <a:endParaRPr sz="1200">
              <a:solidFill>
                <a:srgbClr val="898989"/>
              </a:solidFill>
              <a:latin typeface="Cambria"/>
              <a:ea typeface="Cambria"/>
              <a:cs typeface="Cambria"/>
              <a:sym typeface="Cambria"/>
            </a:endParaRPr>
          </a:p>
        </p:txBody>
      </p:sp>
      <p:sp>
        <p:nvSpPr>
          <p:cNvPr id="2295" name="Google Shape;2295;p183"/>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296" name="Google Shape;2296;p183"/>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297" name="Google Shape;2297;p183"/>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298" name="Google Shape;2298;p183"/>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299" name="Google Shape;2299;p183"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300" name="Google Shape;2300;p183"/>
          <p:cNvSpPr txBox="1"/>
          <p:nvPr/>
        </p:nvSpPr>
        <p:spPr>
          <a:xfrm>
            <a:off x="457200" y="196402"/>
            <a:ext cx="8229600" cy="58975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None/>
            </a:pPr>
            <a:r>
              <a:rPr lang="en-US" sz="2400" b="1">
                <a:solidFill>
                  <a:schemeClr val="dk1"/>
                </a:solidFill>
                <a:latin typeface="Times New Roman"/>
                <a:ea typeface="Times New Roman"/>
                <a:cs typeface="Times New Roman"/>
                <a:sym typeface="Times New Roman"/>
              </a:rPr>
              <a:t>Syntax of Declaring Access Specifiers in C++</a:t>
            </a:r>
            <a:endParaRPr/>
          </a:p>
          <a:p>
            <a:pPr marL="342900" marR="0" lvl="0" indent="-139700" algn="l" rtl="0">
              <a:spcBef>
                <a:spcPts val="64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sp>
        <p:nvSpPr>
          <p:cNvPr id="2301" name="Google Shape;2301;p183"/>
          <p:cNvSpPr txBox="1">
            <a:spLocks noGrp="1"/>
          </p:cNvSpPr>
          <p:nvPr>
            <p:ph type="body" idx="1"/>
          </p:nvPr>
        </p:nvSpPr>
        <p:spPr>
          <a:xfrm>
            <a:off x="609600" y="1524000"/>
            <a:ext cx="7886700" cy="1347788"/>
          </a:xfrm>
          <a:prstGeom prst="rect">
            <a:avLst/>
          </a:prstGeom>
          <a:noFill/>
          <a:ln>
            <a:noFill/>
          </a:ln>
        </p:spPr>
        <p:txBody>
          <a:bodyPr spcFirstLastPara="1" wrap="square" lIns="91425" tIns="45700" rIns="91425" bIns="45700" anchor="t" anchorCtr="0">
            <a:spAutoFit/>
          </a:bodyPr>
          <a:lstStyle/>
          <a:p>
            <a:pPr marL="342900" lvl="0" indent="-342900" algn="l" rtl="0">
              <a:spcBef>
                <a:spcPts val="0"/>
              </a:spcBef>
              <a:spcAft>
                <a:spcPts val="0"/>
              </a:spcAft>
              <a:buClr>
                <a:schemeClr val="dk1"/>
              </a:buClr>
              <a:buSzPts val="2400"/>
              <a:buFont typeface="Arial"/>
              <a:buNone/>
            </a:pPr>
            <a:r>
              <a:rPr lang="en-US" sz="2400"/>
              <a:t> </a:t>
            </a:r>
            <a:endParaRPr/>
          </a:p>
          <a:p>
            <a:pPr marL="342900" lvl="0" indent="-342900" algn="l" rtl="0">
              <a:spcBef>
                <a:spcPts val="480"/>
              </a:spcBef>
              <a:spcAft>
                <a:spcPts val="0"/>
              </a:spcAft>
              <a:buClr>
                <a:schemeClr val="dk1"/>
              </a:buClr>
              <a:buSzPts val="2400"/>
              <a:buFont typeface="Arial"/>
              <a:buNone/>
            </a:pPr>
            <a:endParaRPr sz="2400"/>
          </a:p>
          <a:p>
            <a:pPr marL="342900" lvl="0" indent="-190500" algn="l" rtl="0">
              <a:spcBef>
                <a:spcPts val="480"/>
              </a:spcBef>
              <a:spcAft>
                <a:spcPts val="0"/>
              </a:spcAft>
              <a:buClr>
                <a:schemeClr val="dk1"/>
              </a:buClr>
              <a:buSzPts val="2400"/>
              <a:buNone/>
            </a:pPr>
            <a:endParaRPr sz="2400"/>
          </a:p>
        </p:txBody>
      </p:sp>
      <p:sp>
        <p:nvSpPr>
          <p:cNvPr id="2302" name="Google Shape;2302;p183"/>
          <p:cNvSpPr/>
          <p:nvPr/>
        </p:nvSpPr>
        <p:spPr>
          <a:xfrm>
            <a:off x="685800" y="1295400"/>
            <a:ext cx="8153400" cy="2514600"/>
          </a:xfrm>
          <a:prstGeom prst="rect">
            <a:avLst/>
          </a:prstGeom>
          <a:solidFill>
            <a:srgbClr val="76923C"/>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class</a:t>
            </a:r>
            <a:r>
              <a:rPr lang="en-US" sz="1800">
                <a:solidFill>
                  <a:schemeClr val="dk1"/>
                </a:solidFill>
                <a:latin typeface="Times New Roman"/>
                <a:ea typeface="Times New Roman"/>
                <a:cs typeface="Times New Roman"/>
                <a:sym typeface="Times New Roman"/>
              </a:rPr>
              <a:t> </a:t>
            </a:r>
            <a:r>
              <a:rPr lang="en-US" sz="1800" b="1">
                <a:solidFill>
                  <a:schemeClr val="dk1"/>
                </a:solidFill>
                <a:latin typeface="Times New Roman"/>
                <a:ea typeface="Times New Roman"/>
                <a:cs typeface="Times New Roman"/>
                <a:sym typeface="Times New Roman"/>
              </a:rPr>
              <a:t>ClassName</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                    private:</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                            // declare private members/methods here</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	   public:</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                           // declare public members/methods here</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	   protected:</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                           // declare protected members/methods here</a:t>
            </a: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a:t>
            </a:r>
            <a:endParaRPr/>
          </a:p>
        </p:txBody>
      </p:sp>
      <p:pic>
        <p:nvPicPr>
          <p:cNvPr id="2303" name="Google Shape;2303;p183"/>
          <p:cNvPicPr preferRelativeResize="0"/>
          <p:nvPr/>
        </p:nvPicPr>
        <p:blipFill rotWithShape="1">
          <a:blip r:embed="rId4">
            <a:alphaModFix/>
          </a:blip>
          <a:srcRect/>
          <a:stretch/>
        </p:blipFill>
        <p:spPr>
          <a:xfrm>
            <a:off x="849406" y="3962400"/>
            <a:ext cx="7913594" cy="2514600"/>
          </a:xfrm>
          <a:prstGeom prst="rect">
            <a:avLst/>
          </a:prstGeom>
          <a:noFill/>
          <a:ln>
            <a:noFill/>
          </a:ln>
        </p:spPr>
      </p:pic>
      <p:sp>
        <p:nvSpPr>
          <p:cNvPr id="2304" name="Google Shape;2304;p1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05" name="Google Shape;2305;p1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184"/>
          <p:cNvSpPr txBox="1">
            <a:spLocks noGrp="1"/>
          </p:cNvSpPr>
          <p:nvPr>
            <p:ph type="body" idx="1"/>
          </p:nvPr>
        </p:nvSpPr>
        <p:spPr>
          <a:xfrm>
            <a:off x="304800" y="1447800"/>
            <a:ext cx="4191000" cy="4114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Font typeface="Arial"/>
              <a:buNone/>
            </a:pPr>
            <a:r>
              <a:rPr lang="en-US" sz="2200">
                <a:latin typeface="Times New Roman"/>
                <a:ea typeface="Times New Roman"/>
                <a:cs typeface="Times New Roman"/>
                <a:sym typeface="Times New Roman"/>
              </a:rPr>
              <a:t>#include &lt;iostream&gt;</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using namespace std;</a:t>
            </a:r>
            <a:endParaRPr sz="2200">
              <a:solidFill>
                <a:srgbClr val="FF0000"/>
              </a:solidFill>
              <a:latin typeface="Times New Roman"/>
              <a:ea typeface="Times New Roman"/>
              <a:cs typeface="Times New Roman"/>
              <a:sym typeface="Times New Roman"/>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class Sample                    </a:t>
            </a:r>
            <a:r>
              <a:rPr lang="en-US" sz="2200">
                <a:solidFill>
                  <a:srgbClr val="FF0000"/>
                </a:solidFill>
                <a:latin typeface="Times New Roman"/>
                <a:ea typeface="Times New Roman"/>
                <a:cs typeface="Times New Roman"/>
                <a:sym typeface="Times New Roman"/>
              </a:rPr>
              <a:t>// define a class</a:t>
            </a:r>
            <a:endParaRPr sz="2200">
              <a:latin typeface="Times New Roman"/>
              <a:ea typeface="Times New Roman"/>
              <a:cs typeface="Times New Roman"/>
              <a:sym typeface="Times New Roman"/>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public:                           </a:t>
            </a:r>
            <a:r>
              <a:rPr lang="en-US" sz="2200">
                <a:solidFill>
                  <a:srgbClr val="FF0000"/>
                </a:solidFill>
                <a:latin typeface="Times New Roman"/>
                <a:ea typeface="Times New Roman"/>
                <a:cs typeface="Times New Roman"/>
                <a:sym typeface="Times New Roman"/>
              </a:rPr>
              <a:t>// public elements</a:t>
            </a:r>
            <a:endParaRPr sz="2200">
              <a:latin typeface="Times New Roman"/>
              <a:ea typeface="Times New Roman"/>
              <a:cs typeface="Times New Roman"/>
              <a:sym typeface="Times New Roman"/>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int age;</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void displayAge()</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cout &lt;&lt; "Age = " &lt;&lt; age &lt;&lt; endl;</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    }</a:t>
            </a:r>
            <a:endParaRPr/>
          </a:p>
          <a:p>
            <a:pPr marL="342900" lvl="0" indent="-342900" algn="l" rtl="0">
              <a:spcBef>
                <a:spcPts val="374"/>
              </a:spcBef>
              <a:spcAft>
                <a:spcPts val="0"/>
              </a:spcAft>
              <a:buClr>
                <a:schemeClr val="dk1"/>
              </a:buClr>
              <a:buSzPct val="100000"/>
              <a:buFont typeface="Arial"/>
              <a:buNone/>
            </a:pPr>
            <a:r>
              <a:rPr lang="en-US" sz="2200">
                <a:latin typeface="Times New Roman"/>
                <a:ea typeface="Times New Roman"/>
                <a:cs typeface="Times New Roman"/>
                <a:sym typeface="Times New Roman"/>
              </a:rPr>
              <a:t>};</a:t>
            </a:r>
            <a:endParaRPr/>
          </a:p>
          <a:p>
            <a:pPr marL="342900" lvl="0" indent="-342900" algn="l" rtl="0">
              <a:spcBef>
                <a:spcPts val="323"/>
              </a:spcBef>
              <a:spcAft>
                <a:spcPts val="0"/>
              </a:spcAft>
              <a:buClr>
                <a:schemeClr val="dk1"/>
              </a:buClr>
              <a:buSzPct val="100000"/>
              <a:buFont typeface="Arial"/>
              <a:buNone/>
            </a:pPr>
            <a:r>
              <a:rPr lang="en-US" sz="1900"/>
              <a:t> </a:t>
            </a:r>
            <a:endParaRPr/>
          </a:p>
        </p:txBody>
      </p:sp>
      <p:sp>
        <p:nvSpPr>
          <p:cNvPr id="2311" name="Google Shape;2311;p184"/>
          <p:cNvSpPr txBox="1">
            <a:spLocks noGrp="1"/>
          </p:cNvSpPr>
          <p:nvPr>
            <p:ph type="sldNum" idx="12"/>
          </p:nvPr>
        </p:nvSpPr>
        <p:spPr>
          <a:xfrm>
            <a:off x="6248400" y="632460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177</a:t>
            </a:fld>
            <a:endParaRPr sz="1200">
              <a:solidFill>
                <a:srgbClr val="898989"/>
              </a:solidFill>
              <a:latin typeface="Cambria"/>
              <a:ea typeface="Cambria"/>
              <a:cs typeface="Cambria"/>
              <a:sym typeface="Cambria"/>
            </a:endParaRPr>
          </a:p>
        </p:txBody>
      </p:sp>
      <p:sp>
        <p:nvSpPr>
          <p:cNvPr id="2312" name="Google Shape;2312;p184"/>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313" name="Google Shape;2313;p184"/>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314" name="Google Shape;2314;p184"/>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315" name="Google Shape;2315;p184"/>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316" name="Google Shape;2316;p184"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317" name="Google Shape;2317;p184"/>
          <p:cNvSpPr txBox="1"/>
          <p:nvPr/>
        </p:nvSpPr>
        <p:spPr>
          <a:xfrm>
            <a:off x="4876800" y="1447800"/>
            <a:ext cx="4114800" cy="3810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70000" lnSpcReduction="20000"/>
          </a:bodyPr>
          <a:lstStyle/>
          <a:p>
            <a:pPr marL="342900" marR="0" lvl="0" indent="-342900" algn="l" rtl="0">
              <a:spcBef>
                <a:spcPts val="0"/>
              </a:spcBef>
              <a:spcAft>
                <a:spcPts val="0"/>
              </a:spcAft>
              <a:buClr>
                <a:schemeClr val="dk1"/>
              </a:buClr>
              <a:buSzPct val="100000"/>
              <a:buFont typeface="Arial"/>
              <a:buNone/>
            </a:pPr>
            <a:endParaRPr sz="1900">
              <a:solidFill>
                <a:schemeClr val="dk1"/>
              </a:solidFill>
              <a:latin typeface="Calibri"/>
              <a:ea typeface="Calibri"/>
              <a:cs typeface="Calibri"/>
              <a:sym typeface="Calibri"/>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int main()</a:t>
            </a:r>
            <a:endParaRPr/>
          </a:p>
          <a:p>
            <a:pPr marL="342900" marR="0" lvl="0" indent="-342900" algn="l" rtl="0">
              <a:spcBef>
                <a:spcPts val="300"/>
              </a:spcBef>
              <a:spcAft>
                <a:spcPts val="0"/>
              </a:spcAft>
              <a:buNone/>
            </a:pPr>
            <a:r>
              <a:rPr lang="en-US" sz="2400">
                <a:solidFill>
                  <a:schemeClr val="dk1"/>
                </a:solidFill>
                <a:latin typeface="Times New Roman"/>
                <a:ea typeface="Times New Roman"/>
                <a:cs typeface="Times New Roman"/>
                <a:sym typeface="Times New Roman"/>
              </a:rPr>
              <a:t>  {</a:t>
            </a:r>
            <a:endParaRPr sz="2400">
              <a:solidFill>
                <a:srgbClr val="FF0000"/>
              </a:solidFill>
              <a:latin typeface="Times New Roman"/>
              <a:ea typeface="Times New Roman"/>
              <a:cs typeface="Times New Roman"/>
              <a:sym typeface="Times New Roman"/>
            </a:endParaRPr>
          </a:p>
          <a:p>
            <a:pPr marL="342900" marR="0" lvl="0" indent="-342900" algn="l" rtl="0">
              <a:spcBef>
                <a:spcPts val="300"/>
              </a:spcBef>
              <a:spcAft>
                <a:spcPts val="0"/>
              </a:spcAft>
              <a:buNone/>
            </a:pPr>
            <a:r>
              <a:rPr lang="en-US" sz="2400">
                <a:solidFill>
                  <a:schemeClr val="dk1"/>
                </a:solidFill>
                <a:latin typeface="Times New Roman"/>
                <a:ea typeface="Times New Roman"/>
                <a:cs typeface="Times New Roman"/>
                <a:sym typeface="Times New Roman"/>
              </a:rPr>
              <a:t>    Sample obj1;     </a:t>
            </a:r>
            <a:r>
              <a:rPr lang="en-US" sz="2400">
                <a:solidFill>
                  <a:srgbClr val="FF0000"/>
                </a:solidFill>
                <a:latin typeface="Times New Roman"/>
                <a:ea typeface="Times New Roman"/>
                <a:cs typeface="Times New Roman"/>
                <a:sym typeface="Times New Roman"/>
              </a:rPr>
              <a:t>// declare a class object</a:t>
            </a:r>
            <a:endParaRPr sz="2400">
              <a:solidFill>
                <a:schemeClr val="dk1"/>
              </a:solidFill>
              <a:latin typeface="Times New Roman"/>
              <a:ea typeface="Times New Roman"/>
              <a:cs typeface="Times New Roman"/>
              <a:sym typeface="Times New Roman"/>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cout &lt;&lt; "Enter your age: ";</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r>
              <a:rPr lang="en-US" sz="2400">
                <a:solidFill>
                  <a:srgbClr val="FF0000"/>
                </a:solidFill>
                <a:latin typeface="Times New Roman"/>
                <a:ea typeface="Times New Roman"/>
                <a:cs typeface="Times New Roman"/>
                <a:sym typeface="Times New Roman"/>
              </a:rPr>
              <a:t>// store input in age of the obj1 object</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cin &gt;&gt; obj1.age;</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endParaRPr/>
          </a:p>
          <a:p>
            <a:pPr marL="342900" marR="0" lvl="0" indent="-342900" algn="l" rtl="0">
              <a:spcBef>
                <a:spcPts val="300"/>
              </a:spcBef>
              <a:spcAft>
                <a:spcPts val="0"/>
              </a:spcAft>
              <a:buNone/>
            </a:pPr>
            <a:r>
              <a:rPr lang="en-US" sz="2400">
                <a:solidFill>
                  <a:schemeClr val="dk1"/>
                </a:solidFill>
                <a:latin typeface="Times New Roman"/>
                <a:ea typeface="Times New Roman"/>
                <a:cs typeface="Times New Roman"/>
                <a:sym typeface="Times New Roman"/>
              </a:rPr>
              <a:t>  obj1.displayAge();               </a:t>
            </a:r>
            <a:r>
              <a:rPr lang="en-US" sz="2400">
                <a:solidFill>
                  <a:srgbClr val="FF0000"/>
                </a:solidFill>
                <a:latin typeface="Times New Roman"/>
                <a:ea typeface="Times New Roman"/>
                <a:cs typeface="Times New Roman"/>
                <a:sym typeface="Times New Roman"/>
              </a:rPr>
              <a:t>// call class function</a:t>
            </a:r>
            <a:endParaRPr sz="2400">
              <a:solidFill>
                <a:schemeClr val="dk1"/>
              </a:solidFill>
              <a:latin typeface="Times New Roman"/>
              <a:ea typeface="Times New Roman"/>
              <a:cs typeface="Times New Roman"/>
              <a:sym typeface="Times New Roman"/>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return 0;</a:t>
            </a:r>
            <a:endParaRPr/>
          </a:p>
          <a:p>
            <a:pPr marL="342900" marR="0" lvl="0" indent="-342900" algn="l" rtl="0">
              <a:spcBef>
                <a:spcPts val="300"/>
              </a:spcBef>
              <a:spcAft>
                <a:spcPts val="0"/>
              </a:spcAft>
              <a:buClr>
                <a:schemeClr val="dk1"/>
              </a:buClr>
              <a:buSzPct val="100000"/>
              <a:buFont typeface="Arial"/>
              <a:buNone/>
            </a:pPr>
            <a:r>
              <a:rPr lang="en-US" sz="2400">
                <a:solidFill>
                  <a:schemeClr val="dk1"/>
                </a:solidFill>
                <a:latin typeface="Times New Roman"/>
                <a:ea typeface="Times New Roman"/>
                <a:cs typeface="Times New Roman"/>
                <a:sym typeface="Times New Roman"/>
              </a:rPr>
              <a:t>} </a:t>
            </a:r>
            <a:endParaRPr/>
          </a:p>
          <a:p>
            <a:pPr marL="342900" marR="0" lvl="0" indent="-342900" algn="l" rtl="0">
              <a:spcBef>
                <a:spcPts val="206"/>
              </a:spcBef>
              <a:spcAft>
                <a:spcPts val="0"/>
              </a:spcAft>
              <a:buClr>
                <a:schemeClr val="dk1"/>
              </a:buClr>
              <a:buSzPct val="100000"/>
              <a:buFont typeface="Arial"/>
              <a:buNone/>
            </a:pPr>
            <a:endParaRPr sz="1650">
              <a:solidFill>
                <a:schemeClr val="dk1"/>
              </a:solidFill>
              <a:latin typeface="Calibri"/>
              <a:ea typeface="Calibri"/>
              <a:cs typeface="Calibri"/>
              <a:sym typeface="Calibri"/>
            </a:endParaRPr>
          </a:p>
        </p:txBody>
      </p:sp>
      <p:sp>
        <p:nvSpPr>
          <p:cNvPr id="2318" name="Google Shape;2318;p184"/>
          <p:cNvSpPr/>
          <p:nvPr/>
        </p:nvSpPr>
        <p:spPr>
          <a:xfrm>
            <a:off x="5334000" y="5334000"/>
            <a:ext cx="3200400" cy="86201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US" sz="1400" b="1">
                <a:solidFill>
                  <a:srgbClr val="7030A0"/>
                </a:solidFill>
                <a:latin typeface="Oi"/>
                <a:ea typeface="Oi"/>
                <a:cs typeface="Oi"/>
                <a:sym typeface="Oi"/>
              </a:rPr>
              <a:t>Output:</a:t>
            </a:r>
            <a:endParaRPr/>
          </a:p>
          <a:p>
            <a:pPr marL="0" marR="0" lvl="0" indent="0" algn="l" rtl="0">
              <a:spcBef>
                <a:spcPts val="0"/>
              </a:spcBef>
              <a:spcAft>
                <a:spcPts val="0"/>
              </a:spcAft>
              <a:buNone/>
            </a:pPr>
            <a:endParaRPr sz="1400" b="1">
              <a:solidFill>
                <a:srgbClr val="7030A0"/>
              </a:solidFill>
              <a:latin typeface="Oi"/>
              <a:ea typeface="Oi"/>
              <a:cs typeface="Oi"/>
              <a:sym typeface="Oi"/>
            </a:endParaRPr>
          </a:p>
          <a:p>
            <a:pPr marL="0" marR="0" lvl="0" indent="0" algn="l" rtl="0">
              <a:spcBef>
                <a:spcPts val="0"/>
              </a:spcBef>
              <a:spcAft>
                <a:spcPts val="0"/>
              </a:spcAft>
              <a:buNone/>
            </a:pPr>
            <a:r>
              <a:rPr lang="en-US" sz="1400" b="1">
                <a:solidFill>
                  <a:srgbClr val="7030A0"/>
                </a:solidFill>
                <a:latin typeface="Oi"/>
                <a:ea typeface="Oi"/>
                <a:cs typeface="Oi"/>
                <a:sym typeface="Oi"/>
              </a:rPr>
              <a:t>Enter your age: 20</a:t>
            </a:r>
            <a:endParaRPr/>
          </a:p>
          <a:p>
            <a:pPr marL="0" marR="0" lvl="0" indent="0" algn="l" rtl="0">
              <a:spcBef>
                <a:spcPts val="0"/>
              </a:spcBef>
              <a:spcAft>
                <a:spcPts val="0"/>
              </a:spcAft>
              <a:buNone/>
            </a:pPr>
            <a:r>
              <a:rPr lang="en-US" sz="1400" b="1">
                <a:solidFill>
                  <a:srgbClr val="7030A0"/>
                </a:solidFill>
                <a:latin typeface="Oi"/>
                <a:ea typeface="Oi"/>
                <a:cs typeface="Oi"/>
                <a:sym typeface="Oi"/>
              </a:rPr>
              <a:t> Age = 20</a:t>
            </a:r>
            <a:r>
              <a:rPr lang="en-US" sz="1400" b="1">
                <a:solidFill>
                  <a:srgbClr val="7030A0"/>
                </a:solidFill>
                <a:latin typeface="Arial"/>
                <a:ea typeface="Arial"/>
                <a:cs typeface="Arial"/>
                <a:sym typeface="Arial"/>
              </a:rPr>
              <a:t> </a:t>
            </a:r>
            <a:endParaRPr/>
          </a:p>
        </p:txBody>
      </p:sp>
      <p:sp>
        <p:nvSpPr>
          <p:cNvPr id="2319" name="Google Shape;2319;p184"/>
          <p:cNvSpPr/>
          <p:nvPr/>
        </p:nvSpPr>
        <p:spPr>
          <a:xfrm>
            <a:off x="1524000" y="228600"/>
            <a:ext cx="56388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Times New Roman"/>
                <a:ea typeface="Times New Roman"/>
                <a:cs typeface="Times New Roman"/>
                <a:sym typeface="Times New Roman"/>
              </a:rPr>
              <a:t>Example 1: C++ public Access Specifier</a:t>
            </a:r>
            <a:endParaRPr/>
          </a:p>
        </p:txBody>
      </p:sp>
      <p:sp>
        <p:nvSpPr>
          <p:cNvPr id="2320" name="Google Shape;2320;p1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21" name="Google Shape;2321;p1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26" name="Google Shape;2326;p185"/>
          <p:cNvSpPr txBox="1">
            <a:spLocks noGrp="1"/>
          </p:cNvSpPr>
          <p:nvPr>
            <p:ph type="body" idx="1"/>
          </p:nvPr>
        </p:nvSpPr>
        <p:spPr>
          <a:xfrm>
            <a:off x="304800" y="1143000"/>
            <a:ext cx="4191000" cy="4419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000"/>
              <a:buFont typeface="Arial"/>
              <a:buNone/>
            </a:pPr>
            <a:r>
              <a:rPr lang="en-US" sz="2000">
                <a:latin typeface="Times New Roman"/>
                <a:ea typeface="Times New Roman"/>
                <a:cs typeface="Times New Roman"/>
                <a:sym typeface="Times New Roman"/>
              </a:rPr>
              <a:t>class Sample</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 {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private:              </a:t>
            </a:r>
            <a:r>
              <a:rPr lang="en-US" sz="2000">
                <a:solidFill>
                  <a:srgbClr val="FF0000"/>
                </a:solidFill>
                <a:latin typeface="Times New Roman"/>
                <a:ea typeface="Times New Roman"/>
                <a:cs typeface="Times New Roman"/>
                <a:sym typeface="Times New Roman"/>
              </a:rPr>
              <a:t>// private elements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int age; </a:t>
            </a:r>
            <a:endParaRPr/>
          </a:p>
          <a:p>
            <a:pPr marL="342900" lvl="0" indent="-342900" algn="l" rtl="0">
              <a:spcBef>
                <a:spcPts val="400"/>
              </a:spcBef>
              <a:spcAft>
                <a:spcPts val="0"/>
              </a:spcAft>
              <a:buClr>
                <a:schemeClr val="dk1"/>
              </a:buClr>
              <a:buSzPts val="2000"/>
              <a:buFont typeface="Arial"/>
              <a:buNone/>
            </a:pP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public:             </a:t>
            </a:r>
            <a:r>
              <a:rPr lang="en-US" sz="2000">
                <a:solidFill>
                  <a:srgbClr val="FF0000"/>
                </a:solidFill>
                <a:latin typeface="Times New Roman"/>
                <a:ea typeface="Times New Roman"/>
                <a:cs typeface="Times New Roman"/>
                <a:sym typeface="Times New Roman"/>
              </a:rPr>
              <a:t>// public elements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void displayAge(int a)</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 {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age = a;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cout &lt;&lt; "Age = " &lt;&lt; age &lt;&lt; endl; </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a:t>
            </a:r>
            <a:endParaRPr/>
          </a:p>
          <a:p>
            <a:pPr marL="342900" lvl="0" indent="-342900" algn="l" rtl="0">
              <a:spcBef>
                <a:spcPts val="400"/>
              </a:spcBef>
              <a:spcAft>
                <a:spcPts val="0"/>
              </a:spcAft>
              <a:buClr>
                <a:schemeClr val="dk1"/>
              </a:buClr>
              <a:buSzPts val="2000"/>
              <a:buFont typeface="Arial"/>
              <a:buNone/>
            </a:pPr>
            <a:r>
              <a:rPr lang="en-US" sz="2000">
                <a:latin typeface="Times New Roman"/>
                <a:ea typeface="Times New Roman"/>
                <a:cs typeface="Times New Roman"/>
                <a:sym typeface="Times New Roman"/>
              </a:rPr>
              <a:t> }; </a:t>
            </a:r>
            <a:br>
              <a:rPr lang="en-US" sz="2000"/>
            </a:br>
            <a:endParaRPr sz="1900"/>
          </a:p>
        </p:txBody>
      </p:sp>
      <p:sp>
        <p:nvSpPr>
          <p:cNvPr id="2327" name="Google Shape;2327;p185"/>
          <p:cNvSpPr txBox="1">
            <a:spLocks noGrp="1"/>
          </p:cNvSpPr>
          <p:nvPr>
            <p:ph type="sldNum" idx="12"/>
          </p:nvPr>
        </p:nvSpPr>
        <p:spPr>
          <a:xfrm>
            <a:off x="6248400" y="632460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178</a:t>
            </a:fld>
            <a:endParaRPr sz="1200">
              <a:solidFill>
                <a:srgbClr val="898989"/>
              </a:solidFill>
              <a:latin typeface="Cambria"/>
              <a:ea typeface="Cambria"/>
              <a:cs typeface="Cambria"/>
              <a:sym typeface="Cambria"/>
            </a:endParaRPr>
          </a:p>
        </p:txBody>
      </p:sp>
      <p:sp>
        <p:nvSpPr>
          <p:cNvPr id="2328" name="Google Shape;2328;p185"/>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329" name="Google Shape;2329;p185"/>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330" name="Google Shape;2330;p185"/>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331" name="Google Shape;2331;p185"/>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332" name="Google Shape;2332;p185"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333" name="Google Shape;2333;p185"/>
          <p:cNvSpPr txBox="1"/>
          <p:nvPr/>
        </p:nvSpPr>
        <p:spPr>
          <a:xfrm>
            <a:off x="4648200" y="1143000"/>
            <a:ext cx="4343400" cy="3810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342900" marR="0" lvl="0" indent="-342900" algn="l" rtl="0">
              <a:spcBef>
                <a:spcPts val="0"/>
              </a:spcBef>
              <a:spcAft>
                <a:spcPts val="0"/>
              </a:spcAft>
              <a:buClr>
                <a:schemeClr val="dk1"/>
              </a:buClr>
              <a:buSzPts val="1900"/>
              <a:buFont typeface="Arial"/>
              <a:buNone/>
            </a:pPr>
            <a:endParaRPr sz="1900">
              <a:solidFill>
                <a:schemeClr val="dk1"/>
              </a:solidFill>
              <a:latin typeface="Times New Roman"/>
              <a:ea typeface="Times New Roman"/>
              <a:cs typeface="Times New Roman"/>
              <a:sym typeface="Times New Roman"/>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int main()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 int ageInput;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Sample obj1;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cin &gt;&gt; obj1.age;                            </a:t>
            </a:r>
            <a:r>
              <a:rPr lang="en-US" sz="1800">
                <a:solidFill>
                  <a:srgbClr val="FF0000"/>
                </a:solidFill>
                <a:latin typeface="Times New Roman"/>
                <a:ea typeface="Times New Roman"/>
                <a:cs typeface="Times New Roman"/>
                <a:sym typeface="Times New Roman"/>
              </a:rPr>
              <a:t>// error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cout &lt;&lt; "Enter your age: ";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cin &gt;&gt; ageInput;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obj1.displayAge(ageInput);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return 0; </a:t>
            </a:r>
            <a:endParaRPr/>
          </a:p>
          <a:p>
            <a:pPr marL="342900" marR="0" lvl="0" indent="-342900" algn="l" rtl="0">
              <a:spcBef>
                <a:spcPts val="360"/>
              </a:spcBef>
              <a:spcAft>
                <a:spcPts val="0"/>
              </a:spcAft>
              <a:buNone/>
            </a:pPr>
            <a:r>
              <a:rPr lang="en-US" sz="18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marL="342900" marR="0" lvl="0" indent="-342900" algn="l" rtl="0">
              <a:spcBef>
                <a:spcPts val="330"/>
              </a:spcBef>
              <a:spcAft>
                <a:spcPts val="0"/>
              </a:spcAft>
              <a:buClr>
                <a:schemeClr val="dk1"/>
              </a:buClr>
              <a:buSzPts val="1650"/>
              <a:buFont typeface="Arial"/>
              <a:buNone/>
            </a:pPr>
            <a:endParaRPr sz="1650">
              <a:solidFill>
                <a:schemeClr val="dk1"/>
              </a:solidFill>
              <a:latin typeface="Calibri"/>
              <a:ea typeface="Calibri"/>
              <a:cs typeface="Calibri"/>
              <a:sym typeface="Calibri"/>
            </a:endParaRPr>
          </a:p>
        </p:txBody>
      </p:sp>
      <p:sp>
        <p:nvSpPr>
          <p:cNvPr id="2334" name="Google Shape;2334;p185"/>
          <p:cNvSpPr/>
          <p:nvPr/>
        </p:nvSpPr>
        <p:spPr>
          <a:xfrm>
            <a:off x="5334000" y="5334000"/>
            <a:ext cx="3200400" cy="86201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US" sz="1400" b="1">
                <a:solidFill>
                  <a:srgbClr val="7030A0"/>
                </a:solidFill>
                <a:latin typeface="Oi"/>
                <a:ea typeface="Oi"/>
                <a:cs typeface="Oi"/>
                <a:sym typeface="Oi"/>
              </a:rPr>
              <a:t>Output:</a:t>
            </a:r>
            <a:endParaRPr/>
          </a:p>
          <a:p>
            <a:pPr marL="0" marR="0" lvl="0" indent="0" algn="l" rtl="0">
              <a:spcBef>
                <a:spcPts val="0"/>
              </a:spcBef>
              <a:spcAft>
                <a:spcPts val="0"/>
              </a:spcAft>
              <a:buNone/>
            </a:pPr>
            <a:endParaRPr sz="1400" b="1">
              <a:solidFill>
                <a:srgbClr val="7030A0"/>
              </a:solidFill>
              <a:latin typeface="Oi"/>
              <a:ea typeface="Oi"/>
              <a:cs typeface="Oi"/>
              <a:sym typeface="Oi"/>
            </a:endParaRPr>
          </a:p>
          <a:p>
            <a:pPr marL="0" marR="0" lvl="0" indent="0" algn="l" rtl="0">
              <a:spcBef>
                <a:spcPts val="0"/>
              </a:spcBef>
              <a:spcAft>
                <a:spcPts val="0"/>
              </a:spcAft>
              <a:buNone/>
            </a:pPr>
            <a:r>
              <a:rPr lang="en-US" sz="1400" b="1">
                <a:solidFill>
                  <a:srgbClr val="7030A0"/>
                </a:solidFill>
                <a:latin typeface="Oi"/>
                <a:ea typeface="Oi"/>
                <a:cs typeface="Oi"/>
                <a:sym typeface="Oi"/>
              </a:rPr>
              <a:t>Enter your age: 20</a:t>
            </a:r>
            <a:endParaRPr/>
          </a:p>
          <a:p>
            <a:pPr marL="0" marR="0" lvl="0" indent="0" algn="l" rtl="0">
              <a:spcBef>
                <a:spcPts val="0"/>
              </a:spcBef>
              <a:spcAft>
                <a:spcPts val="0"/>
              </a:spcAft>
              <a:buNone/>
            </a:pPr>
            <a:r>
              <a:rPr lang="en-US" sz="1400" b="1">
                <a:solidFill>
                  <a:srgbClr val="7030A0"/>
                </a:solidFill>
                <a:latin typeface="Oi"/>
                <a:ea typeface="Oi"/>
                <a:cs typeface="Oi"/>
                <a:sym typeface="Oi"/>
              </a:rPr>
              <a:t> Age = 20</a:t>
            </a:r>
            <a:r>
              <a:rPr lang="en-US" sz="1400" b="1">
                <a:solidFill>
                  <a:srgbClr val="7030A0"/>
                </a:solidFill>
                <a:latin typeface="Arial"/>
                <a:ea typeface="Arial"/>
                <a:cs typeface="Arial"/>
                <a:sym typeface="Arial"/>
              </a:rPr>
              <a:t> </a:t>
            </a:r>
            <a:endParaRPr/>
          </a:p>
        </p:txBody>
      </p:sp>
      <p:sp>
        <p:nvSpPr>
          <p:cNvPr id="2335" name="Google Shape;2335;p185"/>
          <p:cNvSpPr/>
          <p:nvPr/>
        </p:nvSpPr>
        <p:spPr>
          <a:xfrm>
            <a:off x="1905000" y="152400"/>
            <a:ext cx="5791200" cy="4619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Example 2: C++ </a:t>
            </a:r>
            <a:r>
              <a:rPr lang="en-US" sz="2400" b="1">
                <a:solidFill>
                  <a:schemeClr val="dk1"/>
                </a:solidFill>
                <a:latin typeface="Times New Roman"/>
                <a:ea typeface="Times New Roman"/>
                <a:cs typeface="Times New Roman"/>
                <a:sym typeface="Times New Roman"/>
              </a:rPr>
              <a:t>private </a:t>
            </a:r>
            <a:r>
              <a:rPr lang="en-US" sz="2400" b="1">
                <a:solidFill>
                  <a:srgbClr val="7030A0"/>
                </a:solidFill>
                <a:latin typeface="Times New Roman"/>
                <a:ea typeface="Times New Roman"/>
                <a:cs typeface="Times New Roman"/>
                <a:sym typeface="Times New Roman"/>
              </a:rPr>
              <a:t>Access Specifier</a:t>
            </a:r>
            <a:endParaRPr/>
          </a:p>
        </p:txBody>
      </p:sp>
      <p:sp>
        <p:nvSpPr>
          <p:cNvPr id="2336" name="Google Shape;2336;p1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37" name="Google Shape;2337;p1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2" name="Google Shape;2342;p186"/>
          <p:cNvSpPr txBox="1">
            <a:spLocks noGrp="1"/>
          </p:cNvSpPr>
          <p:nvPr>
            <p:ph type="body" idx="1"/>
          </p:nvPr>
        </p:nvSpPr>
        <p:spPr>
          <a:xfrm>
            <a:off x="304800" y="1143000"/>
            <a:ext cx="4191000" cy="4876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Clr>
                <a:schemeClr val="dk1"/>
              </a:buClr>
              <a:buSzPct val="100000"/>
              <a:buFont typeface="Arial"/>
              <a:buNone/>
            </a:pPr>
            <a:endParaRPr sz="1800" b="1">
              <a:solidFill>
                <a:srgbClr val="7030A0"/>
              </a:solidFill>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class Sample           </a:t>
            </a:r>
            <a:r>
              <a:rPr lang="en-US" sz="2000">
                <a:solidFill>
                  <a:srgbClr val="FF0000"/>
                </a:solidFill>
                <a:latin typeface="Times New Roman"/>
                <a:ea typeface="Times New Roman"/>
                <a:cs typeface="Times New Roman"/>
                <a:sym typeface="Times New Roman"/>
              </a:rPr>
              <a:t>// declare parent class</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protected:          </a:t>
            </a:r>
            <a:r>
              <a:rPr lang="en-US" sz="2000">
                <a:solidFill>
                  <a:srgbClr val="FF0000"/>
                </a:solidFill>
                <a:latin typeface="Times New Roman"/>
                <a:ea typeface="Times New Roman"/>
                <a:cs typeface="Times New Roman"/>
                <a:sym typeface="Times New Roman"/>
              </a:rPr>
              <a:t>// protected elements</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int age;</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t>
            </a:r>
            <a:endParaRPr/>
          </a:p>
          <a:p>
            <a:pPr marL="342900" lvl="0" indent="-342900" algn="l" rtl="0">
              <a:spcBef>
                <a:spcPts val="310"/>
              </a:spcBef>
              <a:spcAft>
                <a:spcPts val="0"/>
              </a:spcAft>
              <a:buClr>
                <a:srgbClr val="FF0000"/>
              </a:buClr>
              <a:buSzPct val="100000"/>
              <a:buFont typeface="Arial"/>
              <a:buNone/>
            </a:pPr>
            <a:r>
              <a:rPr lang="en-US" sz="2000">
                <a:solidFill>
                  <a:srgbClr val="FF0000"/>
                </a:solidFill>
                <a:latin typeface="Times New Roman"/>
                <a:ea typeface="Times New Roman"/>
                <a:cs typeface="Times New Roman"/>
                <a:sym typeface="Times New Roman"/>
              </a:rPr>
              <a:t>// declare child class</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class SampleChild : public Sample</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public:</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void displayAge(int a) </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age = a;</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cout &lt;&lt; "Age = " &lt;&lt; age &lt;&lt; endl;</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 </a:t>
            </a:r>
            <a:endParaRPr/>
          </a:p>
          <a:p>
            <a:pPr marL="342900" lvl="0" indent="-342900" algn="l" rtl="0">
              <a:spcBef>
                <a:spcPts val="310"/>
              </a:spcBef>
              <a:spcAft>
                <a:spcPts val="0"/>
              </a:spcAft>
              <a:buClr>
                <a:schemeClr val="dk1"/>
              </a:buClr>
              <a:buSzPct val="100000"/>
              <a:buFont typeface="Arial"/>
              <a:buNone/>
            </a:pPr>
            <a:r>
              <a:rPr lang="en-US" sz="2000">
                <a:latin typeface="Times New Roman"/>
                <a:ea typeface="Times New Roman"/>
                <a:cs typeface="Times New Roman"/>
                <a:sym typeface="Times New Roman"/>
              </a:rPr>
              <a:t>};</a:t>
            </a:r>
            <a:endParaRPr/>
          </a:p>
          <a:p>
            <a:pPr marL="342900" lvl="0" indent="-342900" algn="l" rtl="0">
              <a:spcBef>
                <a:spcPts val="310"/>
              </a:spcBef>
              <a:spcAft>
                <a:spcPts val="0"/>
              </a:spcAft>
              <a:buClr>
                <a:schemeClr val="dk1"/>
              </a:buClr>
              <a:buSzPct val="100000"/>
              <a:buFont typeface="Arial"/>
              <a:buNone/>
            </a:pPr>
            <a:br>
              <a:rPr lang="en-US" sz="2000"/>
            </a:br>
            <a:endParaRPr sz="1900"/>
          </a:p>
        </p:txBody>
      </p:sp>
      <p:sp>
        <p:nvSpPr>
          <p:cNvPr id="2343" name="Google Shape;2343;p186"/>
          <p:cNvSpPr txBox="1">
            <a:spLocks noGrp="1"/>
          </p:cNvSpPr>
          <p:nvPr>
            <p:ph type="sldNum" idx="12"/>
          </p:nvPr>
        </p:nvSpPr>
        <p:spPr>
          <a:xfrm>
            <a:off x="6248400" y="632460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179</a:t>
            </a:fld>
            <a:endParaRPr sz="1200">
              <a:solidFill>
                <a:srgbClr val="898989"/>
              </a:solidFill>
              <a:latin typeface="Cambria"/>
              <a:ea typeface="Cambria"/>
              <a:cs typeface="Cambria"/>
              <a:sym typeface="Cambria"/>
            </a:endParaRPr>
          </a:p>
        </p:txBody>
      </p:sp>
      <p:sp>
        <p:nvSpPr>
          <p:cNvPr id="2344" name="Google Shape;2344;p186"/>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345" name="Google Shape;2345;p186"/>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346" name="Google Shape;2346;p186"/>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347" name="Google Shape;2347;p186"/>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348" name="Google Shape;2348;p186"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349" name="Google Shape;2349;p186"/>
          <p:cNvSpPr txBox="1"/>
          <p:nvPr/>
        </p:nvSpPr>
        <p:spPr>
          <a:xfrm>
            <a:off x="4648200" y="1143000"/>
            <a:ext cx="4343400" cy="38100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2500" lnSpcReduction="20000"/>
          </a:bodyPr>
          <a:lstStyle/>
          <a:p>
            <a:pPr marL="342900" marR="0" lvl="0" indent="-342900" algn="l" rtl="0">
              <a:spcBef>
                <a:spcPts val="0"/>
              </a:spcBef>
              <a:spcAft>
                <a:spcPts val="0"/>
              </a:spcAft>
              <a:buClr>
                <a:schemeClr val="dk1"/>
              </a:buClr>
              <a:buSzPct val="100000"/>
              <a:buFont typeface="Arial"/>
              <a:buNone/>
            </a:pPr>
            <a:endParaRPr sz="19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ageInput;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 declare object of child class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SampleChild child;</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"Enter your age: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cin &gt;&gt; ageInput;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    // call child class function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child.displayAge(ageInput);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342900" marR="0" lvl="0" indent="-342900" algn="l" rtl="0">
              <a:spcBef>
                <a:spcPts val="305"/>
              </a:spcBef>
              <a:spcAft>
                <a:spcPts val="0"/>
              </a:spcAft>
              <a:buClr>
                <a:schemeClr val="dk1"/>
              </a:buClr>
              <a:buSzPct val="100000"/>
              <a:buFont typeface="Arial"/>
              <a:buNone/>
            </a:pPr>
            <a:endParaRPr sz="1650">
              <a:solidFill>
                <a:schemeClr val="dk1"/>
              </a:solidFill>
              <a:latin typeface="Calibri"/>
              <a:ea typeface="Calibri"/>
              <a:cs typeface="Calibri"/>
              <a:sym typeface="Calibri"/>
            </a:endParaRPr>
          </a:p>
        </p:txBody>
      </p:sp>
      <p:sp>
        <p:nvSpPr>
          <p:cNvPr id="2350" name="Google Shape;2350;p186"/>
          <p:cNvSpPr/>
          <p:nvPr/>
        </p:nvSpPr>
        <p:spPr>
          <a:xfrm>
            <a:off x="5334000" y="5334000"/>
            <a:ext cx="3200400" cy="86201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0" tIns="0" rIns="0" bIns="0" anchor="ctr" anchorCtr="0">
            <a:noAutofit/>
          </a:bodyPr>
          <a:lstStyle/>
          <a:p>
            <a:pPr marL="0" marR="0" lvl="0" indent="0" algn="l" rtl="0">
              <a:spcBef>
                <a:spcPts val="0"/>
              </a:spcBef>
              <a:spcAft>
                <a:spcPts val="0"/>
              </a:spcAft>
              <a:buNone/>
            </a:pPr>
            <a:r>
              <a:rPr lang="en-US" sz="1400" b="1">
                <a:solidFill>
                  <a:srgbClr val="7030A0"/>
                </a:solidFill>
                <a:latin typeface="Oi"/>
                <a:ea typeface="Oi"/>
                <a:cs typeface="Oi"/>
                <a:sym typeface="Oi"/>
              </a:rPr>
              <a:t>Output:</a:t>
            </a:r>
            <a:endParaRPr/>
          </a:p>
          <a:p>
            <a:pPr marL="0" marR="0" lvl="0" indent="0" algn="l" rtl="0">
              <a:spcBef>
                <a:spcPts val="0"/>
              </a:spcBef>
              <a:spcAft>
                <a:spcPts val="0"/>
              </a:spcAft>
              <a:buNone/>
            </a:pPr>
            <a:endParaRPr sz="1400" b="1">
              <a:solidFill>
                <a:srgbClr val="7030A0"/>
              </a:solidFill>
              <a:latin typeface="Oi"/>
              <a:ea typeface="Oi"/>
              <a:cs typeface="Oi"/>
              <a:sym typeface="Oi"/>
            </a:endParaRPr>
          </a:p>
          <a:p>
            <a:pPr marL="0" marR="0" lvl="0" indent="0" algn="l" rtl="0">
              <a:spcBef>
                <a:spcPts val="0"/>
              </a:spcBef>
              <a:spcAft>
                <a:spcPts val="0"/>
              </a:spcAft>
              <a:buNone/>
            </a:pPr>
            <a:r>
              <a:rPr lang="en-US" sz="1400" b="1">
                <a:solidFill>
                  <a:srgbClr val="7030A0"/>
                </a:solidFill>
                <a:latin typeface="Oi"/>
                <a:ea typeface="Oi"/>
                <a:cs typeface="Oi"/>
                <a:sym typeface="Oi"/>
              </a:rPr>
              <a:t>Enter your age: 20</a:t>
            </a:r>
            <a:endParaRPr/>
          </a:p>
          <a:p>
            <a:pPr marL="0" marR="0" lvl="0" indent="0" algn="l" rtl="0">
              <a:spcBef>
                <a:spcPts val="0"/>
              </a:spcBef>
              <a:spcAft>
                <a:spcPts val="0"/>
              </a:spcAft>
              <a:buNone/>
            </a:pPr>
            <a:r>
              <a:rPr lang="en-US" sz="1400" b="1">
                <a:solidFill>
                  <a:srgbClr val="7030A0"/>
                </a:solidFill>
                <a:latin typeface="Oi"/>
                <a:ea typeface="Oi"/>
                <a:cs typeface="Oi"/>
                <a:sym typeface="Oi"/>
              </a:rPr>
              <a:t> Age = 20</a:t>
            </a:r>
            <a:r>
              <a:rPr lang="en-US" sz="1400" b="1">
                <a:solidFill>
                  <a:srgbClr val="7030A0"/>
                </a:solidFill>
                <a:latin typeface="Arial"/>
                <a:ea typeface="Arial"/>
                <a:cs typeface="Arial"/>
                <a:sym typeface="Arial"/>
              </a:rPr>
              <a:t> </a:t>
            </a:r>
            <a:endParaRPr/>
          </a:p>
        </p:txBody>
      </p:sp>
      <p:sp>
        <p:nvSpPr>
          <p:cNvPr id="2351" name="Google Shape;2351;p186"/>
          <p:cNvSpPr/>
          <p:nvPr/>
        </p:nvSpPr>
        <p:spPr>
          <a:xfrm>
            <a:off x="1676400" y="152400"/>
            <a:ext cx="60198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rgbClr val="7030A0"/>
                </a:solidFill>
                <a:latin typeface="Times New Roman"/>
                <a:ea typeface="Times New Roman"/>
                <a:cs typeface="Times New Roman"/>
                <a:sym typeface="Times New Roman"/>
              </a:rPr>
              <a:t>Example 3 : C++ </a:t>
            </a:r>
            <a:r>
              <a:rPr lang="en-US" sz="2400" b="1">
                <a:solidFill>
                  <a:schemeClr val="dk1"/>
                </a:solidFill>
                <a:latin typeface="Times New Roman"/>
                <a:ea typeface="Times New Roman"/>
                <a:cs typeface="Times New Roman"/>
                <a:sym typeface="Times New Roman"/>
              </a:rPr>
              <a:t>protected </a:t>
            </a:r>
            <a:r>
              <a:rPr lang="en-US" sz="2400" b="1">
                <a:solidFill>
                  <a:srgbClr val="7030A0"/>
                </a:solidFill>
                <a:latin typeface="Times New Roman"/>
                <a:ea typeface="Times New Roman"/>
                <a:cs typeface="Times New Roman"/>
                <a:sym typeface="Times New Roman"/>
              </a:rPr>
              <a:t>Access Specifier</a:t>
            </a:r>
            <a:endParaRPr/>
          </a:p>
        </p:txBody>
      </p:sp>
      <p:sp>
        <p:nvSpPr>
          <p:cNvPr id="2352" name="Google Shape;2352;p1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53" name="Google Shape;2353;p1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565266" y="2588072"/>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Times New Roman"/>
                <a:ea typeface="Times New Roman"/>
                <a:cs typeface="Times New Roman"/>
                <a:sym typeface="Times New Roman"/>
              </a:rPr>
              <a:t>Session-2</a:t>
            </a:r>
            <a:endParaRPr/>
          </a:p>
        </p:txBody>
      </p:sp>
      <p:sp>
        <p:nvSpPr>
          <p:cNvPr id="293" name="Google Shape;293;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94" name="Google Shape;294;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95" name="Google Shape;295;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187"/>
          <p:cNvSpPr txBox="1">
            <a:spLocks noGrp="1"/>
          </p:cNvSpPr>
          <p:nvPr>
            <p:ph type="title"/>
          </p:nvPr>
        </p:nvSpPr>
        <p:spPr>
          <a:xfrm>
            <a:off x="1467454" y="1197842"/>
            <a:ext cx="6533546" cy="468427"/>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Access Specifiers Example 1</a:t>
            </a:r>
            <a:endParaRPr sz="3000" b="1"/>
          </a:p>
        </p:txBody>
      </p:sp>
      <p:sp>
        <p:nvSpPr>
          <p:cNvPr id="2359" name="Google Shape;2359;p187"/>
          <p:cNvSpPr/>
          <p:nvPr/>
        </p:nvSpPr>
        <p:spPr>
          <a:xfrm>
            <a:off x="1339853" y="1707802"/>
            <a:ext cx="2867055" cy="346918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0" name="Google Shape;2360;p187"/>
          <p:cNvSpPr/>
          <p:nvPr/>
        </p:nvSpPr>
        <p:spPr>
          <a:xfrm>
            <a:off x="1359945" y="1714500"/>
            <a:ext cx="2826871" cy="34290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1" name="Google Shape;2361;p187"/>
          <p:cNvSpPr txBox="1"/>
          <p:nvPr/>
        </p:nvSpPr>
        <p:spPr>
          <a:xfrm>
            <a:off x="1359945" y="1938570"/>
            <a:ext cx="2826916" cy="3238416"/>
          </a:xfrm>
          <a:prstGeom prst="rect">
            <a:avLst/>
          </a:prstGeom>
          <a:noFill/>
          <a:ln>
            <a:noFill/>
          </a:ln>
        </p:spPr>
        <p:txBody>
          <a:bodyPr spcFirstLastPara="1" wrap="square" lIns="0" tIns="6675" rIns="0" bIns="0" anchor="t" anchorCtr="0">
            <a:spAutoFit/>
          </a:bodyPr>
          <a:lstStyle/>
          <a:p>
            <a:pPr marL="24110" marR="1391642" lvl="0" indent="0" algn="l" rtl="0">
              <a:spcBef>
                <a:spcPts val="0"/>
              </a:spcBef>
              <a:spcAft>
                <a:spcPts val="0"/>
              </a:spcAft>
              <a:buNone/>
            </a:pPr>
            <a:r>
              <a:rPr lang="en-US" sz="1050" b="1">
                <a:solidFill>
                  <a:srgbClr val="880F00"/>
                </a:solidFill>
                <a:latin typeface="Arial"/>
                <a:ea typeface="Arial"/>
                <a:cs typeface="Arial"/>
                <a:sym typeface="Arial"/>
              </a:rPr>
              <a:t>#include </a:t>
            </a:r>
            <a:r>
              <a:rPr lang="en-US" sz="1050" b="1">
                <a:solidFill>
                  <a:schemeClr val="dk1"/>
                </a:solidFill>
                <a:latin typeface="Arial"/>
                <a:ea typeface="Arial"/>
                <a:cs typeface="Arial"/>
                <a:sym typeface="Arial"/>
              </a:rPr>
              <a:t>&lt;iostream&gt;  using namespace </a:t>
            </a:r>
            <a:r>
              <a:rPr lang="en-US" sz="1050" b="1">
                <a:solidFill>
                  <a:srgbClr val="313131"/>
                </a:solidFill>
                <a:latin typeface="Arial"/>
                <a:ea typeface="Arial"/>
                <a:cs typeface="Arial"/>
                <a:sym typeface="Arial"/>
              </a:rPr>
              <a:t>std</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class </a:t>
            </a:r>
            <a:r>
              <a:rPr lang="en-US" sz="1050" b="1">
                <a:solidFill>
                  <a:srgbClr val="7F1455"/>
                </a:solidFill>
                <a:latin typeface="Arial"/>
                <a:ea typeface="Arial"/>
                <a:cs typeface="Arial"/>
                <a:sym typeface="Arial"/>
              </a:rPr>
              <a:t>Line</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35615" marR="0" lvl="0" indent="0" algn="l" rtl="0">
              <a:spcBef>
                <a:spcPts val="0"/>
              </a:spcBef>
              <a:spcAft>
                <a:spcPts val="0"/>
              </a:spcAft>
              <a:buNone/>
            </a:pPr>
            <a:r>
              <a:rPr lang="en-US" sz="1050" b="1">
                <a:solidFill>
                  <a:schemeClr val="dk1"/>
                </a:solidFill>
                <a:latin typeface="Arial"/>
                <a:ea typeface="Arial"/>
                <a:cs typeface="Arial"/>
                <a:sym typeface="Arial"/>
              </a:rPr>
              <a:t>public</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7121" marR="0" lvl="0" indent="0" algn="l" rtl="0">
              <a:spcBef>
                <a:spcPts val="0"/>
              </a:spcBef>
              <a:spcAft>
                <a:spcPts val="0"/>
              </a:spcAft>
              <a:buNone/>
            </a:pPr>
            <a:r>
              <a:rPr lang="en-US" sz="1050" b="1">
                <a:solidFill>
                  <a:srgbClr val="011688"/>
                </a:solidFill>
                <a:latin typeface="Arial"/>
                <a:ea typeface="Arial"/>
                <a:cs typeface="Arial"/>
                <a:sym typeface="Arial"/>
              </a:rPr>
              <a:t>double </a:t>
            </a:r>
            <a:r>
              <a:rPr lang="en-US" sz="1050" b="1">
                <a:solidFill>
                  <a:schemeClr val="dk1"/>
                </a:solidFill>
                <a:latin typeface="Arial"/>
                <a:ea typeface="Arial"/>
                <a:cs typeface="Arial"/>
                <a:sym typeface="Arial"/>
              </a:rPr>
              <a:t>length</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7121" marR="744710" lvl="0" indent="0" algn="l" rtl="0">
              <a:spcBef>
                <a:spcPts val="0"/>
              </a:spcBef>
              <a:spcAft>
                <a:spcPts val="0"/>
              </a:spcAft>
              <a:buNone/>
            </a:pPr>
            <a:r>
              <a:rPr lang="en-US" sz="1050" b="1">
                <a:solidFill>
                  <a:srgbClr val="011688"/>
                </a:solidFill>
                <a:latin typeface="Arial"/>
                <a:ea typeface="Arial"/>
                <a:cs typeface="Arial"/>
                <a:sym typeface="Arial"/>
              </a:rPr>
              <a:t>void </a:t>
            </a:r>
            <a:r>
              <a:rPr lang="en-US" sz="1050" b="1">
                <a:solidFill>
                  <a:schemeClr val="dk1"/>
                </a:solidFill>
                <a:latin typeface="Arial"/>
                <a:ea typeface="Arial"/>
                <a:cs typeface="Arial"/>
                <a:sym typeface="Arial"/>
              </a:rPr>
              <a:t>setLength</a:t>
            </a:r>
            <a:r>
              <a:rPr lang="en-US" sz="1050" b="1">
                <a:solidFill>
                  <a:srgbClr val="666600"/>
                </a:solidFill>
                <a:latin typeface="Arial"/>
                <a:ea typeface="Arial"/>
                <a:cs typeface="Arial"/>
                <a:sym typeface="Arial"/>
              </a:rPr>
              <a:t>( </a:t>
            </a:r>
            <a:r>
              <a:rPr lang="en-US" sz="1050" b="1">
                <a:solidFill>
                  <a:srgbClr val="011688"/>
                </a:solidFill>
                <a:latin typeface="Arial"/>
                <a:ea typeface="Arial"/>
                <a:cs typeface="Arial"/>
                <a:sym typeface="Arial"/>
              </a:rPr>
              <a:t>double </a:t>
            </a:r>
            <a:r>
              <a:rPr lang="en-US" sz="1050" b="1">
                <a:solidFill>
                  <a:schemeClr val="dk1"/>
                </a:solidFill>
                <a:latin typeface="Arial"/>
                <a:ea typeface="Arial"/>
                <a:cs typeface="Arial"/>
                <a:sym typeface="Arial"/>
              </a:rPr>
              <a:t>len </a:t>
            </a:r>
            <a:r>
              <a:rPr lang="en-US" sz="1050" b="1">
                <a:solidFill>
                  <a:srgbClr val="666600"/>
                </a:solidFill>
                <a:latin typeface="Arial"/>
                <a:ea typeface="Arial"/>
                <a:cs typeface="Arial"/>
                <a:sym typeface="Arial"/>
              </a:rPr>
              <a:t>);  </a:t>
            </a:r>
            <a:r>
              <a:rPr lang="en-US" sz="1050" b="1">
                <a:solidFill>
                  <a:srgbClr val="011688"/>
                </a:solidFill>
                <a:latin typeface="Arial"/>
                <a:ea typeface="Arial"/>
                <a:cs typeface="Arial"/>
                <a:sym typeface="Arial"/>
              </a:rPr>
              <a:t>double </a:t>
            </a:r>
            <a:r>
              <a:rPr lang="en-US" sz="1050" b="1">
                <a:solidFill>
                  <a:schemeClr val="dk1"/>
                </a:solidFill>
                <a:latin typeface="Arial"/>
                <a:ea typeface="Arial"/>
                <a:cs typeface="Arial"/>
                <a:sym typeface="Arial"/>
              </a:rPr>
              <a:t>getLength</a:t>
            </a:r>
            <a:r>
              <a:rPr lang="en-US" sz="1050" b="1">
                <a:solidFill>
                  <a:srgbClr val="666600"/>
                </a:solidFill>
                <a:latin typeface="Arial"/>
                <a:ea typeface="Arial"/>
                <a:cs typeface="Arial"/>
                <a:sym typeface="Arial"/>
              </a:rPr>
              <a:t>( </a:t>
            </a:r>
            <a:r>
              <a:rPr lang="en-US" sz="1050" b="1">
                <a:solidFill>
                  <a:srgbClr val="011688"/>
                </a:solidFill>
                <a:latin typeface="Arial"/>
                <a:ea typeface="Arial"/>
                <a:cs typeface="Arial"/>
                <a:sym typeface="Arial"/>
              </a:rPr>
              <a:t>void </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61278" marR="0" lvl="0" indent="0" algn="l" rtl="0">
              <a:spcBef>
                <a:spcPts val="0"/>
              </a:spcBef>
              <a:spcAft>
                <a:spcPts val="0"/>
              </a:spcAft>
              <a:buNone/>
            </a:pPr>
            <a:r>
              <a:rPr lang="en-US" sz="1050" b="1">
                <a:solidFill>
                  <a:srgbClr val="011688"/>
                </a:solidFill>
                <a:latin typeface="Arial"/>
                <a:ea typeface="Arial"/>
                <a:cs typeface="Arial"/>
                <a:sym typeface="Arial"/>
              </a:rPr>
              <a:t>double </a:t>
            </a:r>
            <a:r>
              <a:rPr lang="en-US" sz="1050" b="1">
                <a:solidFill>
                  <a:srgbClr val="7F1455"/>
                </a:solidFill>
                <a:latin typeface="Arial"/>
                <a:ea typeface="Arial"/>
                <a:cs typeface="Arial"/>
                <a:sym typeface="Arial"/>
              </a:rPr>
              <a:t>Line</a:t>
            </a:r>
            <a:r>
              <a:rPr lang="en-US" sz="1050" b="1">
                <a:solidFill>
                  <a:srgbClr val="666600"/>
                </a:solidFill>
                <a:latin typeface="Arial"/>
                <a:ea typeface="Arial"/>
                <a:cs typeface="Arial"/>
                <a:sym typeface="Arial"/>
              </a:rPr>
              <a:t>::</a:t>
            </a:r>
            <a:r>
              <a:rPr lang="en-US" sz="1050" b="1">
                <a:solidFill>
                  <a:schemeClr val="dk1"/>
                </a:solidFill>
                <a:latin typeface="Arial"/>
                <a:ea typeface="Arial"/>
                <a:cs typeface="Arial"/>
                <a:sym typeface="Arial"/>
              </a:rPr>
              <a:t>getLength</a:t>
            </a:r>
            <a:r>
              <a:rPr lang="en-US" sz="1050" b="1">
                <a:solidFill>
                  <a:srgbClr val="666600"/>
                </a:solidFill>
                <a:latin typeface="Arial"/>
                <a:ea typeface="Arial"/>
                <a:cs typeface="Arial"/>
                <a:sym typeface="Arial"/>
              </a:rPr>
              <a:t>(</a:t>
            </a:r>
            <a:r>
              <a:rPr lang="en-US" sz="1050" b="1">
                <a:solidFill>
                  <a:srgbClr val="011688"/>
                </a:solidFill>
                <a:latin typeface="Arial"/>
                <a:ea typeface="Arial"/>
                <a:cs typeface="Arial"/>
                <a:sym typeface="Arial"/>
              </a:rPr>
              <a:t>void</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2784" marR="0" lvl="0" indent="0" algn="l" rtl="0">
              <a:spcBef>
                <a:spcPts val="0"/>
              </a:spcBef>
              <a:spcAft>
                <a:spcPts val="0"/>
              </a:spcAft>
              <a:buNone/>
            </a:pPr>
            <a:r>
              <a:rPr lang="en-US" sz="1050" b="1">
                <a:solidFill>
                  <a:srgbClr val="011688"/>
                </a:solidFill>
                <a:latin typeface="Arial"/>
                <a:ea typeface="Arial"/>
                <a:cs typeface="Arial"/>
                <a:sym typeface="Arial"/>
              </a:rPr>
              <a:t>return </a:t>
            </a:r>
            <a:r>
              <a:rPr lang="en-US" sz="1050" b="1">
                <a:solidFill>
                  <a:schemeClr val="dk1"/>
                </a:solidFill>
                <a:latin typeface="Arial"/>
                <a:ea typeface="Arial"/>
                <a:cs typeface="Arial"/>
                <a:sym typeface="Arial"/>
              </a:rPr>
              <a:t>length </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4110" marR="0" lvl="0" indent="0" algn="l" rtl="0">
              <a:spcBef>
                <a:spcPts val="0"/>
              </a:spcBef>
              <a:spcAft>
                <a:spcPts val="0"/>
              </a:spcAft>
              <a:buNone/>
            </a:pPr>
            <a:r>
              <a:rPr lang="en-US" sz="1050" b="1">
                <a:solidFill>
                  <a:srgbClr val="011688"/>
                </a:solidFill>
                <a:latin typeface="Arial"/>
                <a:ea typeface="Arial"/>
                <a:cs typeface="Arial"/>
                <a:sym typeface="Arial"/>
              </a:rPr>
              <a:t>void </a:t>
            </a:r>
            <a:r>
              <a:rPr lang="en-US" sz="1050" b="1">
                <a:solidFill>
                  <a:srgbClr val="7F1455"/>
                </a:solidFill>
                <a:latin typeface="Arial"/>
                <a:ea typeface="Arial"/>
                <a:cs typeface="Arial"/>
                <a:sym typeface="Arial"/>
              </a:rPr>
              <a:t>Line</a:t>
            </a:r>
            <a:r>
              <a:rPr lang="en-US" sz="1050" b="1">
                <a:solidFill>
                  <a:srgbClr val="666600"/>
                </a:solidFill>
                <a:latin typeface="Arial"/>
                <a:ea typeface="Arial"/>
                <a:cs typeface="Arial"/>
                <a:sym typeface="Arial"/>
              </a:rPr>
              <a:t>::</a:t>
            </a:r>
            <a:r>
              <a:rPr lang="en-US" sz="1050" b="1">
                <a:solidFill>
                  <a:schemeClr val="dk1"/>
                </a:solidFill>
                <a:latin typeface="Arial"/>
                <a:ea typeface="Arial"/>
                <a:cs typeface="Arial"/>
                <a:sym typeface="Arial"/>
              </a:rPr>
              <a:t>setLength</a:t>
            </a:r>
            <a:r>
              <a:rPr lang="en-US" sz="1050" b="1">
                <a:solidFill>
                  <a:srgbClr val="666600"/>
                </a:solidFill>
                <a:latin typeface="Arial"/>
                <a:ea typeface="Arial"/>
                <a:cs typeface="Arial"/>
                <a:sym typeface="Arial"/>
              </a:rPr>
              <a:t>( </a:t>
            </a:r>
            <a:r>
              <a:rPr lang="en-US" sz="1050" b="1">
                <a:solidFill>
                  <a:srgbClr val="011688"/>
                </a:solidFill>
                <a:latin typeface="Arial"/>
                <a:ea typeface="Arial"/>
                <a:cs typeface="Arial"/>
                <a:sym typeface="Arial"/>
              </a:rPr>
              <a:t>double </a:t>
            </a:r>
            <a:r>
              <a:rPr lang="en-US" sz="1050" b="1">
                <a:solidFill>
                  <a:schemeClr val="dk1"/>
                </a:solidFill>
                <a:latin typeface="Arial"/>
                <a:ea typeface="Arial"/>
                <a:cs typeface="Arial"/>
                <a:sym typeface="Arial"/>
              </a:rPr>
              <a:t>len </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2784" marR="0" lvl="0" indent="0" algn="l" rtl="0">
              <a:spcBef>
                <a:spcPts val="0"/>
              </a:spcBef>
              <a:spcAft>
                <a:spcPts val="0"/>
              </a:spcAft>
              <a:buNone/>
            </a:pPr>
            <a:r>
              <a:rPr lang="en-US" sz="1050" b="1">
                <a:solidFill>
                  <a:schemeClr val="dk1"/>
                </a:solidFill>
                <a:latin typeface="Arial"/>
                <a:ea typeface="Arial"/>
                <a:cs typeface="Arial"/>
                <a:sym typeface="Arial"/>
              </a:rPr>
              <a:t>length </a:t>
            </a:r>
            <a:r>
              <a:rPr lang="en-US" sz="1050" b="1">
                <a:solidFill>
                  <a:srgbClr val="666600"/>
                </a:solidFill>
                <a:latin typeface="Arial"/>
                <a:ea typeface="Arial"/>
                <a:cs typeface="Arial"/>
                <a:sym typeface="Arial"/>
              </a:rPr>
              <a:t>= </a:t>
            </a:r>
            <a:r>
              <a:rPr lang="en-US" sz="1050" b="1">
                <a:solidFill>
                  <a:schemeClr val="dk1"/>
                </a:solidFill>
                <a:latin typeface="Arial"/>
                <a:ea typeface="Arial"/>
                <a:cs typeface="Arial"/>
                <a:sym typeface="Arial"/>
              </a:rPr>
              <a:t>len</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362" name="Google Shape;2362;p187"/>
          <p:cNvSpPr/>
          <p:nvPr/>
        </p:nvSpPr>
        <p:spPr>
          <a:xfrm>
            <a:off x="4262914" y="1709307"/>
            <a:ext cx="3635882" cy="266551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3" name="Google Shape;2363;p187"/>
          <p:cNvSpPr/>
          <p:nvPr/>
        </p:nvSpPr>
        <p:spPr>
          <a:xfrm>
            <a:off x="4283006" y="1716006"/>
            <a:ext cx="3595696" cy="262532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4" name="Google Shape;2364;p187"/>
          <p:cNvSpPr txBox="1"/>
          <p:nvPr/>
        </p:nvSpPr>
        <p:spPr>
          <a:xfrm>
            <a:off x="4266510" y="1938570"/>
            <a:ext cx="3595762" cy="2592086"/>
          </a:xfrm>
          <a:prstGeom prst="rect">
            <a:avLst/>
          </a:prstGeom>
          <a:noFill/>
          <a:ln>
            <a:noFill/>
          </a:ln>
        </p:spPr>
        <p:txBody>
          <a:bodyPr spcFirstLastPara="1" wrap="square" lIns="0" tIns="6675" rIns="0" bIns="0" anchor="t" anchorCtr="0">
            <a:spAutoFit/>
          </a:bodyPr>
          <a:lstStyle/>
          <a:p>
            <a:pPr marL="27793" marR="0" lvl="0" indent="0" algn="l" rtl="0">
              <a:spcBef>
                <a:spcPts val="0"/>
              </a:spcBef>
              <a:spcAft>
                <a:spcPts val="0"/>
              </a:spcAft>
              <a:buNone/>
            </a:pPr>
            <a:r>
              <a:rPr lang="en-US" sz="1050" b="1">
                <a:solidFill>
                  <a:schemeClr val="dk1"/>
                </a:solidFill>
                <a:latin typeface="Arial"/>
                <a:ea typeface="Arial"/>
                <a:cs typeface="Arial"/>
                <a:sym typeface="Arial"/>
              </a:rPr>
              <a:t>// Main function for the program</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7793" marR="0" lvl="0" indent="0" algn="l" rtl="0">
              <a:spcBef>
                <a:spcPts val="0"/>
              </a:spcBef>
              <a:spcAft>
                <a:spcPts val="0"/>
              </a:spcAft>
              <a:buNone/>
            </a:pPr>
            <a:r>
              <a:rPr lang="en-US" sz="1050" b="1">
                <a:solidFill>
                  <a:srgbClr val="011688"/>
                </a:solidFill>
                <a:latin typeface="Arial"/>
                <a:ea typeface="Arial"/>
                <a:cs typeface="Arial"/>
                <a:sym typeface="Arial"/>
              </a:rPr>
              <a:t>int </a:t>
            </a:r>
            <a:r>
              <a:rPr lang="en-US" sz="1050" b="1">
                <a:solidFill>
                  <a:schemeClr val="dk1"/>
                </a:solidFill>
                <a:latin typeface="Arial"/>
                <a:ea typeface="Arial"/>
                <a:cs typeface="Arial"/>
                <a:sym typeface="Arial"/>
              </a:rPr>
              <a:t>main</a:t>
            </a:r>
            <a:r>
              <a:rPr lang="en-US" sz="1050" b="1">
                <a:solidFill>
                  <a:srgbClr val="666600"/>
                </a:solidFill>
                <a:latin typeface="Arial"/>
                <a:ea typeface="Arial"/>
                <a:cs typeface="Arial"/>
                <a:sym typeface="Arial"/>
              </a:rPr>
              <a:t>( )</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39298" marR="0" lvl="0" indent="0" algn="l" rtl="0">
              <a:spcBef>
                <a:spcPts val="0"/>
              </a:spcBef>
              <a:spcAft>
                <a:spcPts val="0"/>
              </a:spcAft>
              <a:buNone/>
            </a:pPr>
            <a:r>
              <a:rPr lang="en-US" sz="1050" b="1">
                <a:solidFill>
                  <a:srgbClr val="7F1455"/>
                </a:solidFill>
                <a:latin typeface="Arial"/>
                <a:ea typeface="Arial"/>
                <a:cs typeface="Arial"/>
                <a:sym typeface="Arial"/>
              </a:rPr>
              <a:t>Line </a:t>
            </a:r>
            <a:r>
              <a:rPr lang="en-US" sz="1050" b="1">
                <a:solidFill>
                  <a:schemeClr val="dk1"/>
                </a:solidFill>
                <a:latin typeface="Arial"/>
                <a:ea typeface="Arial"/>
                <a:cs typeface="Arial"/>
                <a:sym typeface="Arial"/>
              </a:rPr>
              <a:t>line</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139298" marR="2224083" lvl="0" indent="0" algn="l" rtl="0">
              <a:spcBef>
                <a:spcPts val="0"/>
              </a:spcBef>
              <a:spcAft>
                <a:spcPts val="0"/>
              </a:spcAft>
              <a:buNone/>
            </a:pPr>
            <a:r>
              <a:rPr lang="en-US" sz="1050" b="1">
                <a:solidFill>
                  <a:schemeClr val="dk1"/>
                </a:solidFill>
                <a:latin typeface="Arial"/>
                <a:ea typeface="Arial"/>
                <a:cs typeface="Arial"/>
                <a:sym typeface="Arial"/>
              </a:rPr>
              <a:t>// set line length  line</a:t>
            </a:r>
            <a:r>
              <a:rPr lang="en-US" sz="1050" b="1">
                <a:solidFill>
                  <a:srgbClr val="666600"/>
                </a:solidFill>
                <a:latin typeface="Arial"/>
                <a:ea typeface="Arial"/>
                <a:cs typeface="Arial"/>
                <a:sym typeface="Arial"/>
              </a:rPr>
              <a:t>.</a:t>
            </a:r>
            <a:r>
              <a:rPr lang="en-US" sz="1050" b="1">
                <a:solidFill>
                  <a:schemeClr val="dk1"/>
                </a:solidFill>
                <a:latin typeface="Arial"/>
                <a:ea typeface="Arial"/>
                <a:cs typeface="Arial"/>
                <a:sym typeface="Arial"/>
              </a:rPr>
              <a:t>setLength</a:t>
            </a:r>
            <a:r>
              <a:rPr lang="en-US" sz="1050" b="1">
                <a:solidFill>
                  <a:srgbClr val="666600"/>
                </a:solidFill>
                <a:latin typeface="Arial"/>
                <a:ea typeface="Arial"/>
                <a:cs typeface="Arial"/>
                <a:sym typeface="Arial"/>
              </a:rPr>
              <a:t>(</a:t>
            </a:r>
            <a:r>
              <a:rPr lang="en-US" sz="1050" b="1">
                <a:solidFill>
                  <a:srgbClr val="006666"/>
                </a:solidFill>
                <a:latin typeface="Arial"/>
                <a:ea typeface="Arial"/>
                <a:cs typeface="Arial"/>
                <a:sym typeface="Arial"/>
              </a:rPr>
              <a:t>6.0</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139298" marR="0" lvl="0" indent="0" algn="l" rtl="0">
              <a:spcBef>
                <a:spcPts val="0"/>
              </a:spcBef>
              <a:spcAft>
                <a:spcPts val="0"/>
              </a:spcAft>
              <a:buNone/>
            </a:pPr>
            <a:r>
              <a:rPr lang="en-US" sz="1050" b="1">
                <a:solidFill>
                  <a:srgbClr val="313131"/>
                </a:solidFill>
                <a:latin typeface="Arial"/>
                <a:ea typeface="Arial"/>
                <a:cs typeface="Arial"/>
                <a:sym typeface="Arial"/>
              </a:rPr>
              <a:t>cout </a:t>
            </a:r>
            <a:r>
              <a:rPr lang="en-US" sz="1050" b="1">
                <a:solidFill>
                  <a:srgbClr val="666600"/>
                </a:solidFill>
                <a:latin typeface="Arial"/>
                <a:ea typeface="Arial"/>
                <a:cs typeface="Arial"/>
                <a:sym typeface="Arial"/>
              </a:rPr>
              <a:t>&lt;&lt; </a:t>
            </a:r>
            <a:r>
              <a:rPr lang="en-US" sz="1050" b="1">
                <a:solidFill>
                  <a:schemeClr val="dk1"/>
                </a:solidFill>
                <a:latin typeface="Arial"/>
                <a:ea typeface="Arial"/>
                <a:cs typeface="Arial"/>
                <a:sym typeface="Arial"/>
              </a:rPr>
              <a:t>"Length of line : " </a:t>
            </a:r>
            <a:r>
              <a:rPr lang="en-US" sz="1050" b="1">
                <a:solidFill>
                  <a:srgbClr val="666600"/>
                </a:solidFill>
                <a:latin typeface="Arial"/>
                <a:ea typeface="Arial"/>
                <a:cs typeface="Arial"/>
                <a:sym typeface="Arial"/>
              </a:rPr>
              <a:t>&lt;&lt; </a:t>
            </a:r>
            <a:r>
              <a:rPr lang="en-US" sz="1050" b="1">
                <a:solidFill>
                  <a:srgbClr val="313131"/>
                </a:solidFill>
                <a:latin typeface="Arial"/>
                <a:ea typeface="Arial"/>
                <a:cs typeface="Arial"/>
                <a:sym typeface="Arial"/>
              </a:rPr>
              <a:t>line</a:t>
            </a:r>
            <a:r>
              <a:rPr lang="en-US" sz="1050" b="1">
                <a:solidFill>
                  <a:srgbClr val="666600"/>
                </a:solidFill>
                <a:latin typeface="Arial"/>
                <a:ea typeface="Arial"/>
                <a:cs typeface="Arial"/>
                <a:sym typeface="Arial"/>
              </a:rPr>
              <a:t>.</a:t>
            </a:r>
            <a:r>
              <a:rPr lang="en-US" sz="1050" b="1">
                <a:solidFill>
                  <a:srgbClr val="313131"/>
                </a:solidFill>
                <a:latin typeface="Arial"/>
                <a:ea typeface="Arial"/>
                <a:cs typeface="Arial"/>
                <a:sym typeface="Arial"/>
              </a:rPr>
              <a:t>getLength</a:t>
            </a:r>
            <a:r>
              <a:rPr lang="en-US" sz="1050" b="1">
                <a:solidFill>
                  <a:srgbClr val="666600"/>
                </a:solidFill>
                <a:latin typeface="Arial"/>
                <a:ea typeface="Arial"/>
                <a:cs typeface="Arial"/>
                <a:sym typeface="Arial"/>
              </a:rPr>
              <a:t>() &lt;&lt;</a:t>
            </a:r>
            <a:r>
              <a:rPr lang="en-US" sz="1050" b="1">
                <a:solidFill>
                  <a:srgbClr val="313131"/>
                </a:solidFill>
                <a:latin typeface="Arial"/>
                <a:ea typeface="Arial"/>
                <a:cs typeface="Arial"/>
                <a:sym typeface="Arial"/>
              </a:rPr>
              <a:t>endl</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139298" marR="0" lvl="0" indent="0" algn="l" rtl="0">
              <a:spcBef>
                <a:spcPts val="0"/>
              </a:spcBef>
              <a:spcAft>
                <a:spcPts val="0"/>
              </a:spcAft>
              <a:buNone/>
            </a:pPr>
            <a:r>
              <a:rPr lang="en-US" sz="1050" b="1">
                <a:solidFill>
                  <a:schemeClr val="dk1"/>
                </a:solidFill>
                <a:latin typeface="Arial"/>
                <a:ea typeface="Arial"/>
                <a:cs typeface="Arial"/>
                <a:sym typeface="Arial"/>
              </a:rPr>
              <a:t>// set line length without member function</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139298" marR="337196" lvl="0" indent="0" algn="l" rtl="0">
              <a:spcBef>
                <a:spcPts val="0"/>
              </a:spcBef>
              <a:spcAft>
                <a:spcPts val="0"/>
              </a:spcAft>
              <a:buNone/>
            </a:pPr>
            <a:r>
              <a:rPr lang="en-US" sz="1050" b="1">
                <a:solidFill>
                  <a:srgbClr val="313131"/>
                </a:solidFill>
                <a:latin typeface="Arial"/>
                <a:ea typeface="Arial"/>
                <a:cs typeface="Arial"/>
                <a:sym typeface="Arial"/>
              </a:rPr>
              <a:t>line</a:t>
            </a:r>
            <a:r>
              <a:rPr lang="en-US" sz="1050" b="1">
                <a:solidFill>
                  <a:srgbClr val="666600"/>
                </a:solidFill>
                <a:latin typeface="Arial"/>
                <a:ea typeface="Arial"/>
                <a:cs typeface="Arial"/>
                <a:sym typeface="Arial"/>
              </a:rPr>
              <a:t>.</a:t>
            </a:r>
            <a:r>
              <a:rPr lang="en-US" sz="1050" b="1">
                <a:solidFill>
                  <a:srgbClr val="313131"/>
                </a:solidFill>
                <a:latin typeface="Arial"/>
                <a:ea typeface="Arial"/>
                <a:cs typeface="Arial"/>
                <a:sym typeface="Arial"/>
              </a:rPr>
              <a:t>length </a:t>
            </a:r>
            <a:r>
              <a:rPr lang="en-US" sz="1050" b="1">
                <a:solidFill>
                  <a:srgbClr val="666600"/>
                </a:solidFill>
                <a:latin typeface="Arial"/>
                <a:ea typeface="Arial"/>
                <a:cs typeface="Arial"/>
                <a:sym typeface="Arial"/>
              </a:rPr>
              <a:t>= </a:t>
            </a:r>
            <a:r>
              <a:rPr lang="en-US" sz="1050" b="1">
                <a:solidFill>
                  <a:srgbClr val="006666"/>
                </a:solidFill>
                <a:latin typeface="Arial"/>
                <a:ea typeface="Arial"/>
                <a:cs typeface="Arial"/>
                <a:sym typeface="Arial"/>
              </a:rPr>
              <a:t>10.0</a:t>
            </a:r>
            <a:r>
              <a:rPr lang="en-US" sz="1050" b="1">
                <a:solidFill>
                  <a:srgbClr val="666600"/>
                </a:solidFill>
                <a:latin typeface="Arial"/>
                <a:ea typeface="Arial"/>
                <a:cs typeface="Arial"/>
                <a:sym typeface="Arial"/>
              </a:rPr>
              <a:t>; </a:t>
            </a:r>
            <a:r>
              <a:rPr lang="en-US" sz="1050" b="1">
                <a:solidFill>
                  <a:schemeClr val="dk1"/>
                </a:solidFill>
                <a:latin typeface="Arial"/>
                <a:ea typeface="Arial"/>
                <a:cs typeface="Arial"/>
                <a:sym typeface="Arial"/>
              </a:rPr>
              <a:t>// OK: because length is public  </a:t>
            </a:r>
            <a:r>
              <a:rPr lang="en-US" sz="1050" b="1">
                <a:solidFill>
                  <a:srgbClr val="313131"/>
                </a:solidFill>
                <a:latin typeface="Arial"/>
                <a:ea typeface="Arial"/>
                <a:cs typeface="Arial"/>
                <a:sym typeface="Arial"/>
              </a:rPr>
              <a:t>cout </a:t>
            </a:r>
            <a:r>
              <a:rPr lang="en-US" sz="1050" b="1">
                <a:solidFill>
                  <a:srgbClr val="666600"/>
                </a:solidFill>
                <a:latin typeface="Arial"/>
                <a:ea typeface="Arial"/>
                <a:cs typeface="Arial"/>
                <a:sym typeface="Arial"/>
              </a:rPr>
              <a:t>&lt;&lt; </a:t>
            </a:r>
            <a:r>
              <a:rPr lang="en-US" sz="1050" b="1">
                <a:solidFill>
                  <a:schemeClr val="dk1"/>
                </a:solidFill>
                <a:latin typeface="Arial"/>
                <a:ea typeface="Arial"/>
                <a:cs typeface="Arial"/>
                <a:sym typeface="Arial"/>
              </a:rPr>
              <a:t>"Length of line : " </a:t>
            </a:r>
            <a:r>
              <a:rPr lang="en-US" sz="1050" b="1">
                <a:solidFill>
                  <a:srgbClr val="666600"/>
                </a:solidFill>
                <a:latin typeface="Arial"/>
                <a:ea typeface="Arial"/>
                <a:cs typeface="Arial"/>
                <a:sym typeface="Arial"/>
              </a:rPr>
              <a:t>&lt;&lt; </a:t>
            </a:r>
            <a:r>
              <a:rPr lang="en-US" sz="1050" b="1">
                <a:solidFill>
                  <a:srgbClr val="313131"/>
                </a:solidFill>
                <a:latin typeface="Arial"/>
                <a:ea typeface="Arial"/>
                <a:cs typeface="Arial"/>
                <a:sym typeface="Arial"/>
              </a:rPr>
              <a:t>line</a:t>
            </a:r>
            <a:r>
              <a:rPr lang="en-US" sz="1050" b="1">
                <a:solidFill>
                  <a:srgbClr val="666600"/>
                </a:solidFill>
                <a:latin typeface="Arial"/>
                <a:ea typeface="Arial"/>
                <a:cs typeface="Arial"/>
                <a:sym typeface="Arial"/>
              </a:rPr>
              <a:t>.</a:t>
            </a:r>
            <a:r>
              <a:rPr lang="en-US" sz="1050" b="1">
                <a:solidFill>
                  <a:srgbClr val="313131"/>
                </a:solidFill>
                <a:latin typeface="Arial"/>
                <a:ea typeface="Arial"/>
                <a:cs typeface="Arial"/>
                <a:sym typeface="Arial"/>
              </a:rPr>
              <a:t>length </a:t>
            </a:r>
            <a:r>
              <a:rPr lang="en-US" sz="1050" b="1">
                <a:solidFill>
                  <a:srgbClr val="666600"/>
                </a:solidFill>
                <a:latin typeface="Arial"/>
                <a:ea typeface="Arial"/>
                <a:cs typeface="Arial"/>
                <a:sym typeface="Arial"/>
              </a:rPr>
              <a:t>&lt;&lt;</a:t>
            </a:r>
            <a:r>
              <a:rPr lang="en-US" sz="1050" b="1">
                <a:solidFill>
                  <a:srgbClr val="313131"/>
                </a:solidFill>
                <a:latin typeface="Arial"/>
                <a:ea typeface="Arial"/>
                <a:cs typeface="Arial"/>
                <a:sym typeface="Arial"/>
              </a:rPr>
              <a:t>endl</a:t>
            </a:r>
            <a:r>
              <a:rPr lang="en-US" sz="1050" b="1">
                <a:solidFill>
                  <a:srgbClr val="666600"/>
                </a:solidFill>
                <a:latin typeface="Arial"/>
                <a:ea typeface="Arial"/>
                <a:cs typeface="Arial"/>
                <a:sym typeface="Arial"/>
              </a:rPr>
              <a:t>;  </a:t>
            </a:r>
            <a:r>
              <a:rPr lang="en-US" sz="1050" b="1">
                <a:solidFill>
                  <a:schemeClr val="dk1"/>
                </a:solidFill>
                <a:latin typeface="Arial"/>
                <a:ea typeface="Arial"/>
                <a:cs typeface="Arial"/>
                <a:sym typeface="Arial"/>
              </a:rPr>
              <a:t>return </a:t>
            </a:r>
            <a:r>
              <a:rPr lang="en-US" sz="1050" b="1">
                <a:solidFill>
                  <a:srgbClr val="006666"/>
                </a:solidFill>
                <a:latin typeface="Arial"/>
                <a:ea typeface="Arial"/>
                <a:cs typeface="Arial"/>
                <a:sym typeface="Arial"/>
              </a:rPr>
              <a:t>0</a:t>
            </a:r>
            <a:r>
              <a:rPr lang="en-US" sz="1050" b="1">
                <a:solidFill>
                  <a:srgbClr val="666600"/>
                </a:solidFill>
                <a:latin typeface="Arial"/>
                <a:ea typeface="Arial"/>
                <a:cs typeface="Arial"/>
                <a:sym typeface="Arial"/>
              </a:rPr>
              <a:t>;</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365" name="Google Shape;2365;p187"/>
          <p:cNvSpPr/>
          <p:nvPr/>
        </p:nvSpPr>
        <p:spPr>
          <a:xfrm>
            <a:off x="4264154" y="4547577"/>
            <a:ext cx="3646796" cy="49559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6" name="Google Shape;2366;p187"/>
          <p:cNvSpPr/>
          <p:nvPr/>
        </p:nvSpPr>
        <p:spPr>
          <a:xfrm>
            <a:off x="4284246" y="4574366"/>
            <a:ext cx="3593218" cy="44201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7" name="Google Shape;2367;p187"/>
          <p:cNvSpPr/>
          <p:nvPr/>
        </p:nvSpPr>
        <p:spPr>
          <a:xfrm>
            <a:off x="4284247" y="4574366"/>
            <a:ext cx="3593417" cy="442019"/>
          </a:xfrm>
          <a:custGeom>
            <a:avLst/>
            <a:gdLst/>
            <a:ahLst/>
            <a:cxnLst/>
            <a:rect l="l" t="t" r="r" b="b"/>
            <a:pathLst>
              <a:path w="6814184" h="838200" extrusionOk="0">
                <a:moveTo>
                  <a:pt x="0" y="0"/>
                </a:moveTo>
                <a:lnTo>
                  <a:pt x="6813804" y="0"/>
                </a:lnTo>
                <a:lnTo>
                  <a:pt x="6813804" y="838199"/>
                </a:lnTo>
                <a:lnTo>
                  <a:pt x="0" y="838199"/>
                </a:lnTo>
                <a:lnTo>
                  <a:pt x="0" y="0"/>
                </a:lnTo>
                <a:close/>
              </a:path>
            </a:pathLst>
          </a:custGeom>
          <a:solidFill>
            <a:srgbClr val="00D026">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68" name="Google Shape;2368;p187"/>
          <p:cNvSpPr txBox="1"/>
          <p:nvPr/>
        </p:nvSpPr>
        <p:spPr>
          <a:xfrm>
            <a:off x="4284247" y="4594325"/>
            <a:ext cx="3593417" cy="389489"/>
          </a:xfrm>
          <a:prstGeom prst="rect">
            <a:avLst/>
          </a:prstGeom>
          <a:noFill/>
          <a:ln>
            <a:noFill/>
          </a:ln>
        </p:spPr>
        <p:txBody>
          <a:bodyPr spcFirstLastPara="1" wrap="square" lIns="0" tIns="5350" rIns="0" bIns="0" anchor="t" anchorCtr="0">
            <a:spAutoFit/>
          </a:bodyPr>
          <a:lstStyle/>
          <a:p>
            <a:pPr marL="26453" marR="2187249" lvl="0" indent="0" algn="l" rtl="0">
              <a:lnSpc>
                <a:spcPct val="100699"/>
              </a:lnSpc>
              <a:spcBef>
                <a:spcPts val="0"/>
              </a:spcBef>
              <a:spcAft>
                <a:spcPts val="0"/>
              </a:spcAft>
              <a:buNone/>
            </a:pPr>
            <a:r>
              <a:rPr lang="en-US" sz="1275" b="1">
                <a:solidFill>
                  <a:srgbClr val="FFFFFF"/>
                </a:solidFill>
                <a:latin typeface="Arial"/>
                <a:ea typeface="Arial"/>
                <a:cs typeface="Arial"/>
                <a:sym typeface="Arial"/>
              </a:rPr>
              <a:t>Length of line : 6  Length of line : 10</a:t>
            </a:r>
            <a:endParaRPr sz="1275">
              <a:solidFill>
                <a:schemeClr val="dk1"/>
              </a:solidFill>
              <a:latin typeface="Arial"/>
              <a:ea typeface="Arial"/>
              <a:cs typeface="Arial"/>
              <a:sym typeface="Arial"/>
            </a:endParaRPr>
          </a:p>
        </p:txBody>
      </p:sp>
      <p:sp>
        <p:nvSpPr>
          <p:cNvPr id="2369" name="Google Shape;2369;p187"/>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370" name="Google Shape;2370;p187"/>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371" name="Google Shape;2371;p187"/>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372" name="Google Shape;2372;p187" descr="pngfind.com-kingpin-png-4152286 (1).png"/>
          <p:cNvPicPr preferRelativeResize="0"/>
          <p:nvPr/>
        </p:nvPicPr>
        <p:blipFill rotWithShape="1">
          <a:blip r:embed="rId9">
            <a:alphaModFix/>
          </a:blip>
          <a:srcRect/>
          <a:stretch/>
        </p:blipFill>
        <p:spPr>
          <a:xfrm>
            <a:off x="4857750" y="742950"/>
            <a:ext cx="914400" cy="400050"/>
          </a:xfrm>
          <a:prstGeom prst="rect">
            <a:avLst/>
          </a:prstGeom>
          <a:noFill/>
          <a:ln>
            <a:noFill/>
          </a:ln>
        </p:spPr>
      </p:pic>
      <p:sp>
        <p:nvSpPr>
          <p:cNvPr id="2373" name="Google Shape;2373;p1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74" name="Google Shape;2374;p1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375" name="Google Shape;2375;p1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180</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88"/>
          <p:cNvSpPr txBox="1">
            <a:spLocks noGrp="1"/>
          </p:cNvSpPr>
          <p:nvPr>
            <p:ph type="title"/>
          </p:nvPr>
        </p:nvSpPr>
        <p:spPr>
          <a:xfrm>
            <a:off x="1517237" y="1140692"/>
            <a:ext cx="6237578" cy="468427"/>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Access Specifiers Example 2</a:t>
            </a:r>
            <a:endParaRPr/>
          </a:p>
        </p:txBody>
      </p:sp>
      <p:sp>
        <p:nvSpPr>
          <p:cNvPr id="2381" name="Google Shape;2381;p188"/>
          <p:cNvSpPr txBox="1">
            <a:spLocks noGrp="1"/>
          </p:cNvSpPr>
          <p:nvPr>
            <p:ph type="sldNum" idx="12"/>
          </p:nvPr>
        </p:nvSpPr>
        <p:spPr>
          <a:xfrm>
            <a:off x="4451450" y="5774779"/>
            <a:ext cx="194555" cy="136832"/>
          </a:xfrm>
          <a:prstGeom prst="rect">
            <a:avLst/>
          </a:prstGeom>
          <a:noFill/>
          <a:ln>
            <a:noFill/>
          </a:ln>
        </p:spPr>
        <p:txBody>
          <a:bodyPr spcFirstLastPara="1" wrap="square" lIns="0" tIns="0" rIns="0" bIns="0" anchor="ctr" anchorCtr="0">
            <a:spAutoFit/>
          </a:bodyPr>
          <a:lstStyle/>
          <a:p>
            <a:pPr marL="46880" lvl="0" indent="0" algn="r" rtl="0">
              <a:lnSpc>
                <a:spcPct val="81083"/>
              </a:lnSpc>
              <a:spcBef>
                <a:spcPts val="0"/>
              </a:spcBef>
              <a:spcAft>
                <a:spcPts val="0"/>
              </a:spcAft>
              <a:buNone/>
            </a:pPr>
            <a:fld id="{00000000-1234-1234-1234-123412341234}" type="slidenum">
              <a:rPr lang="en-US"/>
              <a:t>181</a:t>
            </a:fld>
            <a:endParaRPr/>
          </a:p>
        </p:txBody>
      </p:sp>
      <p:sp>
        <p:nvSpPr>
          <p:cNvPr id="2382" name="Google Shape;2382;p188"/>
          <p:cNvSpPr/>
          <p:nvPr/>
        </p:nvSpPr>
        <p:spPr>
          <a:xfrm>
            <a:off x="1396442" y="1654378"/>
            <a:ext cx="2523590" cy="41121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3" name="Google Shape;2383;p188"/>
          <p:cNvSpPr/>
          <p:nvPr/>
        </p:nvSpPr>
        <p:spPr>
          <a:xfrm>
            <a:off x="1416534" y="1661077"/>
            <a:ext cx="2483406" cy="407193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4" name="Google Shape;2384;p188"/>
          <p:cNvSpPr txBox="1"/>
          <p:nvPr/>
        </p:nvSpPr>
        <p:spPr>
          <a:xfrm>
            <a:off x="1416536" y="1674316"/>
            <a:ext cx="2483681" cy="4046330"/>
          </a:xfrm>
          <a:prstGeom prst="rect">
            <a:avLst/>
          </a:prstGeom>
          <a:noFill/>
          <a:ln>
            <a:noFill/>
          </a:ln>
        </p:spPr>
        <p:txBody>
          <a:bodyPr spcFirstLastPara="1" wrap="square" lIns="0" tIns="6675" rIns="0" bIns="0" anchor="t" anchorCtr="0">
            <a:spAutoFit/>
          </a:bodyPr>
          <a:lstStyle/>
          <a:p>
            <a:pPr marL="27793" marR="0" lvl="0" indent="0" algn="l" rtl="0">
              <a:spcBef>
                <a:spcPts val="0"/>
              </a:spcBef>
              <a:spcAft>
                <a:spcPts val="0"/>
              </a:spcAft>
              <a:buNone/>
            </a:pPr>
            <a:r>
              <a:rPr lang="en-US" sz="1050" b="1">
                <a:solidFill>
                  <a:schemeClr val="dk1"/>
                </a:solidFill>
                <a:latin typeface="Arial"/>
                <a:ea typeface="Arial"/>
                <a:cs typeface="Arial"/>
                <a:sym typeface="Arial"/>
              </a:rPr>
              <a:t>#include &lt;iostream&gt;</a:t>
            </a:r>
            <a:endParaRPr sz="1050">
              <a:solidFill>
                <a:schemeClr val="dk1"/>
              </a:solidFill>
              <a:latin typeface="Arial"/>
              <a:ea typeface="Arial"/>
              <a:cs typeface="Arial"/>
              <a:sym typeface="Arial"/>
            </a:endParaRPr>
          </a:p>
          <a:p>
            <a:pPr marL="27793" marR="1044401" lvl="0" indent="0" algn="l" rtl="0">
              <a:lnSpc>
                <a:spcPct val="200000"/>
              </a:lnSpc>
              <a:spcBef>
                <a:spcPts val="0"/>
              </a:spcBef>
              <a:spcAft>
                <a:spcPts val="0"/>
              </a:spcAft>
              <a:buNone/>
            </a:pPr>
            <a:r>
              <a:rPr lang="en-US" sz="1050" b="1">
                <a:solidFill>
                  <a:schemeClr val="dk1"/>
                </a:solidFill>
                <a:latin typeface="Arial"/>
                <a:ea typeface="Arial"/>
                <a:cs typeface="Arial"/>
                <a:sym typeface="Arial"/>
              </a:rPr>
              <a:t>using namespace std;  class Box</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39298" marR="0" lvl="0" indent="0" algn="l" rtl="0">
              <a:spcBef>
                <a:spcPts val="0"/>
              </a:spcBef>
              <a:spcAft>
                <a:spcPts val="0"/>
              </a:spcAft>
              <a:buNone/>
            </a:pPr>
            <a:r>
              <a:rPr lang="en-US" sz="1050" b="1">
                <a:solidFill>
                  <a:schemeClr val="dk1"/>
                </a:solidFill>
                <a:latin typeface="Arial"/>
                <a:ea typeface="Arial"/>
                <a:cs typeface="Arial"/>
                <a:sym typeface="Arial"/>
              </a:rPr>
              <a:t>public:</a:t>
            </a:r>
            <a:endParaRPr sz="1050">
              <a:solidFill>
                <a:schemeClr val="dk1"/>
              </a:solidFill>
              <a:latin typeface="Arial"/>
              <a:ea typeface="Arial"/>
              <a:cs typeface="Arial"/>
              <a:sym typeface="Arial"/>
            </a:endParaRPr>
          </a:p>
          <a:p>
            <a:pPr marL="250804" marR="0" lvl="0" indent="0" algn="l" rtl="0">
              <a:spcBef>
                <a:spcPts val="0"/>
              </a:spcBef>
              <a:spcAft>
                <a:spcPts val="0"/>
              </a:spcAft>
              <a:buNone/>
            </a:pPr>
            <a:r>
              <a:rPr lang="en-US" sz="1050" b="1">
                <a:solidFill>
                  <a:schemeClr val="dk1"/>
                </a:solidFill>
                <a:latin typeface="Arial"/>
                <a:ea typeface="Arial"/>
                <a:cs typeface="Arial"/>
                <a:sym typeface="Arial"/>
              </a:rPr>
              <a:t>double length;</a:t>
            </a:r>
            <a:endParaRPr sz="1050">
              <a:solidFill>
                <a:schemeClr val="dk1"/>
              </a:solidFill>
              <a:latin typeface="Arial"/>
              <a:ea typeface="Arial"/>
              <a:cs typeface="Arial"/>
              <a:sym typeface="Arial"/>
            </a:endParaRPr>
          </a:p>
          <a:p>
            <a:pPr marL="250804" marR="443678" lvl="0" indent="0" algn="l" rtl="0">
              <a:spcBef>
                <a:spcPts val="0"/>
              </a:spcBef>
              <a:spcAft>
                <a:spcPts val="0"/>
              </a:spcAft>
              <a:buNone/>
            </a:pPr>
            <a:r>
              <a:rPr lang="en-US" sz="1050" b="1">
                <a:solidFill>
                  <a:schemeClr val="dk1"/>
                </a:solidFill>
                <a:latin typeface="Arial"/>
                <a:ea typeface="Arial"/>
                <a:cs typeface="Arial"/>
                <a:sym typeface="Arial"/>
              </a:rPr>
              <a:t>void setWidth( double wid );  double getWidth( void );</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139298" marR="0" lvl="0" indent="0" algn="l" rtl="0">
              <a:spcBef>
                <a:spcPts val="0"/>
              </a:spcBef>
              <a:spcAft>
                <a:spcPts val="0"/>
              </a:spcAft>
              <a:buNone/>
            </a:pPr>
            <a:r>
              <a:rPr lang="en-US" sz="1050" b="1">
                <a:solidFill>
                  <a:schemeClr val="dk1"/>
                </a:solidFill>
                <a:latin typeface="Arial"/>
                <a:ea typeface="Arial"/>
                <a:cs typeface="Arial"/>
                <a:sym typeface="Arial"/>
              </a:rPr>
              <a:t>private:</a:t>
            </a:r>
            <a:endParaRPr sz="1050">
              <a:solidFill>
                <a:schemeClr val="dk1"/>
              </a:solidFill>
              <a:latin typeface="Arial"/>
              <a:ea typeface="Arial"/>
              <a:cs typeface="Arial"/>
              <a:sym typeface="Arial"/>
            </a:endParaRPr>
          </a:p>
          <a:p>
            <a:pPr marL="250804" marR="0" lvl="0" indent="0" algn="l" rtl="0">
              <a:spcBef>
                <a:spcPts val="0"/>
              </a:spcBef>
              <a:spcAft>
                <a:spcPts val="0"/>
              </a:spcAft>
              <a:buNone/>
            </a:pPr>
            <a:r>
              <a:rPr lang="en-US" sz="1050" b="1">
                <a:solidFill>
                  <a:schemeClr val="dk1"/>
                </a:solidFill>
                <a:latin typeface="Arial"/>
                <a:ea typeface="Arial"/>
                <a:cs typeface="Arial"/>
                <a:sym typeface="Arial"/>
              </a:rPr>
              <a:t>double width;</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27793" marR="472141" lvl="0" indent="0" algn="l" rtl="0">
              <a:spcBef>
                <a:spcPts val="0"/>
              </a:spcBef>
              <a:spcAft>
                <a:spcPts val="0"/>
              </a:spcAft>
              <a:buNone/>
            </a:pPr>
            <a:r>
              <a:rPr lang="en-US" sz="1050" b="1">
                <a:solidFill>
                  <a:schemeClr val="dk1"/>
                </a:solidFill>
                <a:latin typeface="Arial"/>
                <a:ea typeface="Arial"/>
                <a:cs typeface="Arial"/>
                <a:sym typeface="Arial"/>
              </a:rPr>
              <a:t>// Member functions definitions  double Box::getWidth(void)</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6467" marR="0" lvl="0" indent="0" algn="l" rtl="0">
              <a:spcBef>
                <a:spcPts val="0"/>
              </a:spcBef>
              <a:spcAft>
                <a:spcPts val="0"/>
              </a:spcAft>
              <a:buNone/>
            </a:pPr>
            <a:r>
              <a:rPr lang="en-US" sz="1050" b="1">
                <a:solidFill>
                  <a:schemeClr val="dk1"/>
                </a:solidFill>
                <a:latin typeface="Arial"/>
                <a:ea typeface="Arial"/>
                <a:cs typeface="Arial"/>
                <a:sym typeface="Arial"/>
              </a:rPr>
              <a:t>return width ;</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void Box::setWidth( double wid )</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6467" marR="0" lvl="0" indent="0" algn="l" rtl="0">
              <a:spcBef>
                <a:spcPts val="0"/>
              </a:spcBef>
              <a:spcAft>
                <a:spcPts val="0"/>
              </a:spcAft>
              <a:buNone/>
            </a:pPr>
            <a:r>
              <a:rPr lang="en-US" sz="1050" b="1">
                <a:solidFill>
                  <a:schemeClr val="dk1"/>
                </a:solidFill>
                <a:latin typeface="Arial"/>
                <a:ea typeface="Arial"/>
                <a:cs typeface="Arial"/>
                <a:sym typeface="Arial"/>
              </a:rPr>
              <a:t>width = wid;</a:t>
            </a:r>
            <a:endParaRPr sz="1050">
              <a:solidFill>
                <a:schemeClr val="dk1"/>
              </a:solidFill>
              <a:latin typeface="Arial"/>
              <a:ea typeface="Arial"/>
              <a:cs typeface="Arial"/>
              <a:sym typeface="Arial"/>
            </a:endParaRPr>
          </a:p>
          <a:p>
            <a:pPr marL="27793"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385" name="Google Shape;2385;p188"/>
          <p:cNvSpPr/>
          <p:nvPr/>
        </p:nvSpPr>
        <p:spPr>
          <a:xfrm>
            <a:off x="4040732" y="1647069"/>
            <a:ext cx="3589708" cy="282624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6" name="Google Shape;2386;p188"/>
          <p:cNvSpPr/>
          <p:nvPr/>
        </p:nvSpPr>
        <p:spPr>
          <a:xfrm>
            <a:off x="4060823" y="1653766"/>
            <a:ext cx="3549524" cy="278606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7" name="Google Shape;2387;p188"/>
          <p:cNvSpPr txBox="1"/>
          <p:nvPr/>
        </p:nvSpPr>
        <p:spPr>
          <a:xfrm>
            <a:off x="4060822" y="1828354"/>
            <a:ext cx="3549551" cy="2592086"/>
          </a:xfrm>
          <a:prstGeom prst="rect">
            <a:avLst/>
          </a:prstGeom>
          <a:noFill/>
          <a:ln>
            <a:noFill/>
          </a:ln>
        </p:spPr>
        <p:txBody>
          <a:bodyPr spcFirstLastPara="1" wrap="square" lIns="0" tIns="6675" rIns="0" bIns="0" anchor="t" anchorCtr="0">
            <a:spAutoFit/>
          </a:bodyPr>
          <a:lstStyle/>
          <a:p>
            <a:pPr marL="28797" marR="1499799" lvl="0" indent="0" algn="l" rtl="0">
              <a:spcBef>
                <a:spcPts val="0"/>
              </a:spcBef>
              <a:spcAft>
                <a:spcPts val="0"/>
              </a:spcAft>
              <a:buNone/>
            </a:pPr>
            <a:r>
              <a:rPr lang="en-US" sz="1050" b="1">
                <a:solidFill>
                  <a:srgbClr val="0433FF"/>
                </a:solidFill>
                <a:latin typeface="Arial"/>
                <a:ea typeface="Arial"/>
                <a:cs typeface="Arial"/>
                <a:sym typeface="Arial"/>
              </a:rPr>
              <a:t>// Main function for the program  </a:t>
            </a:r>
            <a:r>
              <a:rPr lang="en-US" sz="1050" b="1">
                <a:solidFill>
                  <a:schemeClr val="dk1"/>
                </a:solidFill>
                <a:latin typeface="Arial"/>
                <a:ea typeface="Arial"/>
                <a:cs typeface="Arial"/>
                <a:sym typeface="Arial"/>
              </a:rPr>
              <a:t>int main( )</a:t>
            </a:r>
            <a:endParaRPr sz="1050">
              <a:solidFill>
                <a:schemeClr val="dk1"/>
              </a:solidFill>
              <a:latin typeface="Arial"/>
              <a:ea typeface="Arial"/>
              <a:cs typeface="Arial"/>
              <a:sym typeface="Arial"/>
            </a:endParaRPr>
          </a:p>
          <a:p>
            <a:pPr marL="2879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40303" marR="0" lvl="0" indent="0" algn="l" rtl="0">
              <a:spcBef>
                <a:spcPts val="0"/>
              </a:spcBef>
              <a:spcAft>
                <a:spcPts val="0"/>
              </a:spcAft>
              <a:buNone/>
            </a:pPr>
            <a:r>
              <a:rPr lang="en-US" sz="1050" b="1">
                <a:solidFill>
                  <a:schemeClr val="dk1"/>
                </a:solidFill>
                <a:latin typeface="Arial"/>
                <a:ea typeface="Arial"/>
                <a:cs typeface="Arial"/>
                <a:sym typeface="Arial"/>
              </a:rPr>
              <a:t>Box box;</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140303" marR="282614" lvl="0" indent="0" algn="l" rtl="0">
              <a:spcBef>
                <a:spcPts val="0"/>
              </a:spcBef>
              <a:spcAft>
                <a:spcPts val="0"/>
              </a:spcAft>
              <a:buNone/>
            </a:pPr>
            <a:r>
              <a:rPr lang="en-US" sz="1050" b="1">
                <a:solidFill>
                  <a:srgbClr val="0433FF"/>
                </a:solidFill>
                <a:latin typeface="Arial"/>
                <a:ea typeface="Arial"/>
                <a:cs typeface="Arial"/>
                <a:sym typeface="Arial"/>
              </a:rPr>
              <a:t>// set box length without member function  </a:t>
            </a:r>
            <a:r>
              <a:rPr lang="en-US" sz="1050" b="1">
                <a:solidFill>
                  <a:schemeClr val="dk1"/>
                </a:solidFill>
                <a:latin typeface="Arial"/>
                <a:ea typeface="Arial"/>
                <a:cs typeface="Arial"/>
                <a:sym typeface="Arial"/>
              </a:rPr>
              <a:t>box.length = 10.0; </a:t>
            </a:r>
            <a:r>
              <a:rPr lang="en-US" sz="1050" b="1">
                <a:solidFill>
                  <a:srgbClr val="0433FF"/>
                </a:solidFill>
                <a:latin typeface="Arial"/>
                <a:ea typeface="Arial"/>
                <a:cs typeface="Arial"/>
                <a:sym typeface="Arial"/>
              </a:rPr>
              <a:t>// OK: because length is public  </a:t>
            </a:r>
            <a:r>
              <a:rPr lang="en-US" sz="1050" b="1">
                <a:solidFill>
                  <a:schemeClr val="dk1"/>
                </a:solidFill>
                <a:latin typeface="Arial"/>
                <a:ea typeface="Arial"/>
                <a:cs typeface="Arial"/>
                <a:sym typeface="Arial"/>
              </a:rPr>
              <a:t>cout &lt;&lt; "Length of box : " &lt;&lt; box.length &lt;&lt;endl;</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140303" marR="0" lvl="0" indent="0" algn="just" rtl="0">
              <a:spcBef>
                <a:spcPts val="0"/>
              </a:spcBef>
              <a:spcAft>
                <a:spcPts val="0"/>
              </a:spcAft>
              <a:buNone/>
            </a:pPr>
            <a:r>
              <a:rPr lang="en-US" sz="1050" b="1">
                <a:solidFill>
                  <a:srgbClr val="0433FF"/>
                </a:solidFill>
                <a:latin typeface="Arial"/>
                <a:ea typeface="Arial"/>
                <a:cs typeface="Arial"/>
                <a:sym typeface="Arial"/>
              </a:rPr>
              <a:t>// set box width without member function</a:t>
            </a:r>
            <a:endParaRPr sz="1050">
              <a:solidFill>
                <a:schemeClr val="dk1"/>
              </a:solidFill>
              <a:latin typeface="Arial"/>
              <a:ea typeface="Arial"/>
              <a:cs typeface="Arial"/>
              <a:sym typeface="Arial"/>
            </a:endParaRPr>
          </a:p>
          <a:p>
            <a:pPr marL="140303" marR="64292" lvl="0" indent="0" algn="just" rtl="0">
              <a:spcBef>
                <a:spcPts val="0"/>
              </a:spcBef>
              <a:spcAft>
                <a:spcPts val="0"/>
              </a:spcAft>
              <a:buNone/>
            </a:pPr>
            <a:r>
              <a:rPr lang="en-US" sz="1050" b="1">
                <a:solidFill>
                  <a:srgbClr val="0433FF"/>
                </a:solidFill>
                <a:latin typeface="Arial"/>
                <a:ea typeface="Arial"/>
                <a:cs typeface="Arial"/>
                <a:sym typeface="Arial"/>
              </a:rPr>
              <a:t>// box.width = 10.0; // Error: because width is private  </a:t>
            </a:r>
            <a:r>
              <a:rPr lang="en-US" sz="1050" b="1">
                <a:solidFill>
                  <a:schemeClr val="dk1"/>
                </a:solidFill>
                <a:latin typeface="Arial"/>
                <a:ea typeface="Arial"/>
                <a:cs typeface="Arial"/>
                <a:sym typeface="Arial"/>
              </a:rPr>
              <a:t>box.setWidth(10.0); /</a:t>
            </a:r>
            <a:r>
              <a:rPr lang="en-US" sz="1050" b="1">
                <a:solidFill>
                  <a:srgbClr val="0433FF"/>
                </a:solidFill>
                <a:latin typeface="Arial"/>
                <a:ea typeface="Arial"/>
                <a:cs typeface="Arial"/>
                <a:sym typeface="Arial"/>
              </a:rPr>
              <a:t>/ Use member function to set it.  </a:t>
            </a:r>
            <a:r>
              <a:rPr lang="en-US" sz="1050" b="1">
                <a:solidFill>
                  <a:schemeClr val="dk1"/>
                </a:solidFill>
                <a:latin typeface="Arial"/>
                <a:ea typeface="Arial"/>
                <a:cs typeface="Arial"/>
                <a:sym typeface="Arial"/>
              </a:rPr>
              <a:t>cout &lt;&lt; "Width of box : " &lt;&lt; box.getWidth() &lt;&lt;endl;</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140303" marR="0" lvl="0" indent="0" algn="l" rtl="0">
              <a:spcBef>
                <a:spcPts val="0"/>
              </a:spcBef>
              <a:spcAft>
                <a:spcPts val="0"/>
              </a:spcAft>
              <a:buNone/>
            </a:pPr>
            <a:r>
              <a:rPr lang="en-US" sz="1050" b="1">
                <a:solidFill>
                  <a:schemeClr val="dk1"/>
                </a:solidFill>
                <a:latin typeface="Arial"/>
                <a:ea typeface="Arial"/>
                <a:cs typeface="Arial"/>
                <a:sym typeface="Arial"/>
              </a:rPr>
              <a:t>return 0;</a:t>
            </a:r>
            <a:endParaRPr sz="1050">
              <a:solidFill>
                <a:schemeClr val="dk1"/>
              </a:solidFill>
              <a:latin typeface="Arial"/>
              <a:ea typeface="Arial"/>
              <a:cs typeface="Arial"/>
              <a:sym typeface="Arial"/>
            </a:endParaRPr>
          </a:p>
          <a:p>
            <a:pPr marL="2879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388" name="Google Shape;2388;p188"/>
          <p:cNvSpPr/>
          <p:nvPr/>
        </p:nvSpPr>
        <p:spPr>
          <a:xfrm>
            <a:off x="4024539" y="4840221"/>
            <a:ext cx="3603103" cy="495598"/>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89" name="Google Shape;2389;p188"/>
          <p:cNvSpPr/>
          <p:nvPr/>
        </p:nvSpPr>
        <p:spPr>
          <a:xfrm>
            <a:off x="4044632" y="4867010"/>
            <a:ext cx="3549524" cy="44201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90" name="Google Shape;2390;p188"/>
          <p:cNvSpPr/>
          <p:nvPr/>
        </p:nvSpPr>
        <p:spPr>
          <a:xfrm>
            <a:off x="4044631" y="4867010"/>
            <a:ext cx="3549551" cy="442019"/>
          </a:xfrm>
          <a:custGeom>
            <a:avLst/>
            <a:gdLst/>
            <a:ahLst/>
            <a:cxnLst/>
            <a:rect l="l" t="t" r="r" b="b"/>
            <a:pathLst>
              <a:path w="6731000" h="838200" extrusionOk="0">
                <a:moveTo>
                  <a:pt x="0" y="0"/>
                </a:moveTo>
                <a:lnTo>
                  <a:pt x="6730950" y="0"/>
                </a:lnTo>
                <a:lnTo>
                  <a:pt x="6730950" y="838200"/>
                </a:lnTo>
                <a:lnTo>
                  <a:pt x="0" y="838200"/>
                </a:lnTo>
                <a:lnTo>
                  <a:pt x="0" y="0"/>
                </a:lnTo>
                <a:close/>
              </a:path>
            </a:pathLst>
          </a:custGeom>
          <a:solidFill>
            <a:srgbClr val="00D026">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391" name="Google Shape;2391;p188"/>
          <p:cNvSpPr txBox="1"/>
          <p:nvPr/>
        </p:nvSpPr>
        <p:spPr>
          <a:xfrm>
            <a:off x="4044631" y="4882307"/>
            <a:ext cx="3549551" cy="389489"/>
          </a:xfrm>
          <a:prstGeom prst="rect">
            <a:avLst/>
          </a:prstGeom>
          <a:noFill/>
          <a:ln>
            <a:noFill/>
          </a:ln>
        </p:spPr>
        <p:txBody>
          <a:bodyPr spcFirstLastPara="1" wrap="square" lIns="0" tIns="5350" rIns="0" bIns="0" anchor="t" anchorCtr="0">
            <a:spAutoFit/>
          </a:bodyPr>
          <a:lstStyle/>
          <a:p>
            <a:pPr marL="24779" marR="2136352" lvl="0" indent="0" algn="l" rtl="0">
              <a:lnSpc>
                <a:spcPct val="100699"/>
              </a:lnSpc>
              <a:spcBef>
                <a:spcPts val="0"/>
              </a:spcBef>
              <a:spcAft>
                <a:spcPts val="0"/>
              </a:spcAft>
              <a:buNone/>
            </a:pPr>
            <a:r>
              <a:rPr lang="en-US" sz="1275" b="1">
                <a:solidFill>
                  <a:srgbClr val="FFFFFF"/>
                </a:solidFill>
                <a:latin typeface="Arial"/>
                <a:ea typeface="Arial"/>
                <a:cs typeface="Arial"/>
                <a:sym typeface="Arial"/>
              </a:rPr>
              <a:t>Length of box : 10  Width of box : 10</a:t>
            </a:r>
            <a:endParaRPr sz="1275">
              <a:solidFill>
                <a:schemeClr val="dk1"/>
              </a:solidFill>
              <a:latin typeface="Arial"/>
              <a:ea typeface="Arial"/>
              <a:cs typeface="Arial"/>
              <a:sym typeface="Arial"/>
            </a:endParaRPr>
          </a:p>
        </p:txBody>
      </p:sp>
      <p:sp>
        <p:nvSpPr>
          <p:cNvPr id="2392" name="Google Shape;2392;p188"/>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393" name="Google Shape;2393;p188"/>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394" name="Google Shape;2394;p188"/>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395" name="Google Shape;2395;p188" descr="pngfind.com-kingpin-png-4152286 (1).png"/>
          <p:cNvPicPr preferRelativeResize="0"/>
          <p:nvPr/>
        </p:nvPicPr>
        <p:blipFill rotWithShape="1">
          <a:blip r:embed="rId9">
            <a:alphaModFix/>
          </a:blip>
          <a:srcRect/>
          <a:stretch/>
        </p:blipFill>
        <p:spPr>
          <a:xfrm>
            <a:off x="4857750" y="742950"/>
            <a:ext cx="914400" cy="400050"/>
          </a:xfrm>
          <a:prstGeom prst="rect">
            <a:avLst/>
          </a:prstGeom>
          <a:noFill/>
          <a:ln>
            <a:noFill/>
          </a:ln>
        </p:spPr>
      </p:pic>
      <p:sp>
        <p:nvSpPr>
          <p:cNvPr id="2396" name="Google Shape;2396;p1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397" name="Google Shape;2397;p1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89"/>
          <p:cNvSpPr txBox="1">
            <a:spLocks noGrp="1"/>
          </p:cNvSpPr>
          <p:nvPr>
            <p:ph type="title"/>
          </p:nvPr>
        </p:nvSpPr>
        <p:spPr>
          <a:xfrm>
            <a:off x="1355552" y="1197842"/>
            <a:ext cx="6402223" cy="468427"/>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Access Specifiers Example 3</a:t>
            </a:r>
            <a:endParaRPr/>
          </a:p>
        </p:txBody>
      </p:sp>
      <p:sp>
        <p:nvSpPr>
          <p:cNvPr id="2403" name="Google Shape;2403;p189"/>
          <p:cNvSpPr txBox="1">
            <a:spLocks noGrp="1"/>
          </p:cNvSpPr>
          <p:nvPr>
            <p:ph type="sldNum" idx="12"/>
          </p:nvPr>
        </p:nvSpPr>
        <p:spPr>
          <a:xfrm>
            <a:off x="4451450" y="5774779"/>
            <a:ext cx="194555" cy="136832"/>
          </a:xfrm>
          <a:prstGeom prst="rect">
            <a:avLst/>
          </a:prstGeom>
          <a:noFill/>
          <a:ln>
            <a:noFill/>
          </a:ln>
        </p:spPr>
        <p:txBody>
          <a:bodyPr spcFirstLastPara="1" wrap="square" lIns="0" tIns="0" rIns="0" bIns="0" anchor="ctr" anchorCtr="0">
            <a:spAutoFit/>
          </a:bodyPr>
          <a:lstStyle/>
          <a:p>
            <a:pPr marL="46880" lvl="0" indent="0" algn="r" rtl="0">
              <a:lnSpc>
                <a:spcPct val="81083"/>
              </a:lnSpc>
              <a:spcBef>
                <a:spcPts val="0"/>
              </a:spcBef>
              <a:spcAft>
                <a:spcPts val="0"/>
              </a:spcAft>
              <a:buNone/>
            </a:pPr>
            <a:fld id="{00000000-1234-1234-1234-123412341234}" type="slidenum">
              <a:rPr lang="en-US"/>
              <a:t>182</a:t>
            </a:fld>
            <a:endParaRPr/>
          </a:p>
        </p:txBody>
      </p:sp>
      <p:sp>
        <p:nvSpPr>
          <p:cNvPr id="2404" name="Google Shape;2404;p189"/>
          <p:cNvSpPr/>
          <p:nvPr/>
        </p:nvSpPr>
        <p:spPr>
          <a:xfrm>
            <a:off x="1369860" y="1727634"/>
            <a:ext cx="2961974" cy="379065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05" name="Google Shape;2405;p189"/>
          <p:cNvSpPr/>
          <p:nvPr/>
        </p:nvSpPr>
        <p:spPr>
          <a:xfrm>
            <a:off x="1389952" y="1734330"/>
            <a:ext cx="2921790" cy="375046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06" name="Google Shape;2406;p189"/>
          <p:cNvSpPr txBox="1"/>
          <p:nvPr/>
        </p:nvSpPr>
        <p:spPr>
          <a:xfrm>
            <a:off x="1389953" y="1747986"/>
            <a:ext cx="2922017" cy="3399999"/>
          </a:xfrm>
          <a:prstGeom prst="rect">
            <a:avLst/>
          </a:prstGeom>
          <a:noFill/>
          <a:ln>
            <a:noFill/>
          </a:ln>
        </p:spPr>
        <p:txBody>
          <a:bodyPr spcFirstLastPara="1" wrap="square" lIns="0" tIns="6675" rIns="0" bIns="0" anchor="t" anchorCtr="0">
            <a:spAutoFit/>
          </a:bodyPr>
          <a:lstStyle/>
          <a:p>
            <a:pPr marL="27457" marR="1483057" lvl="0" indent="0" algn="l" rtl="0">
              <a:spcBef>
                <a:spcPts val="0"/>
              </a:spcBef>
              <a:spcAft>
                <a:spcPts val="0"/>
              </a:spcAft>
              <a:buNone/>
            </a:pPr>
            <a:r>
              <a:rPr lang="en-US" sz="1050" b="1">
                <a:solidFill>
                  <a:schemeClr val="dk1"/>
                </a:solidFill>
                <a:latin typeface="Arial"/>
                <a:ea typeface="Arial"/>
                <a:cs typeface="Arial"/>
                <a:sym typeface="Arial"/>
              </a:rPr>
              <a:t>#include &lt;iostream&gt;  using namespace std;</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class Box</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250804" marR="1796143" lvl="0" indent="-111840" algn="l" rtl="0">
              <a:spcBef>
                <a:spcPts val="0"/>
              </a:spcBef>
              <a:spcAft>
                <a:spcPts val="0"/>
              </a:spcAft>
              <a:buNone/>
            </a:pPr>
            <a:r>
              <a:rPr lang="en-US" sz="1050" b="1">
                <a:solidFill>
                  <a:schemeClr val="dk1"/>
                </a:solidFill>
                <a:latin typeface="Arial"/>
                <a:ea typeface="Arial"/>
                <a:cs typeface="Arial"/>
                <a:sym typeface="Arial"/>
              </a:rPr>
              <a:t>protected:  double width;</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class SmallBox:Box</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38963" marR="0" lvl="0" indent="0" algn="l" rtl="0">
              <a:spcBef>
                <a:spcPts val="0"/>
              </a:spcBef>
              <a:spcAft>
                <a:spcPts val="0"/>
              </a:spcAft>
              <a:buNone/>
            </a:pPr>
            <a:r>
              <a:rPr lang="en-US" sz="1050" b="1">
                <a:solidFill>
                  <a:schemeClr val="dk1"/>
                </a:solidFill>
                <a:latin typeface="Arial"/>
                <a:ea typeface="Arial"/>
                <a:cs typeface="Arial"/>
                <a:sym typeface="Arial"/>
              </a:rPr>
              <a:t>public:</a:t>
            </a:r>
            <a:endParaRPr sz="1050">
              <a:solidFill>
                <a:schemeClr val="dk1"/>
              </a:solidFill>
              <a:latin typeface="Arial"/>
              <a:ea typeface="Arial"/>
              <a:cs typeface="Arial"/>
              <a:sym typeface="Arial"/>
            </a:endParaRPr>
          </a:p>
          <a:p>
            <a:pPr marL="250804" marR="524711" lvl="0" indent="0" algn="l" rtl="0">
              <a:spcBef>
                <a:spcPts val="0"/>
              </a:spcBef>
              <a:spcAft>
                <a:spcPts val="0"/>
              </a:spcAft>
              <a:buNone/>
            </a:pPr>
            <a:r>
              <a:rPr lang="en-US" sz="1050" b="1">
                <a:solidFill>
                  <a:schemeClr val="dk1"/>
                </a:solidFill>
                <a:latin typeface="Arial"/>
                <a:ea typeface="Arial"/>
                <a:cs typeface="Arial"/>
                <a:sym typeface="Arial"/>
              </a:rPr>
              <a:t>void setSmallWidth( double wid );  double getSmallWidth( void );</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7457" marR="420573" lvl="0" indent="0" algn="l" rtl="0">
              <a:spcBef>
                <a:spcPts val="0"/>
              </a:spcBef>
              <a:spcAft>
                <a:spcPts val="0"/>
              </a:spcAft>
              <a:buNone/>
            </a:pPr>
            <a:r>
              <a:rPr lang="en-US" sz="1050" b="1">
                <a:solidFill>
                  <a:schemeClr val="dk1"/>
                </a:solidFill>
                <a:latin typeface="Arial"/>
                <a:ea typeface="Arial"/>
                <a:cs typeface="Arial"/>
                <a:sym typeface="Arial"/>
              </a:rPr>
              <a:t>// Member functions of child class  double SmallBox::getSmallWidth(void)</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6467" marR="0" lvl="0" indent="0" algn="l" rtl="0">
              <a:spcBef>
                <a:spcPts val="0"/>
              </a:spcBef>
              <a:spcAft>
                <a:spcPts val="0"/>
              </a:spcAft>
              <a:buNone/>
            </a:pPr>
            <a:r>
              <a:rPr lang="en-US" sz="1050" b="1">
                <a:solidFill>
                  <a:schemeClr val="dk1"/>
                </a:solidFill>
                <a:latin typeface="Arial"/>
                <a:ea typeface="Arial"/>
                <a:cs typeface="Arial"/>
                <a:sym typeface="Arial"/>
              </a:rPr>
              <a:t>return width ;</a:t>
            </a:r>
            <a:endParaRPr sz="1050">
              <a:solidFill>
                <a:schemeClr val="dk1"/>
              </a:solidFill>
              <a:latin typeface="Arial"/>
              <a:ea typeface="Arial"/>
              <a:cs typeface="Arial"/>
              <a:sym typeface="Arial"/>
            </a:endParaRPr>
          </a:p>
          <a:p>
            <a:pPr marL="27457"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407" name="Google Shape;2407;p189"/>
          <p:cNvSpPr/>
          <p:nvPr/>
        </p:nvSpPr>
        <p:spPr>
          <a:xfrm>
            <a:off x="4440452" y="1698770"/>
            <a:ext cx="3350464" cy="266551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08" name="Google Shape;2408;p189"/>
          <p:cNvSpPr/>
          <p:nvPr/>
        </p:nvSpPr>
        <p:spPr>
          <a:xfrm>
            <a:off x="4460544" y="1705469"/>
            <a:ext cx="3310280" cy="2625328"/>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09" name="Google Shape;2409;p189"/>
          <p:cNvSpPr txBox="1"/>
          <p:nvPr/>
        </p:nvSpPr>
        <p:spPr>
          <a:xfrm>
            <a:off x="4460543" y="1721199"/>
            <a:ext cx="3310459" cy="2592086"/>
          </a:xfrm>
          <a:prstGeom prst="rect">
            <a:avLst/>
          </a:prstGeom>
          <a:noFill/>
          <a:ln>
            <a:noFill/>
          </a:ln>
        </p:spPr>
        <p:txBody>
          <a:bodyPr spcFirstLastPara="1" wrap="square" lIns="0" tIns="6675" rIns="0" bIns="0" anchor="t" anchorCtr="0">
            <a:spAutoFit/>
          </a:bodyPr>
          <a:lstStyle/>
          <a:p>
            <a:pPr marL="24110" marR="0" lvl="0" indent="0" algn="l" rtl="0">
              <a:spcBef>
                <a:spcPts val="0"/>
              </a:spcBef>
              <a:spcAft>
                <a:spcPts val="0"/>
              </a:spcAft>
              <a:buNone/>
            </a:pPr>
            <a:r>
              <a:rPr lang="en-US" sz="1050" b="1">
                <a:solidFill>
                  <a:schemeClr val="dk1"/>
                </a:solidFill>
                <a:latin typeface="Arial"/>
                <a:ea typeface="Arial"/>
                <a:cs typeface="Arial"/>
                <a:sym typeface="Arial"/>
              </a:rPr>
              <a:t>void SmallBox::setSmallWidth( double wid )</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73118" marR="0" lvl="0" indent="0" algn="l" rtl="0">
              <a:spcBef>
                <a:spcPts val="0"/>
              </a:spcBef>
              <a:spcAft>
                <a:spcPts val="0"/>
              </a:spcAft>
              <a:buNone/>
            </a:pPr>
            <a:r>
              <a:rPr lang="en-US" sz="1050" b="1">
                <a:solidFill>
                  <a:schemeClr val="dk1"/>
                </a:solidFill>
                <a:latin typeface="Arial"/>
                <a:ea typeface="Arial"/>
                <a:cs typeface="Arial"/>
                <a:sym typeface="Arial"/>
              </a:rPr>
              <a:t>width = wid;</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24110" marR="1265069" lvl="0" indent="0" algn="l" rtl="0">
              <a:spcBef>
                <a:spcPts val="0"/>
              </a:spcBef>
              <a:spcAft>
                <a:spcPts val="0"/>
              </a:spcAft>
              <a:buNone/>
            </a:pPr>
            <a:r>
              <a:rPr lang="en-US" sz="1050" b="1">
                <a:solidFill>
                  <a:srgbClr val="0433FF"/>
                </a:solidFill>
                <a:latin typeface="Arial"/>
                <a:ea typeface="Arial"/>
                <a:cs typeface="Arial"/>
                <a:sym typeface="Arial"/>
              </a:rPr>
              <a:t>// Main function for the program  </a:t>
            </a:r>
            <a:r>
              <a:rPr lang="en-US" sz="1050" b="1">
                <a:solidFill>
                  <a:schemeClr val="dk1"/>
                </a:solidFill>
                <a:latin typeface="Arial"/>
                <a:ea typeface="Arial"/>
                <a:cs typeface="Arial"/>
                <a:sym typeface="Arial"/>
              </a:rPr>
              <a:t>int main( )</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a:p>
            <a:pPr marL="135950" marR="0" lvl="0" indent="0" algn="l" rtl="0">
              <a:spcBef>
                <a:spcPts val="0"/>
              </a:spcBef>
              <a:spcAft>
                <a:spcPts val="0"/>
              </a:spcAft>
              <a:buNone/>
            </a:pPr>
            <a:r>
              <a:rPr lang="en-US" sz="1050" b="1">
                <a:solidFill>
                  <a:schemeClr val="dk1"/>
                </a:solidFill>
                <a:latin typeface="Arial"/>
                <a:ea typeface="Arial"/>
                <a:cs typeface="Arial"/>
                <a:sym typeface="Arial"/>
              </a:rPr>
              <a:t>SmallBox box;</a:t>
            </a:r>
            <a:endParaRPr sz="1050">
              <a:solidFill>
                <a:schemeClr val="dk1"/>
              </a:solidFill>
              <a:latin typeface="Arial"/>
              <a:ea typeface="Arial"/>
              <a:cs typeface="Arial"/>
              <a:sym typeface="Arial"/>
            </a:endParaRPr>
          </a:p>
          <a:p>
            <a:pPr marL="0" marR="0" lvl="0" indent="0" algn="l" rtl="0">
              <a:spcBef>
                <a:spcPts val="24"/>
              </a:spcBef>
              <a:spcAft>
                <a:spcPts val="0"/>
              </a:spcAft>
              <a:buNone/>
            </a:pPr>
            <a:endParaRPr sz="1050">
              <a:solidFill>
                <a:schemeClr val="dk1"/>
              </a:solidFill>
              <a:latin typeface="Times New Roman"/>
              <a:ea typeface="Times New Roman"/>
              <a:cs typeface="Times New Roman"/>
              <a:sym typeface="Times New Roman"/>
            </a:endParaRPr>
          </a:p>
          <a:p>
            <a:pPr marL="135950" marR="684437" lvl="0" indent="0" algn="l" rtl="0">
              <a:spcBef>
                <a:spcPts val="0"/>
              </a:spcBef>
              <a:spcAft>
                <a:spcPts val="0"/>
              </a:spcAft>
              <a:buNone/>
            </a:pPr>
            <a:r>
              <a:rPr lang="en-US" sz="1050" b="1">
                <a:solidFill>
                  <a:srgbClr val="0365C0"/>
                </a:solidFill>
                <a:latin typeface="Arial"/>
                <a:ea typeface="Arial"/>
                <a:cs typeface="Arial"/>
                <a:sym typeface="Arial"/>
              </a:rPr>
              <a:t>// set box width using member function  </a:t>
            </a:r>
            <a:r>
              <a:rPr lang="en-US" sz="1050" b="1">
                <a:solidFill>
                  <a:schemeClr val="dk1"/>
                </a:solidFill>
                <a:latin typeface="Arial"/>
                <a:ea typeface="Arial"/>
                <a:cs typeface="Arial"/>
                <a:sym typeface="Arial"/>
              </a:rPr>
              <a:t>box.setSmallWidth(5.0);</a:t>
            </a:r>
            <a:endParaRPr sz="1050">
              <a:solidFill>
                <a:schemeClr val="dk1"/>
              </a:solidFill>
              <a:latin typeface="Arial"/>
              <a:ea typeface="Arial"/>
              <a:cs typeface="Arial"/>
              <a:sym typeface="Arial"/>
            </a:endParaRPr>
          </a:p>
          <a:p>
            <a:pPr marL="135950" marR="0" lvl="0" indent="0" algn="l" rtl="0">
              <a:spcBef>
                <a:spcPts val="0"/>
              </a:spcBef>
              <a:spcAft>
                <a:spcPts val="0"/>
              </a:spcAft>
              <a:buNone/>
            </a:pPr>
            <a:r>
              <a:rPr lang="en-US" sz="1050" b="1">
                <a:solidFill>
                  <a:schemeClr val="dk1"/>
                </a:solidFill>
                <a:latin typeface="Arial"/>
                <a:ea typeface="Arial"/>
                <a:cs typeface="Arial"/>
                <a:sym typeface="Arial"/>
              </a:rPr>
              <a:t>cout &lt;&lt; "Width of box : "&lt;&lt; box.getSmallWidth();</a:t>
            </a:r>
            <a:endParaRPr sz="1050">
              <a:solidFill>
                <a:schemeClr val="dk1"/>
              </a:solidFill>
              <a:latin typeface="Arial"/>
              <a:ea typeface="Arial"/>
              <a:cs typeface="Arial"/>
              <a:sym typeface="Arial"/>
            </a:endParaRPr>
          </a:p>
          <a:p>
            <a:pPr marL="0" marR="0" lvl="0" indent="0" algn="l" rtl="0">
              <a:spcBef>
                <a:spcPts val="21"/>
              </a:spcBef>
              <a:spcAft>
                <a:spcPts val="0"/>
              </a:spcAft>
              <a:buNone/>
            </a:pPr>
            <a:endParaRPr sz="1050">
              <a:solidFill>
                <a:schemeClr val="dk1"/>
              </a:solidFill>
              <a:latin typeface="Times New Roman"/>
              <a:ea typeface="Times New Roman"/>
              <a:cs typeface="Times New Roman"/>
              <a:sym typeface="Times New Roman"/>
            </a:endParaRPr>
          </a:p>
          <a:p>
            <a:pPr marL="135950" marR="0" lvl="0" indent="0" algn="l" rtl="0">
              <a:spcBef>
                <a:spcPts val="0"/>
              </a:spcBef>
              <a:spcAft>
                <a:spcPts val="0"/>
              </a:spcAft>
              <a:buNone/>
            </a:pPr>
            <a:r>
              <a:rPr lang="en-US" sz="1050" b="1">
                <a:solidFill>
                  <a:schemeClr val="dk1"/>
                </a:solidFill>
                <a:latin typeface="Arial"/>
                <a:ea typeface="Arial"/>
                <a:cs typeface="Arial"/>
                <a:sym typeface="Arial"/>
              </a:rPr>
              <a:t>return 0;</a:t>
            </a:r>
            <a:endParaRPr sz="1050">
              <a:solidFill>
                <a:schemeClr val="dk1"/>
              </a:solidFill>
              <a:latin typeface="Arial"/>
              <a:ea typeface="Arial"/>
              <a:cs typeface="Arial"/>
              <a:sym typeface="Arial"/>
            </a:endParaRPr>
          </a:p>
          <a:p>
            <a:pPr marL="24110" marR="0" lvl="0" indent="0" algn="l" rtl="0">
              <a:spcBef>
                <a:spcPts val="0"/>
              </a:spcBef>
              <a:spcAft>
                <a:spcPts val="0"/>
              </a:spcAft>
              <a:buNone/>
            </a:pPr>
            <a:r>
              <a:rPr lang="en-US" sz="1050" b="1">
                <a:solidFill>
                  <a:schemeClr val="dk1"/>
                </a:solidFill>
                <a:latin typeface="Arial"/>
                <a:ea typeface="Arial"/>
                <a:cs typeface="Arial"/>
                <a:sym typeface="Arial"/>
              </a:rPr>
              <a:t>}</a:t>
            </a:r>
            <a:endParaRPr sz="1050">
              <a:solidFill>
                <a:schemeClr val="dk1"/>
              </a:solidFill>
              <a:latin typeface="Arial"/>
              <a:ea typeface="Arial"/>
              <a:cs typeface="Arial"/>
              <a:sym typeface="Arial"/>
            </a:endParaRPr>
          </a:p>
        </p:txBody>
      </p:sp>
      <p:sp>
        <p:nvSpPr>
          <p:cNvPr id="2410" name="Google Shape;2410;p189"/>
          <p:cNvSpPr/>
          <p:nvPr/>
        </p:nvSpPr>
        <p:spPr>
          <a:xfrm>
            <a:off x="4431665" y="4577887"/>
            <a:ext cx="3381431" cy="301377"/>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11" name="Google Shape;2411;p189"/>
          <p:cNvSpPr/>
          <p:nvPr/>
        </p:nvSpPr>
        <p:spPr>
          <a:xfrm>
            <a:off x="4451755" y="4604676"/>
            <a:ext cx="3327854" cy="247799"/>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12" name="Google Shape;2412;p189"/>
          <p:cNvSpPr/>
          <p:nvPr/>
        </p:nvSpPr>
        <p:spPr>
          <a:xfrm>
            <a:off x="4451755" y="4604676"/>
            <a:ext cx="3327872" cy="247799"/>
          </a:xfrm>
          <a:custGeom>
            <a:avLst/>
            <a:gdLst/>
            <a:ahLst/>
            <a:cxnLst/>
            <a:rect l="l" t="t" r="r" b="b"/>
            <a:pathLst>
              <a:path w="6310630" h="469900" extrusionOk="0">
                <a:moveTo>
                  <a:pt x="0" y="0"/>
                </a:moveTo>
                <a:lnTo>
                  <a:pt x="6310596" y="0"/>
                </a:lnTo>
                <a:lnTo>
                  <a:pt x="6310596" y="469900"/>
                </a:lnTo>
                <a:lnTo>
                  <a:pt x="0" y="469900"/>
                </a:lnTo>
                <a:lnTo>
                  <a:pt x="0" y="0"/>
                </a:lnTo>
                <a:close/>
              </a:path>
            </a:pathLst>
          </a:custGeom>
          <a:solidFill>
            <a:srgbClr val="00D026">
              <a:alpha val="49803"/>
            </a:srgb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2413" name="Google Shape;2413;p189"/>
          <p:cNvSpPr txBox="1"/>
          <p:nvPr/>
        </p:nvSpPr>
        <p:spPr>
          <a:xfrm>
            <a:off x="4451755" y="4621114"/>
            <a:ext cx="3327872" cy="202970"/>
          </a:xfrm>
          <a:prstGeom prst="rect">
            <a:avLst/>
          </a:prstGeom>
          <a:noFill/>
          <a:ln>
            <a:noFill/>
          </a:ln>
        </p:spPr>
        <p:txBody>
          <a:bodyPr spcFirstLastPara="1" wrap="square" lIns="0" tIns="6675" rIns="0" bIns="0" anchor="t" anchorCtr="0">
            <a:spAutoFit/>
          </a:bodyPr>
          <a:lstStyle/>
          <a:p>
            <a:pPr marL="26453" marR="0" lvl="0" indent="0" algn="l" rtl="0">
              <a:spcBef>
                <a:spcPts val="0"/>
              </a:spcBef>
              <a:spcAft>
                <a:spcPts val="0"/>
              </a:spcAft>
              <a:buNone/>
            </a:pPr>
            <a:r>
              <a:rPr lang="en-US" sz="1275" b="1">
                <a:solidFill>
                  <a:srgbClr val="FFFFFF"/>
                </a:solidFill>
                <a:latin typeface="Arial"/>
                <a:ea typeface="Arial"/>
                <a:cs typeface="Arial"/>
                <a:sym typeface="Arial"/>
              </a:rPr>
              <a:t>Width of box : 5</a:t>
            </a:r>
            <a:endParaRPr sz="1275">
              <a:solidFill>
                <a:schemeClr val="dk1"/>
              </a:solidFill>
              <a:latin typeface="Arial"/>
              <a:ea typeface="Arial"/>
              <a:cs typeface="Arial"/>
              <a:sym typeface="Arial"/>
            </a:endParaRPr>
          </a:p>
        </p:txBody>
      </p:sp>
      <p:sp>
        <p:nvSpPr>
          <p:cNvPr id="2414" name="Google Shape;2414;p189"/>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415" name="Google Shape;2415;p189"/>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416" name="Google Shape;2416;p189"/>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417" name="Google Shape;2417;p189" descr="pngfind.com-kingpin-png-4152286 (1).png"/>
          <p:cNvPicPr preferRelativeResize="0"/>
          <p:nvPr/>
        </p:nvPicPr>
        <p:blipFill rotWithShape="1">
          <a:blip r:embed="rId9">
            <a:alphaModFix/>
          </a:blip>
          <a:srcRect/>
          <a:stretch/>
        </p:blipFill>
        <p:spPr>
          <a:xfrm>
            <a:off x="4857750" y="742950"/>
            <a:ext cx="914400" cy="400050"/>
          </a:xfrm>
          <a:prstGeom prst="rect">
            <a:avLst/>
          </a:prstGeom>
          <a:noFill/>
          <a:ln>
            <a:noFill/>
          </a:ln>
        </p:spPr>
      </p:pic>
      <p:sp>
        <p:nvSpPr>
          <p:cNvPr id="2418" name="Google Shape;2418;p1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19" name="Google Shape;2419;p1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90"/>
          <p:cNvSpPr txBox="1">
            <a:spLocks noGrp="1"/>
          </p:cNvSpPr>
          <p:nvPr>
            <p:ph type="body" idx="1"/>
          </p:nvPr>
        </p:nvSpPr>
        <p:spPr>
          <a:xfrm>
            <a:off x="381000" y="1257300"/>
            <a:ext cx="8305800" cy="5295900"/>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ctr" rtl="0">
              <a:spcBef>
                <a:spcPts val="0"/>
              </a:spcBef>
              <a:spcAft>
                <a:spcPts val="0"/>
              </a:spcAft>
              <a:buClr>
                <a:srgbClr val="C00000"/>
              </a:buClr>
              <a:buSzPct val="100000"/>
              <a:buFont typeface="Arial"/>
              <a:buNone/>
            </a:pPr>
            <a:r>
              <a:rPr lang="en-US" sz="2800" b="1">
                <a:solidFill>
                  <a:srgbClr val="C00000"/>
                </a:solidFill>
                <a:latin typeface="Times New Roman"/>
                <a:ea typeface="Times New Roman"/>
                <a:cs typeface="Times New Roman"/>
                <a:sym typeface="Times New Roman"/>
              </a:rPr>
              <a:t>Revision Exercises</a:t>
            </a:r>
            <a:endParaRPr/>
          </a:p>
          <a:p>
            <a:pPr marL="342900" lvl="0" indent="-342900" algn="l" rtl="0">
              <a:spcBef>
                <a:spcPts val="518"/>
              </a:spcBef>
              <a:spcAft>
                <a:spcPts val="0"/>
              </a:spcAft>
              <a:buClr>
                <a:schemeClr val="dk1"/>
              </a:buClr>
              <a:buSzPct val="100000"/>
              <a:buFont typeface="Arial"/>
              <a:buNone/>
            </a:pPr>
            <a:endParaRPr sz="2800"/>
          </a:p>
          <a:p>
            <a:pPr marL="342900" lvl="0" indent="-342900" algn="l" rtl="0">
              <a:spcBef>
                <a:spcPts val="518"/>
              </a:spcBef>
              <a:spcAft>
                <a:spcPts val="0"/>
              </a:spcAft>
              <a:buClr>
                <a:srgbClr val="C00000"/>
              </a:buClr>
              <a:buSzPct val="100000"/>
              <a:buFont typeface="Arial"/>
              <a:buNone/>
            </a:pPr>
            <a:r>
              <a:rPr lang="en-US" sz="2800" b="1">
                <a:solidFill>
                  <a:srgbClr val="C00000"/>
                </a:solidFill>
                <a:latin typeface="Times New Roman"/>
                <a:ea typeface="Times New Roman"/>
                <a:cs typeface="Times New Roman"/>
                <a:sym typeface="Times New Roman"/>
              </a:rPr>
              <a:t>Write a C++ program to:</a:t>
            </a:r>
            <a:endParaRPr/>
          </a:p>
          <a:p>
            <a:pPr marL="342900" lvl="0" indent="-342900" algn="l" rtl="0">
              <a:spcBef>
                <a:spcPts val="518"/>
              </a:spcBef>
              <a:spcAft>
                <a:spcPts val="0"/>
              </a:spcAft>
              <a:buClr>
                <a:schemeClr val="dk1"/>
              </a:buClr>
              <a:buSzPct val="100000"/>
              <a:buFont typeface="Arial"/>
              <a:buNone/>
            </a:pPr>
            <a:endParaRPr sz="2800" b="1">
              <a:solidFill>
                <a:srgbClr val="C00000"/>
              </a:solidFill>
              <a:latin typeface="Times New Roman"/>
              <a:ea typeface="Times New Roman"/>
              <a:cs typeface="Times New Roman"/>
              <a:sym typeface="Times New Roman"/>
            </a:endParaRPr>
          </a:p>
          <a:p>
            <a:pPr marL="342900" lvl="0" indent="-342900" algn="just" rtl="0">
              <a:spcBef>
                <a:spcPts val="518"/>
              </a:spcBef>
              <a:spcAft>
                <a:spcPts val="0"/>
              </a:spcAft>
              <a:buClr>
                <a:schemeClr val="dk1"/>
              </a:buClr>
              <a:buSzPct val="100000"/>
              <a:buChar char="•"/>
            </a:pPr>
            <a:r>
              <a:rPr lang="en-US" sz="2800">
                <a:latin typeface="Times New Roman"/>
                <a:ea typeface="Times New Roman"/>
                <a:cs typeface="Times New Roman"/>
                <a:sym typeface="Times New Roman"/>
              </a:rPr>
              <a:t>Write a program  using public and private class members. Declare a data member</a:t>
            </a:r>
            <a:r>
              <a:rPr lang="en-US" sz="2800" b="1">
                <a:latin typeface="Times New Roman"/>
                <a:ea typeface="Times New Roman"/>
                <a:cs typeface="Times New Roman"/>
                <a:sym typeface="Times New Roman"/>
              </a:rPr>
              <a:t> c,d</a:t>
            </a:r>
            <a:r>
              <a:rPr lang="en-US" sz="2800">
                <a:latin typeface="Times New Roman"/>
                <a:ea typeface="Times New Roman"/>
                <a:cs typeface="Times New Roman"/>
                <a:sym typeface="Times New Roman"/>
              </a:rPr>
              <a:t> as private in a class and use it in the functions (getinput() and showoutput()) derived in public and call the function using object of the class</a:t>
            </a:r>
            <a:endParaRPr/>
          </a:p>
          <a:p>
            <a:pPr marL="342900" lvl="0" indent="-178435" algn="just" rtl="0">
              <a:spcBef>
                <a:spcPts val="518"/>
              </a:spcBef>
              <a:spcAft>
                <a:spcPts val="0"/>
              </a:spcAft>
              <a:buClr>
                <a:schemeClr val="dk1"/>
              </a:buClr>
              <a:buSzPct val="100000"/>
              <a:buNone/>
            </a:pPr>
            <a:endParaRPr sz="2800">
              <a:latin typeface="Times New Roman"/>
              <a:ea typeface="Times New Roman"/>
              <a:cs typeface="Times New Roman"/>
              <a:sym typeface="Times New Roman"/>
            </a:endParaRPr>
          </a:p>
          <a:p>
            <a:pPr marL="342900" lvl="0" indent="-342900" algn="just" rtl="0">
              <a:spcBef>
                <a:spcPts val="518"/>
              </a:spcBef>
              <a:spcAft>
                <a:spcPts val="0"/>
              </a:spcAft>
              <a:buClr>
                <a:schemeClr val="dk1"/>
              </a:buClr>
              <a:buSzPct val="100000"/>
              <a:buChar char="•"/>
            </a:pPr>
            <a:r>
              <a:rPr lang="en-US" sz="2800">
                <a:latin typeface="Times New Roman"/>
                <a:ea typeface="Times New Roman"/>
                <a:cs typeface="Times New Roman"/>
                <a:sym typeface="Times New Roman"/>
              </a:rPr>
              <a:t>Write a program using protected access specifier. Use a variable </a:t>
            </a:r>
            <a:r>
              <a:rPr lang="en-US" sz="2800" b="1">
                <a:latin typeface="Times New Roman"/>
                <a:ea typeface="Times New Roman"/>
                <a:cs typeface="Times New Roman"/>
                <a:sym typeface="Times New Roman"/>
              </a:rPr>
              <a:t>s,t </a:t>
            </a:r>
            <a:r>
              <a:rPr lang="en-US" sz="2800">
                <a:latin typeface="Times New Roman"/>
                <a:ea typeface="Times New Roman"/>
                <a:cs typeface="Times New Roman"/>
                <a:sym typeface="Times New Roman"/>
              </a:rPr>
              <a:t>declared in the protected section of the class in the subclass of that class.Use getinput() and showoutput() as functions.</a:t>
            </a:r>
            <a:endParaRPr/>
          </a:p>
          <a:p>
            <a:pPr marL="342900" lvl="0" indent="-342900" algn="l" rtl="0">
              <a:spcBef>
                <a:spcPts val="305"/>
              </a:spcBef>
              <a:spcAft>
                <a:spcPts val="0"/>
              </a:spcAft>
              <a:buClr>
                <a:schemeClr val="dk1"/>
              </a:buClr>
              <a:buSzPct val="100000"/>
              <a:buFont typeface="Arial"/>
              <a:buNone/>
            </a:pPr>
            <a:endParaRPr sz="1650"/>
          </a:p>
        </p:txBody>
      </p:sp>
      <p:sp>
        <p:nvSpPr>
          <p:cNvPr id="2425" name="Google Shape;2425;p190"/>
          <p:cNvSpPr txBox="1">
            <a:spLocks noGrp="1"/>
          </p:cNvSpPr>
          <p:nvPr>
            <p:ph type="sldNum" idx="12"/>
          </p:nvPr>
        </p:nvSpPr>
        <p:spPr>
          <a:xfrm>
            <a:off x="4914900" y="5695950"/>
            <a:ext cx="1600200" cy="131763"/>
          </a:xfrm>
          <a:prstGeom prst="rect">
            <a:avLst/>
          </a:prstGeom>
          <a:noFill/>
          <a:ln>
            <a:noFill/>
          </a:ln>
        </p:spPr>
        <p:txBody>
          <a:bodyPr spcFirstLastPara="1" wrap="square" lIns="0" tIns="0" rIns="0" bIns="0" anchor="ctr" anchorCtr="0">
            <a:spAutoFit/>
          </a:bodyPr>
          <a:lstStyle/>
          <a:p>
            <a:pPr marL="46038" marR="0" lvl="0" indent="0" algn="r" rtl="0">
              <a:lnSpc>
                <a:spcPct val="81250"/>
              </a:lnSpc>
              <a:spcBef>
                <a:spcPts val="0"/>
              </a:spcBef>
              <a:spcAft>
                <a:spcPts val="0"/>
              </a:spcAft>
              <a:buNone/>
            </a:pPr>
            <a:fld id="{00000000-1234-1234-1234-123412341234}" type="slidenum">
              <a:rPr lang="en-US" sz="1200">
                <a:solidFill>
                  <a:srgbClr val="898989"/>
                </a:solidFill>
                <a:latin typeface="Cambria"/>
                <a:ea typeface="Cambria"/>
                <a:cs typeface="Cambria"/>
                <a:sym typeface="Cambria"/>
              </a:rPr>
              <a:t>183</a:t>
            </a:fld>
            <a:endParaRPr sz="1200">
              <a:solidFill>
                <a:srgbClr val="898989"/>
              </a:solidFill>
              <a:latin typeface="Cambria"/>
              <a:ea typeface="Cambria"/>
              <a:cs typeface="Cambria"/>
              <a:sym typeface="Cambria"/>
            </a:endParaRPr>
          </a:p>
        </p:txBody>
      </p:sp>
      <p:sp>
        <p:nvSpPr>
          <p:cNvPr id="2426" name="Google Shape;2426;p190"/>
          <p:cNvSpPr txBox="1"/>
          <p:nvPr/>
        </p:nvSpPr>
        <p:spPr>
          <a:xfrm>
            <a:off x="1360488" y="4079875"/>
            <a:ext cx="63500" cy="171450"/>
          </a:xfrm>
          <a:prstGeom prst="rect">
            <a:avLst/>
          </a:prstGeom>
          <a:noFill/>
          <a:ln>
            <a:noFill/>
          </a:ln>
        </p:spPr>
        <p:txBody>
          <a:bodyPr spcFirstLastPara="1" wrap="square" lIns="0" tIns="8700" rIns="0" bIns="0" anchor="t" anchorCtr="0">
            <a:spAutoFit/>
          </a:bodyPr>
          <a:lstStyle/>
          <a:p>
            <a:pPr marL="6697" marR="0" lvl="0" indent="0" algn="l" rtl="0">
              <a:spcBef>
                <a:spcPts val="0"/>
              </a:spcBef>
              <a:spcAft>
                <a:spcPts val="0"/>
              </a:spcAft>
              <a:buNone/>
            </a:pPr>
            <a:r>
              <a:rPr lang="en-US" sz="1050" b="1">
                <a:solidFill>
                  <a:srgbClr val="942192"/>
                </a:solidFill>
                <a:latin typeface="Cambria"/>
                <a:ea typeface="Cambria"/>
                <a:cs typeface="Cambria"/>
                <a:sym typeface="Cambria"/>
              </a:rPr>
              <a:t>•</a:t>
            </a:r>
            <a:endParaRPr sz="1050">
              <a:solidFill>
                <a:schemeClr val="dk1"/>
              </a:solidFill>
              <a:latin typeface="Cambria"/>
              <a:ea typeface="Cambria"/>
              <a:cs typeface="Cambria"/>
              <a:sym typeface="Cambria"/>
            </a:endParaRPr>
          </a:p>
        </p:txBody>
      </p:sp>
      <p:sp>
        <p:nvSpPr>
          <p:cNvPr id="2427" name="Google Shape;2427;p190"/>
          <p:cNvSpPr/>
          <p:nvPr/>
        </p:nvSpPr>
        <p:spPr>
          <a:xfrm>
            <a:off x="1143000" y="857250"/>
            <a:ext cx="6858000" cy="34925"/>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428" name="Google Shape;2428;p190"/>
          <p:cNvSpPr/>
          <p:nvPr/>
        </p:nvSpPr>
        <p:spPr>
          <a:xfrm>
            <a:off x="1143000" y="949325"/>
            <a:ext cx="6858000" cy="136525"/>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429" name="Google Shape;2429;p190"/>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430" name="Google Shape;2430;p190"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431" name="Google Shape;2431;p1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32" name="Google Shape;2432;p1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91"/>
          <p:cNvSpPr txBox="1">
            <a:spLocks noGrp="1"/>
          </p:cNvSpPr>
          <p:nvPr>
            <p:ph type="title"/>
          </p:nvPr>
        </p:nvSpPr>
        <p:spPr>
          <a:xfrm>
            <a:off x="800100" y="215182"/>
            <a:ext cx="7886700" cy="683871"/>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4400"/>
              <a:buFont typeface="Cambria"/>
              <a:buNone/>
            </a:pPr>
            <a:r>
              <a:rPr lang="en-US" b="1">
                <a:latin typeface="Cambria"/>
                <a:ea typeface="Cambria"/>
                <a:cs typeface="Cambria"/>
                <a:sym typeface="Cambria"/>
              </a:rPr>
              <a:t>Friend function</a:t>
            </a:r>
            <a:endParaRPr/>
          </a:p>
        </p:txBody>
      </p:sp>
      <p:sp>
        <p:nvSpPr>
          <p:cNvPr id="2438" name="Google Shape;2438;p19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6697" marR="2679" lvl="0" indent="-6697" algn="just" rtl="0">
              <a:lnSpc>
                <a:spcPct val="101200"/>
              </a:lnSpc>
              <a:spcBef>
                <a:spcPts val="0"/>
              </a:spcBef>
              <a:spcAft>
                <a:spcPts val="0"/>
              </a:spcAft>
              <a:buClr>
                <a:schemeClr val="dk1"/>
              </a:buClr>
              <a:buSzPts val="1650"/>
              <a:buChar char="•"/>
            </a:pPr>
            <a:r>
              <a:rPr lang="en-US" sz="1650">
                <a:latin typeface="Cambria"/>
                <a:ea typeface="Cambria"/>
                <a:cs typeface="Cambria"/>
                <a:sym typeface="Cambria"/>
              </a:rPr>
              <a:t>A friend function of a class is defined outside that class' scope but it has  the right to access all private and protected members of the class. </a:t>
            </a:r>
            <a:endParaRPr/>
          </a:p>
          <a:p>
            <a:pPr marL="6697" marR="2679" lvl="0" indent="98078" algn="just" rtl="0">
              <a:lnSpc>
                <a:spcPct val="101200"/>
              </a:lnSpc>
              <a:spcBef>
                <a:spcPts val="32"/>
              </a:spcBef>
              <a:spcAft>
                <a:spcPts val="0"/>
              </a:spcAft>
              <a:buClr>
                <a:schemeClr val="dk1"/>
              </a:buClr>
              <a:buSzPts val="1650"/>
              <a:buNone/>
            </a:pPr>
            <a:endParaRPr sz="1650">
              <a:latin typeface="Cambria"/>
              <a:ea typeface="Cambria"/>
              <a:cs typeface="Cambria"/>
              <a:sym typeface="Cambria"/>
            </a:endParaRPr>
          </a:p>
          <a:p>
            <a:pPr marL="6697" marR="2679" lvl="0" indent="-6697" algn="just" rtl="0">
              <a:lnSpc>
                <a:spcPct val="101200"/>
              </a:lnSpc>
              <a:spcBef>
                <a:spcPts val="32"/>
              </a:spcBef>
              <a:spcAft>
                <a:spcPts val="0"/>
              </a:spcAft>
              <a:buClr>
                <a:schemeClr val="dk1"/>
              </a:buClr>
              <a:buSzPts val="1650"/>
              <a:buChar char="•"/>
            </a:pPr>
            <a:r>
              <a:rPr lang="en-US" sz="1650">
                <a:latin typeface="Cambria"/>
                <a:ea typeface="Cambria"/>
                <a:cs typeface="Cambria"/>
                <a:sym typeface="Cambria"/>
              </a:rPr>
              <a:t>Even  though the prototypes for friend functions appear in the class definition,  friends are not member functions.</a:t>
            </a:r>
            <a:endParaRPr sz="1650">
              <a:latin typeface="Cambria"/>
              <a:ea typeface="Cambria"/>
              <a:cs typeface="Cambria"/>
              <a:sym typeface="Cambria"/>
            </a:endParaRPr>
          </a:p>
          <a:p>
            <a:pPr marL="6697" marR="2679" lvl="0" indent="98078" algn="just" rtl="0">
              <a:lnSpc>
                <a:spcPct val="101200"/>
              </a:lnSpc>
              <a:spcBef>
                <a:spcPts val="32"/>
              </a:spcBef>
              <a:spcAft>
                <a:spcPts val="0"/>
              </a:spcAft>
              <a:buClr>
                <a:schemeClr val="dk1"/>
              </a:buClr>
              <a:buSzPts val="1650"/>
              <a:buNone/>
            </a:pPr>
            <a:endParaRPr sz="1650">
              <a:latin typeface="Cambria"/>
              <a:ea typeface="Cambria"/>
              <a:cs typeface="Cambria"/>
              <a:sym typeface="Cambria"/>
            </a:endParaRPr>
          </a:p>
          <a:p>
            <a:pPr marL="6697" marR="2679" lvl="0" indent="-6697" algn="just" rtl="0">
              <a:lnSpc>
                <a:spcPct val="101200"/>
              </a:lnSpc>
              <a:spcBef>
                <a:spcPts val="32"/>
              </a:spcBef>
              <a:spcAft>
                <a:spcPts val="0"/>
              </a:spcAft>
              <a:buClr>
                <a:schemeClr val="dk1"/>
              </a:buClr>
              <a:buSzPts val="1650"/>
              <a:buChar char="•"/>
            </a:pPr>
            <a:r>
              <a:rPr lang="en-US" sz="1650">
                <a:latin typeface="Cambria"/>
                <a:ea typeface="Cambria"/>
                <a:cs typeface="Cambria"/>
                <a:sym typeface="Cambria"/>
              </a:rPr>
              <a:t>A friend can be a function, function template, or member function, or a  class or class template, in which case the entire class and all of its  members are friends.</a:t>
            </a:r>
            <a:endParaRPr sz="1650">
              <a:latin typeface="Cambria"/>
              <a:ea typeface="Cambria"/>
              <a:cs typeface="Cambria"/>
              <a:sym typeface="Cambria"/>
            </a:endParaRPr>
          </a:p>
          <a:p>
            <a:pPr marL="342900" lvl="0" indent="-238125" algn="l" rtl="0">
              <a:spcBef>
                <a:spcPts val="330"/>
              </a:spcBef>
              <a:spcAft>
                <a:spcPts val="0"/>
              </a:spcAft>
              <a:buClr>
                <a:schemeClr val="dk1"/>
              </a:buClr>
              <a:buSzPts val="1650"/>
              <a:buNone/>
            </a:pPr>
            <a:endParaRPr sz="1650"/>
          </a:p>
        </p:txBody>
      </p:sp>
      <p:sp>
        <p:nvSpPr>
          <p:cNvPr id="2439" name="Google Shape;2439;p191"/>
          <p:cNvSpPr txBox="1">
            <a:spLocks noGrp="1"/>
          </p:cNvSpPr>
          <p:nvPr>
            <p:ph type="sldNum" idx="12"/>
          </p:nvPr>
        </p:nvSpPr>
        <p:spPr>
          <a:xfrm>
            <a:off x="4914900" y="5695840"/>
            <a:ext cx="1600200" cy="131190"/>
          </a:xfrm>
          <a:prstGeom prst="rect">
            <a:avLst/>
          </a:prstGeom>
          <a:noFill/>
          <a:ln>
            <a:noFill/>
          </a:ln>
        </p:spPr>
        <p:txBody>
          <a:bodyPr spcFirstLastPara="1" wrap="square" lIns="0" tIns="0" rIns="0" bIns="0" anchor="ctr" anchorCtr="0">
            <a:spAutoFit/>
          </a:bodyPr>
          <a:lstStyle/>
          <a:p>
            <a:pPr marL="46880" lvl="0" indent="0" algn="r" rtl="0">
              <a:lnSpc>
                <a:spcPct val="81083"/>
              </a:lnSpc>
              <a:spcBef>
                <a:spcPts val="0"/>
              </a:spcBef>
              <a:spcAft>
                <a:spcPts val="0"/>
              </a:spcAft>
              <a:buNone/>
            </a:pPr>
            <a:fld id="{00000000-1234-1234-1234-123412341234}" type="slidenum">
              <a:rPr lang="en-US">
                <a:latin typeface="Cambria"/>
                <a:ea typeface="Cambria"/>
                <a:cs typeface="Cambria"/>
                <a:sym typeface="Cambria"/>
              </a:rPr>
              <a:t>184</a:t>
            </a:fld>
            <a:endParaRPr>
              <a:latin typeface="Cambria"/>
              <a:ea typeface="Cambria"/>
              <a:cs typeface="Cambria"/>
              <a:sym typeface="Cambria"/>
            </a:endParaRPr>
          </a:p>
        </p:txBody>
      </p:sp>
      <p:sp>
        <p:nvSpPr>
          <p:cNvPr id="2440" name="Google Shape;2440;p191"/>
          <p:cNvSpPr/>
          <p:nvPr/>
        </p:nvSpPr>
        <p:spPr>
          <a:xfrm>
            <a:off x="979521" y="857250"/>
            <a:ext cx="702148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sp>
        <p:nvSpPr>
          <p:cNvPr id="2441" name="Google Shape;2441;p191"/>
          <p:cNvSpPr/>
          <p:nvPr/>
        </p:nvSpPr>
        <p:spPr>
          <a:xfrm>
            <a:off x="979521" y="948690"/>
            <a:ext cx="702148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mbria"/>
              <a:ea typeface="Cambria"/>
              <a:cs typeface="Cambria"/>
              <a:sym typeface="Cambria"/>
            </a:endParaRPr>
          </a:p>
        </p:txBody>
      </p:sp>
      <p:sp>
        <p:nvSpPr>
          <p:cNvPr id="2442" name="Google Shape;2442;p191"/>
          <p:cNvSpPr/>
          <p:nvPr/>
        </p:nvSpPr>
        <p:spPr>
          <a:xfrm>
            <a:off x="4895827" y="742950"/>
            <a:ext cx="819173"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mbria"/>
              <a:ea typeface="Cambria"/>
              <a:cs typeface="Cambria"/>
              <a:sym typeface="Cambria"/>
            </a:endParaRPr>
          </a:p>
        </p:txBody>
      </p:sp>
      <p:pic>
        <p:nvPicPr>
          <p:cNvPr id="2443" name="Google Shape;2443;p191" descr="pngfind.com-kingpin-png-4152286 (1).png"/>
          <p:cNvPicPr preferRelativeResize="0"/>
          <p:nvPr/>
        </p:nvPicPr>
        <p:blipFill rotWithShape="1">
          <a:blip r:embed="rId3">
            <a:alphaModFix/>
          </a:blip>
          <a:srcRect/>
          <a:stretch/>
        </p:blipFill>
        <p:spPr>
          <a:xfrm>
            <a:off x="4835953" y="742950"/>
            <a:ext cx="936197" cy="400050"/>
          </a:xfrm>
          <a:prstGeom prst="rect">
            <a:avLst/>
          </a:prstGeom>
          <a:noFill/>
          <a:ln>
            <a:noFill/>
          </a:ln>
        </p:spPr>
      </p:pic>
      <p:sp>
        <p:nvSpPr>
          <p:cNvPr id="2444" name="Google Shape;2444;p1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45" name="Google Shape;2445;p1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449"/>
        <p:cNvGrpSpPr/>
        <p:nvPr/>
      </p:nvGrpSpPr>
      <p:grpSpPr>
        <a:xfrm>
          <a:off x="0" y="0"/>
          <a:ext cx="0" cy="0"/>
          <a:chOff x="0" y="0"/>
          <a:chExt cx="0" cy="0"/>
        </a:xfrm>
      </p:grpSpPr>
      <p:sp>
        <p:nvSpPr>
          <p:cNvPr id="2450" name="Google Shape;2450;p192"/>
          <p:cNvSpPr txBox="1">
            <a:spLocks noGrp="1"/>
          </p:cNvSpPr>
          <p:nvPr>
            <p:ph type="title"/>
          </p:nvPr>
        </p:nvSpPr>
        <p:spPr>
          <a:xfrm>
            <a:off x="990600" y="113182"/>
            <a:ext cx="6172200" cy="468427"/>
          </a:xfrm>
          <a:prstGeom prst="rect">
            <a:avLst/>
          </a:prstGeom>
          <a:noFill/>
          <a:ln>
            <a:noFill/>
          </a:ln>
        </p:spPr>
        <p:txBody>
          <a:bodyPr spcFirstLastPara="1" wrap="square" lIns="0" tIns="6675" rIns="0" bIns="0" anchor="ctr" anchorCtr="0">
            <a:spAutoFit/>
          </a:bodyPr>
          <a:lstStyle/>
          <a:p>
            <a:pPr marL="6697"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Friend function Example</a:t>
            </a:r>
            <a:endParaRPr sz="3000" b="1">
              <a:latin typeface="Cambria"/>
              <a:ea typeface="Cambria"/>
              <a:cs typeface="Cambria"/>
              <a:sym typeface="Cambria"/>
            </a:endParaRPr>
          </a:p>
        </p:txBody>
      </p:sp>
      <p:sp>
        <p:nvSpPr>
          <p:cNvPr id="2451" name="Google Shape;2451;p19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51000"/>
              </a:lnSpc>
              <a:spcBef>
                <a:spcPts val="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#include &lt;iostream&gt;</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using namespace std; </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class XYZ</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 </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private: int num=100;</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char ch='Z’; </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public: </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friend void disp(XYZ obj); </a:t>
            </a:r>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l" rtl="0">
              <a:lnSpc>
                <a:spcPct val="38250"/>
              </a:lnSpc>
              <a:spcBef>
                <a:spcPts val="400"/>
              </a:spcBef>
              <a:spcAft>
                <a:spcPts val="0"/>
              </a:spcAft>
              <a:buClr>
                <a:schemeClr val="dk1"/>
              </a:buClr>
              <a:buSzPts val="2000"/>
              <a:buNone/>
            </a:pPr>
            <a:r>
              <a:rPr lang="en-US" sz="2000">
                <a:latin typeface="Times New Roman"/>
                <a:ea typeface="Times New Roman"/>
                <a:cs typeface="Times New Roman"/>
                <a:sym typeface="Times New Roman"/>
              </a:rPr>
              <a:t> }; </a:t>
            </a:r>
            <a:endParaRPr/>
          </a:p>
          <a:p>
            <a:pPr marL="342900" lvl="0" indent="-247650" algn="l" rtl="0">
              <a:spcBef>
                <a:spcPts val="300"/>
              </a:spcBef>
              <a:spcAft>
                <a:spcPts val="0"/>
              </a:spcAft>
              <a:buClr>
                <a:schemeClr val="dk1"/>
              </a:buClr>
              <a:buSzPts val="1500"/>
              <a:buNone/>
            </a:pPr>
            <a:endParaRPr sz="1500"/>
          </a:p>
        </p:txBody>
      </p:sp>
      <p:sp>
        <p:nvSpPr>
          <p:cNvPr id="2452" name="Google Shape;2452;p19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51000"/>
              </a:lnSpc>
              <a:spcBef>
                <a:spcPts val="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//Global Function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void disp(XYZ obj)</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a:t>
            </a:r>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cout&lt;&lt;obj.num&lt;&lt;endl;</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cout&lt;&lt;obj.ch&lt;&lt;endl;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int main() </a:t>
            </a:r>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XYZ obj;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disp(obj); </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return 0;</a:t>
            </a:r>
            <a:endParaRPr/>
          </a:p>
          <a:p>
            <a:pPr marL="342900" lvl="0" indent="-342900" algn="l" rtl="0">
              <a:lnSpc>
                <a:spcPct val="51000"/>
              </a:lnSpc>
              <a:spcBef>
                <a:spcPts val="300"/>
              </a:spcBef>
              <a:spcAft>
                <a:spcPts val="0"/>
              </a:spcAft>
              <a:buClr>
                <a:schemeClr val="dk1"/>
              </a:buClr>
              <a:buSzPts val="1500"/>
              <a:buNone/>
            </a:pPr>
            <a:endParaRPr sz="1500">
              <a:latin typeface="Cambria"/>
              <a:ea typeface="Cambria"/>
              <a:cs typeface="Cambria"/>
              <a:sym typeface="Cambria"/>
            </a:endParaRPr>
          </a:p>
          <a:p>
            <a:pPr marL="342900" lvl="0" indent="-342900" algn="l" rtl="0">
              <a:lnSpc>
                <a:spcPct val="51000"/>
              </a:lnSpc>
              <a:spcBef>
                <a:spcPts val="300"/>
              </a:spcBef>
              <a:spcAft>
                <a:spcPts val="0"/>
              </a:spcAft>
              <a:buClr>
                <a:schemeClr val="dk1"/>
              </a:buClr>
              <a:buSzPts val="1500"/>
              <a:buNone/>
            </a:pPr>
            <a:r>
              <a:rPr lang="en-US" sz="1500">
                <a:latin typeface="Cambria"/>
                <a:ea typeface="Cambria"/>
                <a:cs typeface="Cambria"/>
                <a:sym typeface="Cambria"/>
              </a:rPr>
              <a:t> }</a:t>
            </a:r>
            <a:endParaRPr/>
          </a:p>
          <a:p>
            <a:pPr marL="342900" lvl="0" indent="-247650" algn="l" rtl="0">
              <a:spcBef>
                <a:spcPts val="300"/>
              </a:spcBef>
              <a:spcAft>
                <a:spcPts val="0"/>
              </a:spcAft>
              <a:buClr>
                <a:schemeClr val="dk1"/>
              </a:buClr>
              <a:buSzPts val="1500"/>
              <a:buNone/>
            </a:pPr>
            <a:endParaRPr sz="1500"/>
          </a:p>
        </p:txBody>
      </p:sp>
      <p:sp>
        <p:nvSpPr>
          <p:cNvPr id="2453" name="Google Shape;2453;p192"/>
          <p:cNvSpPr txBox="1">
            <a:spLocks noGrp="1"/>
          </p:cNvSpPr>
          <p:nvPr>
            <p:ph type="sldNum" idx="12"/>
          </p:nvPr>
        </p:nvSpPr>
        <p:spPr>
          <a:xfrm>
            <a:off x="4914900" y="5693018"/>
            <a:ext cx="1600200" cy="136832"/>
          </a:xfrm>
          <a:prstGeom prst="rect">
            <a:avLst/>
          </a:prstGeom>
          <a:noFill/>
          <a:ln>
            <a:noFill/>
          </a:ln>
        </p:spPr>
        <p:txBody>
          <a:bodyPr spcFirstLastPara="1" wrap="square" lIns="0" tIns="0" rIns="0" bIns="0" anchor="ctr" anchorCtr="0">
            <a:spAutoFit/>
          </a:bodyPr>
          <a:lstStyle/>
          <a:p>
            <a:pPr marL="46880" lvl="0" indent="0" algn="r" rtl="0">
              <a:lnSpc>
                <a:spcPct val="81083"/>
              </a:lnSpc>
              <a:spcBef>
                <a:spcPts val="0"/>
              </a:spcBef>
              <a:spcAft>
                <a:spcPts val="0"/>
              </a:spcAft>
              <a:buNone/>
            </a:pPr>
            <a:fld id="{00000000-1234-1234-1234-123412341234}" type="slidenum">
              <a:rPr lang="en-US"/>
              <a:t>185</a:t>
            </a:fld>
            <a:endParaRPr/>
          </a:p>
        </p:txBody>
      </p:sp>
      <p:sp>
        <p:nvSpPr>
          <p:cNvPr id="2454" name="Google Shape;2454;p192"/>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455" name="Google Shape;2455;p192"/>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456" name="Google Shape;2456;p192"/>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457" name="Google Shape;2457;p192"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458" name="Google Shape;2458;p1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59" name="Google Shape;2459;p1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463"/>
        <p:cNvGrpSpPr/>
        <p:nvPr/>
      </p:nvGrpSpPr>
      <p:grpSpPr>
        <a:xfrm>
          <a:off x="0" y="0"/>
          <a:ext cx="0" cy="0"/>
          <a:chOff x="0" y="0"/>
          <a:chExt cx="0" cy="0"/>
        </a:xfrm>
      </p:grpSpPr>
      <p:sp>
        <p:nvSpPr>
          <p:cNvPr id="2464" name="Google Shape;2464;p193"/>
          <p:cNvSpPr txBox="1">
            <a:spLocks noGrp="1"/>
          </p:cNvSpPr>
          <p:nvPr>
            <p:ph type="title"/>
          </p:nvPr>
        </p:nvSpPr>
        <p:spPr>
          <a:xfrm>
            <a:off x="685800" y="59565"/>
            <a:ext cx="7886700" cy="685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Inline Function</a:t>
            </a:r>
            <a:endParaRPr/>
          </a:p>
        </p:txBody>
      </p:sp>
      <p:sp>
        <p:nvSpPr>
          <p:cNvPr id="2465" name="Google Shape;2465;p19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1650"/>
              <a:buChar char="•"/>
            </a:pPr>
            <a:r>
              <a:rPr lang="en-US" sz="1650">
                <a:latin typeface="Cambria"/>
                <a:ea typeface="Cambria"/>
                <a:cs typeface="Cambria"/>
                <a:sym typeface="Cambria"/>
              </a:rPr>
              <a:t>C++ provides an inline functions to reduce the function call overhead.</a:t>
            </a:r>
            <a:endParaRPr/>
          </a:p>
          <a:p>
            <a:pPr marL="342900" lvl="0" indent="-238125" algn="just" rtl="0">
              <a:spcBef>
                <a:spcPts val="330"/>
              </a:spcBef>
              <a:spcAft>
                <a:spcPts val="0"/>
              </a:spcAft>
              <a:buClr>
                <a:schemeClr val="dk1"/>
              </a:buClr>
              <a:buSzPts val="1650"/>
              <a:buNone/>
            </a:pPr>
            <a:endParaRPr sz="1650">
              <a:latin typeface="Cambria"/>
              <a:ea typeface="Cambria"/>
              <a:cs typeface="Cambria"/>
              <a:sym typeface="Cambria"/>
            </a:endParaRPr>
          </a:p>
          <a:p>
            <a:pPr marL="342900" lvl="0" indent="-342900" algn="just" rtl="0">
              <a:spcBef>
                <a:spcPts val="330"/>
              </a:spcBef>
              <a:spcAft>
                <a:spcPts val="0"/>
              </a:spcAft>
              <a:buClr>
                <a:schemeClr val="dk1"/>
              </a:buClr>
              <a:buSzPts val="1650"/>
              <a:buChar char="•"/>
            </a:pPr>
            <a:r>
              <a:rPr lang="en-US" sz="1650">
                <a:latin typeface="Cambria"/>
                <a:ea typeface="Cambria"/>
                <a:cs typeface="Cambria"/>
                <a:sym typeface="Cambria"/>
              </a:rPr>
              <a:t> Inline function is a function that is expanded in line when it is called.</a:t>
            </a:r>
            <a:endParaRPr/>
          </a:p>
          <a:p>
            <a:pPr marL="342900" lvl="0" indent="-238125" algn="just" rtl="0">
              <a:spcBef>
                <a:spcPts val="330"/>
              </a:spcBef>
              <a:spcAft>
                <a:spcPts val="0"/>
              </a:spcAft>
              <a:buClr>
                <a:schemeClr val="dk1"/>
              </a:buClr>
              <a:buSzPts val="1650"/>
              <a:buNone/>
            </a:pPr>
            <a:endParaRPr sz="1650">
              <a:latin typeface="Cambria"/>
              <a:ea typeface="Cambria"/>
              <a:cs typeface="Cambria"/>
              <a:sym typeface="Cambria"/>
            </a:endParaRPr>
          </a:p>
          <a:p>
            <a:pPr marL="342900" lvl="0" indent="-342900" algn="just" rtl="0">
              <a:spcBef>
                <a:spcPts val="330"/>
              </a:spcBef>
              <a:spcAft>
                <a:spcPts val="0"/>
              </a:spcAft>
              <a:buClr>
                <a:schemeClr val="dk1"/>
              </a:buClr>
              <a:buSzPts val="1650"/>
              <a:buChar char="•"/>
            </a:pPr>
            <a:r>
              <a:rPr lang="en-US" sz="1650">
                <a:latin typeface="Cambria"/>
                <a:ea typeface="Cambria"/>
                <a:cs typeface="Cambria"/>
                <a:sym typeface="Cambria"/>
              </a:rPr>
              <a:t>When the inline function is called whole code of the inline function gets inserted or substituted at the point of inline function call. This substitution is performed by the C++ compiler at compile time. </a:t>
            </a:r>
            <a:endParaRPr/>
          </a:p>
          <a:p>
            <a:pPr marL="342900" lvl="0" indent="-238125" algn="just" rtl="0">
              <a:spcBef>
                <a:spcPts val="330"/>
              </a:spcBef>
              <a:spcAft>
                <a:spcPts val="0"/>
              </a:spcAft>
              <a:buClr>
                <a:schemeClr val="dk1"/>
              </a:buClr>
              <a:buSzPts val="1650"/>
              <a:buNone/>
            </a:pPr>
            <a:endParaRPr sz="1650">
              <a:latin typeface="Cambria"/>
              <a:ea typeface="Cambria"/>
              <a:cs typeface="Cambria"/>
              <a:sym typeface="Cambria"/>
            </a:endParaRPr>
          </a:p>
          <a:p>
            <a:pPr marL="342900" lvl="0" indent="-342900" algn="just" rtl="0">
              <a:spcBef>
                <a:spcPts val="330"/>
              </a:spcBef>
              <a:spcAft>
                <a:spcPts val="0"/>
              </a:spcAft>
              <a:buClr>
                <a:schemeClr val="dk1"/>
              </a:buClr>
              <a:buSzPts val="1650"/>
              <a:buChar char="•"/>
            </a:pPr>
            <a:r>
              <a:rPr lang="en-US" sz="1650">
                <a:latin typeface="Cambria"/>
                <a:ea typeface="Cambria"/>
                <a:cs typeface="Cambria"/>
                <a:sym typeface="Cambria"/>
              </a:rPr>
              <a:t>Inline function may increase efficiency if it is small.</a:t>
            </a:r>
            <a:endParaRPr/>
          </a:p>
        </p:txBody>
      </p:sp>
      <p:sp>
        <p:nvSpPr>
          <p:cNvPr id="2466" name="Google Shape;2466;p193"/>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467" name="Google Shape;2467;p193"/>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468" name="Google Shape;2468;p193"/>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469" name="Google Shape;2469;p193" descr="pngfind.com-kingpin-png-4152286 (1).png"/>
          <p:cNvPicPr preferRelativeResize="0"/>
          <p:nvPr/>
        </p:nvPicPr>
        <p:blipFill rotWithShape="1">
          <a:blip r:embed="rId3">
            <a:alphaModFix/>
          </a:blip>
          <a:srcRect/>
          <a:stretch/>
        </p:blipFill>
        <p:spPr>
          <a:xfrm>
            <a:off x="4857750" y="742950"/>
            <a:ext cx="914400" cy="400050"/>
          </a:xfrm>
          <a:prstGeom prst="rect">
            <a:avLst/>
          </a:prstGeom>
          <a:noFill/>
          <a:ln>
            <a:noFill/>
          </a:ln>
        </p:spPr>
      </p:pic>
      <p:sp>
        <p:nvSpPr>
          <p:cNvPr id="2470" name="Google Shape;2470;p1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71" name="Google Shape;2471;p1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472" name="Google Shape;2472;p1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476"/>
        <p:cNvGrpSpPr/>
        <p:nvPr/>
      </p:nvGrpSpPr>
      <p:grpSpPr>
        <a:xfrm>
          <a:off x="0" y="0"/>
          <a:ext cx="0" cy="0"/>
          <a:chOff x="0" y="0"/>
          <a:chExt cx="0" cy="0"/>
        </a:xfrm>
      </p:grpSpPr>
      <p:sp>
        <p:nvSpPr>
          <p:cNvPr id="2477" name="Google Shape;2477;p194"/>
          <p:cNvSpPr txBox="1">
            <a:spLocks noGrp="1"/>
          </p:cNvSpPr>
          <p:nvPr>
            <p:ph type="title"/>
          </p:nvPr>
        </p:nvSpPr>
        <p:spPr>
          <a:xfrm>
            <a:off x="457200" y="274638"/>
            <a:ext cx="8229600" cy="58261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000"/>
              <a:buFont typeface="Cambria"/>
              <a:buNone/>
            </a:pPr>
            <a:r>
              <a:rPr lang="en-US" sz="3000" b="1">
                <a:latin typeface="Cambria"/>
                <a:ea typeface="Cambria"/>
                <a:cs typeface="Cambria"/>
                <a:sym typeface="Cambria"/>
              </a:rPr>
              <a:t>Inline Function - Example</a:t>
            </a:r>
            <a:endParaRPr/>
          </a:p>
        </p:txBody>
      </p:sp>
      <p:pic>
        <p:nvPicPr>
          <p:cNvPr id="2478" name="Google Shape;2478;p194" descr="inline-functions-in-c.jpg"/>
          <p:cNvPicPr preferRelativeResize="0">
            <a:picLocks noGrp="1"/>
          </p:cNvPicPr>
          <p:nvPr>
            <p:ph type="body" idx="1"/>
          </p:nvPr>
        </p:nvPicPr>
        <p:blipFill rotWithShape="1">
          <a:blip r:embed="rId3">
            <a:alphaModFix/>
          </a:blip>
          <a:srcRect/>
          <a:stretch/>
        </p:blipFill>
        <p:spPr>
          <a:xfrm>
            <a:off x="1678781" y="2140148"/>
            <a:ext cx="5786438" cy="3228975"/>
          </a:xfrm>
          <a:prstGeom prst="rect">
            <a:avLst/>
          </a:prstGeom>
          <a:noFill/>
          <a:ln>
            <a:noFill/>
          </a:ln>
        </p:spPr>
      </p:pic>
      <p:sp>
        <p:nvSpPr>
          <p:cNvPr id="2479" name="Google Shape;2479;p194"/>
          <p:cNvSpPr/>
          <p:nvPr/>
        </p:nvSpPr>
        <p:spPr>
          <a:xfrm>
            <a:off x="1143000" y="8572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480" name="Google Shape;2480;p194"/>
          <p:cNvSpPr/>
          <p:nvPr/>
        </p:nvSpPr>
        <p:spPr>
          <a:xfrm>
            <a:off x="1143000" y="9486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481" name="Google Shape;2481;p194"/>
          <p:cNvSpPr/>
          <p:nvPr/>
        </p:nvSpPr>
        <p:spPr>
          <a:xfrm>
            <a:off x="4914900" y="7429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482" name="Google Shape;2482;p194" descr="pngfind.com-kingpin-png-4152286 (1).png"/>
          <p:cNvPicPr preferRelativeResize="0"/>
          <p:nvPr/>
        </p:nvPicPr>
        <p:blipFill rotWithShape="1">
          <a:blip r:embed="rId4">
            <a:alphaModFix/>
          </a:blip>
          <a:srcRect/>
          <a:stretch/>
        </p:blipFill>
        <p:spPr>
          <a:xfrm>
            <a:off x="4857750" y="742950"/>
            <a:ext cx="914400" cy="400050"/>
          </a:xfrm>
          <a:prstGeom prst="rect">
            <a:avLst/>
          </a:prstGeom>
          <a:noFill/>
          <a:ln>
            <a:noFill/>
          </a:ln>
        </p:spPr>
      </p:pic>
      <p:sp>
        <p:nvSpPr>
          <p:cNvPr id="2483" name="Google Shape;2483;p1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84" name="Google Shape;2484;p1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485" name="Google Shape;2485;p1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95"/>
          <p:cNvSpPr/>
          <p:nvPr/>
        </p:nvSpPr>
        <p:spPr>
          <a:xfrm>
            <a:off x="1143000" y="1314450"/>
            <a:ext cx="6858000" cy="3429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491" name="Google Shape;2491;p195"/>
          <p:cNvSpPr/>
          <p:nvPr/>
        </p:nvSpPr>
        <p:spPr>
          <a:xfrm>
            <a:off x="1143000" y="1405890"/>
            <a:ext cx="6858000" cy="13716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492" name="Google Shape;2492;p195"/>
          <p:cNvSpPr/>
          <p:nvPr/>
        </p:nvSpPr>
        <p:spPr>
          <a:xfrm>
            <a:off x="4914900" y="12001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493" name="Google Shape;2493;p195" descr="pngfind.com-kingpin-png-4152286 (1).png"/>
          <p:cNvPicPr preferRelativeResize="0"/>
          <p:nvPr/>
        </p:nvPicPr>
        <p:blipFill rotWithShape="1">
          <a:blip r:embed="rId3">
            <a:alphaModFix/>
          </a:blip>
          <a:srcRect/>
          <a:stretch/>
        </p:blipFill>
        <p:spPr>
          <a:xfrm>
            <a:off x="4857750" y="1200150"/>
            <a:ext cx="914400" cy="400050"/>
          </a:xfrm>
          <a:prstGeom prst="rect">
            <a:avLst/>
          </a:prstGeom>
          <a:noFill/>
          <a:ln>
            <a:noFill/>
          </a:ln>
        </p:spPr>
      </p:pic>
      <p:sp>
        <p:nvSpPr>
          <p:cNvPr id="2494" name="Google Shape;2494;p195"/>
          <p:cNvSpPr txBox="1">
            <a:spLocks noGrp="1"/>
          </p:cNvSpPr>
          <p:nvPr>
            <p:ph type="title"/>
          </p:nvPr>
        </p:nvSpPr>
        <p:spPr>
          <a:xfrm>
            <a:off x="762000" y="64770"/>
            <a:ext cx="7886700" cy="810816"/>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mbria"/>
              <a:buNone/>
            </a:pPr>
            <a:br>
              <a:rPr lang="en-US" sz="3000" b="1">
                <a:latin typeface="Cambria"/>
                <a:ea typeface="Cambria"/>
                <a:cs typeface="Cambria"/>
                <a:sym typeface="Cambria"/>
              </a:rPr>
            </a:br>
            <a:r>
              <a:rPr lang="en-US" sz="3000" b="1">
                <a:latin typeface="Cambria"/>
                <a:ea typeface="Cambria"/>
                <a:cs typeface="Cambria"/>
                <a:sym typeface="Cambria"/>
              </a:rPr>
              <a:t>Inline </a:t>
            </a:r>
            <a:r>
              <a:rPr lang="en-US" b="1">
                <a:latin typeface="Cambria"/>
                <a:ea typeface="Cambria"/>
                <a:cs typeface="Cambria"/>
                <a:sym typeface="Cambria"/>
              </a:rPr>
              <a:t>Function</a:t>
            </a:r>
            <a:r>
              <a:rPr lang="en-US" sz="3000" b="1">
                <a:latin typeface="Cambria"/>
                <a:ea typeface="Cambria"/>
                <a:cs typeface="Cambria"/>
                <a:sym typeface="Cambria"/>
              </a:rPr>
              <a:t> - Example</a:t>
            </a:r>
            <a:endParaRPr sz="3000"/>
          </a:p>
        </p:txBody>
      </p:sp>
      <p:sp>
        <p:nvSpPr>
          <p:cNvPr id="2495" name="Google Shape;2495;p195"/>
          <p:cNvSpPr txBox="1">
            <a:spLocks noGrp="1"/>
          </p:cNvSpPr>
          <p:nvPr>
            <p:ph type="body" idx="1"/>
          </p:nvPr>
        </p:nvSpPr>
        <p:spPr>
          <a:xfrm>
            <a:off x="527539" y="1787604"/>
            <a:ext cx="4677508" cy="405488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500"/>
              <a:buNone/>
            </a:pPr>
            <a:r>
              <a:rPr lang="en-US" sz="1500">
                <a:latin typeface="Cambria"/>
                <a:ea typeface="Cambria"/>
                <a:cs typeface="Cambria"/>
                <a:sym typeface="Cambria"/>
              </a:rPr>
              <a:t>include &lt;iostream&gt;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using namespace std;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inline int Max(int x, int y) {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return (x &gt; y)? x : y;</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 }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 Main function for the program</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 int main() {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cout &lt;&lt; "Max (20,10): " &lt;&lt; Max(20,10) &lt;&lt; endl;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cout &lt;&lt; "Max (0,200): " &lt;&lt; Max(0,200) &lt;&lt; endl;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cout &lt;&lt; "Max (100,1010): " &lt;&lt; Max(100,1010) &lt;&lt; endl;</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 return 0;</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 }</a:t>
            </a:r>
            <a:endParaRPr/>
          </a:p>
        </p:txBody>
      </p:sp>
      <p:sp>
        <p:nvSpPr>
          <p:cNvPr id="2496" name="Google Shape;2496;p195"/>
          <p:cNvSpPr txBox="1">
            <a:spLocks noGrp="1"/>
          </p:cNvSpPr>
          <p:nvPr>
            <p:ph type="body" idx="2"/>
          </p:nvPr>
        </p:nvSpPr>
        <p:spPr>
          <a:xfrm>
            <a:off x="5314950" y="2226469"/>
            <a:ext cx="3200400" cy="326350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500"/>
              <a:buNone/>
            </a:pPr>
            <a:r>
              <a:rPr lang="en-US" sz="1500" b="1">
                <a:latin typeface="Cambria"/>
                <a:ea typeface="Cambria"/>
                <a:cs typeface="Cambria"/>
                <a:sym typeface="Cambria"/>
              </a:rPr>
              <a:t>Output:</a:t>
            </a:r>
            <a:endParaRPr/>
          </a:p>
          <a:p>
            <a:pPr marL="0" lvl="0" indent="0" algn="l" rtl="0">
              <a:spcBef>
                <a:spcPts val="300"/>
              </a:spcBef>
              <a:spcAft>
                <a:spcPts val="0"/>
              </a:spcAft>
              <a:buClr>
                <a:schemeClr val="dk1"/>
              </a:buClr>
              <a:buSzPts val="1500"/>
              <a:buNone/>
            </a:pPr>
            <a:endParaRPr sz="1500" b="1">
              <a:latin typeface="Cambria"/>
              <a:ea typeface="Cambria"/>
              <a:cs typeface="Cambria"/>
              <a:sym typeface="Cambria"/>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Max (20,10): 20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Max (0,200): 200 </a:t>
            </a:r>
            <a:endParaRPr/>
          </a:p>
          <a:p>
            <a:pPr marL="0" lvl="0" indent="0" algn="l" rtl="0">
              <a:spcBef>
                <a:spcPts val="300"/>
              </a:spcBef>
              <a:spcAft>
                <a:spcPts val="0"/>
              </a:spcAft>
              <a:buClr>
                <a:schemeClr val="dk1"/>
              </a:buClr>
              <a:buSzPts val="1500"/>
              <a:buNone/>
            </a:pPr>
            <a:r>
              <a:rPr lang="en-US" sz="1500">
                <a:latin typeface="Cambria"/>
                <a:ea typeface="Cambria"/>
                <a:cs typeface="Cambria"/>
                <a:sym typeface="Cambria"/>
              </a:rPr>
              <a:t>Max (100,1010): 1010</a:t>
            </a:r>
            <a:endParaRPr sz="1500">
              <a:latin typeface="Cambria"/>
              <a:ea typeface="Cambria"/>
              <a:cs typeface="Cambria"/>
              <a:sym typeface="Cambria"/>
            </a:endParaRPr>
          </a:p>
        </p:txBody>
      </p:sp>
      <p:sp>
        <p:nvSpPr>
          <p:cNvPr id="2497" name="Google Shape;2497;p1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498" name="Google Shape;2498;p1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499" name="Google Shape;2499;p1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196"/>
          <p:cNvSpPr/>
          <p:nvPr/>
        </p:nvSpPr>
        <p:spPr>
          <a:xfrm>
            <a:off x="4914900" y="1200150"/>
            <a:ext cx="800100" cy="4572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505" name="Google Shape;2505;p196"/>
          <p:cNvSpPr/>
          <p:nvPr/>
        </p:nvSpPr>
        <p:spPr>
          <a:xfrm>
            <a:off x="2286000" y="2286001"/>
            <a:ext cx="4343400" cy="203132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Session 12</a:t>
            </a:r>
            <a:endParaRPr/>
          </a:p>
          <a:p>
            <a:pPr marL="0" marR="0" lvl="0" indent="0" algn="ctr" rtl="0">
              <a:spcBef>
                <a:spcPts val="0"/>
              </a:spcBef>
              <a:spcAft>
                <a:spcPts val="0"/>
              </a:spcAft>
              <a:buNone/>
            </a:pPr>
            <a:endParaRPr sz="1800" b="1">
              <a:solidFill>
                <a:schemeClr val="dk1"/>
              </a:solidFill>
              <a:latin typeface="Arial"/>
              <a:ea typeface="Arial"/>
              <a:cs typeface="Arial"/>
              <a:sym typeface="Arial"/>
            </a:endParaRPr>
          </a:p>
          <a:p>
            <a:pPr marL="0" marR="0" lvl="0" indent="0" algn="just" rtl="0">
              <a:spcBef>
                <a:spcPts val="0"/>
              </a:spcBef>
              <a:spcAft>
                <a:spcPts val="0"/>
              </a:spcAft>
              <a:buNone/>
            </a:pPr>
            <a:r>
              <a:rPr lang="en-US" sz="1800" b="1">
                <a:solidFill>
                  <a:schemeClr val="dk1"/>
                </a:solidFill>
                <a:latin typeface="Arial"/>
                <a:ea typeface="Arial"/>
                <a:cs typeface="Arial"/>
                <a:sym typeface="Arial"/>
              </a:rPr>
              <a:t>Topic : UML use case Diagram, use case, Scenario, Use case Diagram objects and relations</a:t>
            </a:r>
            <a:endParaRPr/>
          </a:p>
          <a:p>
            <a:pPr marL="0" marR="0" lvl="0" indent="0" algn="just" rtl="0">
              <a:spcBef>
                <a:spcPts val="0"/>
              </a:spcBef>
              <a:spcAft>
                <a:spcPts val="0"/>
              </a:spcAft>
              <a:buNone/>
            </a:pPr>
            <a:endParaRPr sz="1800">
              <a:solidFill>
                <a:schemeClr val="dk1"/>
              </a:solidFill>
              <a:latin typeface="Arial"/>
              <a:ea typeface="Arial"/>
              <a:cs typeface="Arial"/>
              <a:sym typeface="Arial"/>
            </a:endParaRPr>
          </a:p>
        </p:txBody>
      </p:sp>
      <p:sp>
        <p:nvSpPr>
          <p:cNvPr id="2506" name="Google Shape;2506;p1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07" name="Google Shape;2507;p1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08" name="Google Shape;2508;p1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atin typeface="Times New Roman"/>
                <a:ea typeface="Times New Roman"/>
                <a:cs typeface="Times New Roman"/>
                <a:sym typeface="Times New Roman"/>
              </a:rPr>
              <a:t>I/O Operation</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Data types </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Variable</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Static</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Constant</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Pointer</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Type conversion</a:t>
            </a:r>
            <a:endParaRPr/>
          </a:p>
        </p:txBody>
      </p:sp>
      <p:sp>
        <p:nvSpPr>
          <p:cNvPr id="301" name="Google Shape;301;p34"/>
          <p:cNvSpPr/>
          <p:nvPr/>
        </p:nvSpPr>
        <p:spPr>
          <a:xfrm>
            <a:off x="457200" y="799192"/>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b="1">
                <a:solidFill>
                  <a:schemeClr val="dk1"/>
                </a:solidFill>
                <a:latin typeface="Times New Roman"/>
                <a:ea typeface="Times New Roman"/>
                <a:cs typeface="Times New Roman"/>
                <a:sym typeface="Times New Roman"/>
              </a:rPr>
              <a:t>Topics covered </a:t>
            </a:r>
            <a:endParaRPr/>
          </a:p>
        </p:txBody>
      </p:sp>
      <p:sp>
        <p:nvSpPr>
          <p:cNvPr id="302" name="Google Shape;302;p3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3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04" name="Google Shape;304;p3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305" name="Google Shape;305;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06" name="Google Shape;306;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07" name="Google Shape;30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97"/>
          <p:cNvSpPr/>
          <p:nvPr/>
        </p:nvSpPr>
        <p:spPr>
          <a:xfrm>
            <a:off x="609600" y="1447801"/>
            <a:ext cx="8077200" cy="307295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1" u="sng">
                <a:solidFill>
                  <a:srgbClr val="FF0000"/>
                </a:solidFill>
                <a:latin typeface="Calibri"/>
                <a:ea typeface="Calibri"/>
                <a:cs typeface="Calibri"/>
                <a:sym typeface="Calibri"/>
              </a:rPr>
              <a:t>USECASE DIAGRAM</a:t>
            </a:r>
            <a:endParaRPr/>
          </a:p>
          <a:p>
            <a:pPr marL="0" marR="0" lvl="0" indent="-152400" algn="just" rtl="0">
              <a:lnSpc>
                <a:spcPct val="15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Use case diagrams give us that capability. </a:t>
            </a:r>
            <a:endParaRPr/>
          </a:p>
          <a:p>
            <a:pPr marL="0" marR="0" lvl="0" indent="-152400" algn="just" rtl="0">
              <a:lnSpc>
                <a:spcPct val="15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Use case diagrams are used to depict the context of the system to be built and the functionality provided by that system. </a:t>
            </a:r>
            <a:endParaRPr/>
          </a:p>
          <a:p>
            <a:pPr marL="0" marR="0" lvl="0" indent="-152400" algn="just" rtl="0">
              <a:lnSpc>
                <a:spcPct val="15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They depict who (or what) interacts with the system. They show what the outside world wants the system to do.</a:t>
            </a:r>
            <a:endParaRPr/>
          </a:p>
        </p:txBody>
      </p:sp>
      <p:sp>
        <p:nvSpPr>
          <p:cNvPr id="2514" name="Google Shape;2514;p1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15" name="Google Shape;2515;p1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16" name="Google Shape;2516;p1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190</a:t>
            </a:fld>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198"/>
          <p:cNvSpPr txBox="1"/>
          <p:nvPr/>
        </p:nvSpPr>
        <p:spPr>
          <a:xfrm>
            <a:off x="609600" y="1528489"/>
            <a:ext cx="8077200" cy="27315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Times New Roman"/>
                <a:ea typeface="Times New Roman"/>
                <a:cs typeface="Times New Roman"/>
                <a:sym typeface="Times New Roman"/>
              </a:rPr>
              <a:t>NOTATIONS</a:t>
            </a:r>
            <a:endParaRPr/>
          </a:p>
          <a:p>
            <a:pPr marL="257175" marR="0" lvl="0" indent="-257175" algn="just"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Actors are entities that interface with the system. </a:t>
            </a:r>
            <a:endParaRPr/>
          </a:p>
          <a:p>
            <a:pPr marL="257175" marR="0" lvl="0" indent="-257175" algn="just"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They can be people or other systems.</a:t>
            </a:r>
            <a:endParaRPr/>
          </a:p>
          <a:p>
            <a:pPr marL="257175" marR="0" lvl="0" indent="-257175" algn="just"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Actors, which are external to the system they are using, are depicted as stylized stick figures.</a:t>
            </a:r>
            <a:endParaRPr/>
          </a:p>
          <a:p>
            <a:pPr marL="0" marR="0" lvl="0" indent="0" algn="just" rtl="0">
              <a:spcBef>
                <a:spcPts val="0"/>
              </a:spcBef>
              <a:spcAft>
                <a:spcPts val="0"/>
              </a:spcAft>
              <a:buNone/>
            </a:pPr>
            <a:endParaRPr sz="1800" b="1">
              <a:solidFill>
                <a:srgbClr val="FF0000"/>
              </a:solidFill>
              <a:latin typeface="Calibri"/>
              <a:ea typeface="Calibri"/>
              <a:cs typeface="Calibri"/>
              <a:sym typeface="Calibri"/>
            </a:endParaRPr>
          </a:p>
          <a:p>
            <a:pPr marL="214313" marR="0" lvl="0" indent="-128588" algn="just" rtl="0">
              <a:spcBef>
                <a:spcPts val="0"/>
              </a:spcBef>
              <a:spcAft>
                <a:spcPts val="0"/>
              </a:spcAft>
              <a:buClr>
                <a:schemeClr val="dk1"/>
              </a:buClr>
              <a:buSzPts val="1350"/>
              <a:buFont typeface="Arial"/>
              <a:buNone/>
            </a:pPr>
            <a:endParaRPr sz="1350">
              <a:solidFill>
                <a:schemeClr val="dk1"/>
              </a:solidFill>
              <a:latin typeface="Calibri"/>
              <a:ea typeface="Calibri"/>
              <a:cs typeface="Calibri"/>
              <a:sym typeface="Calibri"/>
            </a:endParaRPr>
          </a:p>
        </p:txBody>
      </p:sp>
      <p:pic>
        <p:nvPicPr>
          <p:cNvPr id="2522" name="Google Shape;2522;p198"/>
          <p:cNvPicPr preferRelativeResize="0"/>
          <p:nvPr/>
        </p:nvPicPr>
        <p:blipFill rotWithShape="1">
          <a:blip r:embed="rId3">
            <a:alphaModFix/>
          </a:blip>
          <a:srcRect/>
          <a:stretch/>
        </p:blipFill>
        <p:spPr>
          <a:xfrm>
            <a:off x="2819400" y="4114800"/>
            <a:ext cx="3352800" cy="1872549"/>
          </a:xfrm>
          <a:prstGeom prst="rect">
            <a:avLst/>
          </a:prstGeom>
          <a:noFill/>
          <a:ln>
            <a:noFill/>
          </a:ln>
        </p:spPr>
      </p:pic>
      <p:sp>
        <p:nvSpPr>
          <p:cNvPr id="2523" name="Google Shape;2523;p1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24" name="Google Shape;2524;p1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25" name="Google Shape;2525;p1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191</a:t>
            </a:fld>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pic>
        <p:nvPicPr>
          <p:cNvPr id="2530" name="Google Shape;2530;p199"/>
          <p:cNvPicPr preferRelativeResize="0"/>
          <p:nvPr/>
        </p:nvPicPr>
        <p:blipFill rotWithShape="1">
          <a:blip r:embed="rId3">
            <a:alphaModFix/>
          </a:blip>
          <a:srcRect/>
          <a:stretch/>
        </p:blipFill>
        <p:spPr>
          <a:xfrm>
            <a:off x="1646735" y="1428750"/>
            <a:ext cx="6084843" cy="4895850"/>
          </a:xfrm>
          <a:prstGeom prst="rect">
            <a:avLst/>
          </a:prstGeom>
          <a:noFill/>
          <a:ln>
            <a:noFill/>
          </a:ln>
        </p:spPr>
      </p:pic>
      <p:sp>
        <p:nvSpPr>
          <p:cNvPr id="2531" name="Google Shape;2531;p1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32" name="Google Shape;2532;p1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33" name="Google Shape;2533;p1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pic>
        <p:nvPicPr>
          <p:cNvPr id="2538" name="Google Shape;2538;p200"/>
          <p:cNvPicPr preferRelativeResize="0"/>
          <p:nvPr/>
        </p:nvPicPr>
        <p:blipFill rotWithShape="1">
          <a:blip r:embed="rId3">
            <a:alphaModFix/>
          </a:blip>
          <a:srcRect/>
          <a:stretch/>
        </p:blipFill>
        <p:spPr>
          <a:xfrm>
            <a:off x="1066800" y="1430779"/>
            <a:ext cx="6477000" cy="5299964"/>
          </a:xfrm>
          <a:prstGeom prst="rect">
            <a:avLst/>
          </a:prstGeom>
          <a:noFill/>
          <a:ln>
            <a:noFill/>
          </a:ln>
        </p:spPr>
      </p:pic>
      <p:sp>
        <p:nvSpPr>
          <p:cNvPr id="2539" name="Google Shape;2539;p2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40" name="Google Shape;2540;p2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41" name="Google Shape;2541;p2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Google Shape;2546;p201"/>
          <p:cNvSpPr/>
          <p:nvPr/>
        </p:nvSpPr>
        <p:spPr>
          <a:xfrm>
            <a:off x="838200" y="1178230"/>
            <a:ext cx="6705600" cy="36009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u="sng">
                <a:solidFill>
                  <a:srgbClr val="FF0000"/>
                </a:solidFill>
                <a:latin typeface="Times New Roman"/>
                <a:ea typeface="Times New Roman"/>
                <a:cs typeface="Times New Roman"/>
                <a:sym typeface="Times New Roman"/>
              </a:rPr>
              <a:t>Relationship</a:t>
            </a:r>
            <a:endParaRPr/>
          </a:p>
          <a:p>
            <a:pPr marL="0" marR="0" lvl="0" indent="0" algn="l" rtl="0">
              <a:spcBef>
                <a:spcPts val="0"/>
              </a:spcBef>
              <a:spcAft>
                <a:spcPts val="0"/>
              </a:spcAft>
              <a:buNone/>
            </a:pPr>
            <a:r>
              <a:rPr lang="en-US" sz="3200">
                <a:solidFill>
                  <a:schemeClr val="dk1"/>
                </a:solidFill>
                <a:latin typeface="Times New Roman"/>
                <a:ea typeface="Times New Roman"/>
                <a:cs typeface="Times New Roman"/>
                <a:sym typeface="Times New Roman"/>
              </a:rPr>
              <a:t>Two relationships used primarily for organizing use case models are both powerful </a:t>
            </a:r>
            <a:endParaRPr/>
          </a:p>
          <a:p>
            <a:pPr marL="257175" marR="0" lvl="0" indent="-257175" algn="l" rtl="0">
              <a:spcBef>
                <a:spcPts val="0"/>
              </a:spcBef>
              <a:spcAft>
                <a:spcPts val="0"/>
              </a:spcAft>
              <a:buClr>
                <a:srgbClr val="FF0000"/>
              </a:buClr>
              <a:buSzPts val="3200"/>
              <a:buFont typeface="Arial"/>
              <a:buChar char="•"/>
            </a:pPr>
            <a:r>
              <a:rPr lang="en-US" sz="3200">
                <a:solidFill>
                  <a:srgbClr val="FF0000"/>
                </a:solidFill>
                <a:latin typeface="Times New Roman"/>
                <a:ea typeface="Times New Roman"/>
                <a:cs typeface="Times New Roman"/>
                <a:sym typeface="Times New Roman"/>
              </a:rPr>
              <a:t>«include» relationship</a:t>
            </a:r>
            <a:endParaRPr/>
          </a:p>
          <a:p>
            <a:pPr marL="257175" marR="0" lvl="0" indent="-257175" algn="l" rtl="0">
              <a:spcBef>
                <a:spcPts val="0"/>
              </a:spcBef>
              <a:spcAft>
                <a:spcPts val="0"/>
              </a:spcAft>
              <a:buClr>
                <a:srgbClr val="FF0000"/>
              </a:buClr>
              <a:buSzPts val="3200"/>
              <a:buFont typeface="Arial"/>
              <a:buChar char="•"/>
            </a:pPr>
            <a:r>
              <a:rPr lang="en-US" sz="3200">
                <a:solidFill>
                  <a:srgbClr val="FF0000"/>
                </a:solidFill>
                <a:latin typeface="Times New Roman"/>
                <a:ea typeface="Times New Roman"/>
                <a:cs typeface="Times New Roman"/>
                <a:sym typeface="Times New Roman"/>
              </a:rPr>
              <a:t> «extend» relationship</a:t>
            </a:r>
            <a:endParaRPr/>
          </a:p>
          <a:p>
            <a:pPr marL="257175" marR="0" lvl="0" indent="-142875" algn="l" rtl="0">
              <a:spcBef>
                <a:spcPts val="0"/>
              </a:spcBef>
              <a:spcAft>
                <a:spcPts val="0"/>
              </a:spcAft>
              <a:buClr>
                <a:schemeClr val="dk1"/>
              </a:buClr>
              <a:buSzPts val="1800"/>
              <a:buFont typeface="Arial"/>
              <a:buNone/>
            </a:pPr>
            <a:endParaRPr sz="1800">
              <a:solidFill>
                <a:srgbClr val="FF0000"/>
              </a:solidFill>
              <a:latin typeface="Calibri"/>
              <a:ea typeface="Calibri"/>
              <a:cs typeface="Calibri"/>
              <a:sym typeface="Calibri"/>
            </a:endParaRPr>
          </a:p>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sp>
        <p:nvSpPr>
          <p:cNvPr id="2547" name="Google Shape;2547;p2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48" name="Google Shape;2548;p2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49" name="Google Shape;2549;p2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pic>
        <p:nvPicPr>
          <p:cNvPr id="2554" name="Google Shape;2554;p202"/>
          <p:cNvPicPr preferRelativeResize="0"/>
          <p:nvPr/>
        </p:nvPicPr>
        <p:blipFill rotWithShape="1">
          <a:blip r:embed="rId3">
            <a:alphaModFix/>
          </a:blip>
          <a:srcRect/>
          <a:stretch/>
        </p:blipFill>
        <p:spPr>
          <a:xfrm>
            <a:off x="1371600" y="1110004"/>
            <a:ext cx="6477000" cy="4799919"/>
          </a:xfrm>
          <a:prstGeom prst="rect">
            <a:avLst/>
          </a:prstGeom>
          <a:noFill/>
          <a:ln>
            <a:noFill/>
          </a:ln>
        </p:spPr>
      </p:pic>
      <p:sp>
        <p:nvSpPr>
          <p:cNvPr id="2555" name="Google Shape;2555;p2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56" name="Google Shape;2556;p2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57" name="Google Shape;2557;p2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561"/>
        <p:cNvGrpSpPr/>
        <p:nvPr/>
      </p:nvGrpSpPr>
      <p:grpSpPr>
        <a:xfrm>
          <a:off x="0" y="0"/>
          <a:ext cx="0" cy="0"/>
          <a:chOff x="0" y="0"/>
          <a:chExt cx="0" cy="0"/>
        </a:xfrm>
      </p:grpSpPr>
      <p:sp>
        <p:nvSpPr>
          <p:cNvPr id="2562" name="Google Shape;2562;p203"/>
          <p:cNvSpPr/>
          <p:nvPr/>
        </p:nvSpPr>
        <p:spPr>
          <a:xfrm>
            <a:off x="685800" y="1646802"/>
            <a:ext cx="7467600" cy="403809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«include» relationship</a:t>
            </a:r>
            <a:endParaRPr/>
          </a:p>
          <a:p>
            <a:pPr marL="257175" marR="0" lvl="0" indent="-257175" algn="just" rtl="0">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In our hydroponics example, we have an </a:t>
            </a:r>
            <a:r>
              <a:rPr lang="en-US" sz="2000" i="1">
                <a:solidFill>
                  <a:srgbClr val="FF0000"/>
                </a:solidFill>
                <a:latin typeface="Times New Roman"/>
                <a:ea typeface="Times New Roman"/>
                <a:cs typeface="Times New Roman"/>
                <a:sym typeface="Times New Roman"/>
              </a:rPr>
              <a:t>Update Crop Encyclopedia </a:t>
            </a:r>
            <a:r>
              <a:rPr lang="en-US" sz="2000">
                <a:solidFill>
                  <a:schemeClr val="dk1"/>
                </a:solidFill>
                <a:latin typeface="Times New Roman"/>
                <a:ea typeface="Times New Roman"/>
                <a:cs typeface="Times New Roman"/>
                <a:sym typeface="Times New Roman"/>
              </a:rPr>
              <a:t>use case. </a:t>
            </a:r>
            <a:endParaRPr/>
          </a:p>
          <a:p>
            <a:pPr marL="257175" marR="0" lvl="0" indent="-257175" algn="just" rtl="0">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During analysis, we determine that the </a:t>
            </a:r>
            <a:r>
              <a:rPr lang="en-US" sz="2000" i="1">
                <a:solidFill>
                  <a:srgbClr val="FF0000"/>
                </a:solidFill>
                <a:latin typeface="Times New Roman"/>
                <a:ea typeface="Times New Roman"/>
                <a:cs typeface="Times New Roman"/>
                <a:sym typeface="Times New Roman"/>
              </a:rPr>
              <a:t>Nutritionist</a:t>
            </a:r>
            <a:r>
              <a:rPr lang="en-US" sz="2000">
                <a:solidFill>
                  <a:schemeClr val="dk1"/>
                </a:solidFill>
                <a:latin typeface="Times New Roman"/>
                <a:ea typeface="Times New Roman"/>
                <a:cs typeface="Times New Roman"/>
                <a:sym typeface="Times New Roman"/>
              </a:rPr>
              <a:t> actor using that use case will have to see what is in the crop encyclopedia prior to updating it. </a:t>
            </a:r>
            <a:endParaRPr/>
          </a:p>
          <a:p>
            <a:pPr marL="257175" marR="0" lvl="0" indent="-257175" algn="just" rtl="0">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This is why the </a:t>
            </a:r>
            <a:r>
              <a:rPr lang="en-US" sz="2000" i="1">
                <a:solidFill>
                  <a:srgbClr val="FF0000"/>
                </a:solidFill>
                <a:latin typeface="Times New Roman"/>
                <a:ea typeface="Times New Roman"/>
                <a:cs typeface="Times New Roman"/>
                <a:sym typeface="Times New Roman"/>
              </a:rPr>
              <a:t>Nutritionist</a:t>
            </a:r>
            <a:r>
              <a:rPr lang="en-US" sz="2000">
                <a:solidFill>
                  <a:schemeClr val="dk1"/>
                </a:solidFill>
                <a:latin typeface="Times New Roman"/>
                <a:ea typeface="Times New Roman"/>
                <a:cs typeface="Times New Roman"/>
                <a:sym typeface="Times New Roman"/>
              </a:rPr>
              <a:t> can invoke the View Reports use case. </a:t>
            </a:r>
            <a:endParaRPr/>
          </a:p>
          <a:p>
            <a:pPr marL="257175" marR="0" lvl="0" indent="-257175" algn="just" rtl="0">
              <a:lnSpc>
                <a:spcPct val="150000"/>
              </a:lnSpc>
              <a:spcBef>
                <a:spcPts val="0"/>
              </a:spcBef>
              <a:spcAft>
                <a:spcPts val="0"/>
              </a:spcAft>
              <a:buClr>
                <a:schemeClr val="dk1"/>
              </a:buClr>
              <a:buSzPts val="2000"/>
              <a:buFont typeface="Arial"/>
              <a:buChar char="•"/>
            </a:pPr>
            <a:r>
              <a:rPr lang="en-US" sz="2000">
                <a:solidFill>
                  <a:schemeClr val="dk1"/>
                </a:solidFill>
                <a:latin typeface="Times New Roman"/>
                <a:ea typeface="Times New Roman"/>
                <a:cs typeface="Times New Roman"/>
                <a:sym typeface="Times New Roman"/>
              </a:rPr>
              <a:t>The same is true for the </a:t>
            </a:r>
            <a:r>
              <a:rPr lang="en-US" sz="2000" i="1">
                <a:solidFill>
                  <a:srgbClr val="FF0000"/>
                </a:solidFill>
                <a:latin typeface="Times New Roman"/>
                <a:ea typeface="Times New Roman"/>
                <a:cs typeface="Times New Roman"/>
                <a:sym typeface="Times New Roman"/>
              </a:rPr>
              <a:t>Gardener</a:t>
            </a:r>
            <a:r>
              <a:rPr lang="en-US" sz="2000">
                <a:solidFill>
                  <a:schemeClr val="dk1"/>
                </a:solidFill>
                <a:latin typeface="Times New Roman"/>
                <a:ea typeface="Times New Roman"/>
                <a:cs typeface="Times New Roman"/>
                <a:sym typeface="Times New Roman"/>
              </a:rPr>
              <a:t> actor whenever invoking </a:t>
            </a:r>
            <a:r>
              <a:rPr lang="en-US" sz="2000" i="1">
                <a:solidFill>
                  <a:srgbClr val="FF0000"/>
                </a:solidFill>
                <a:latin typeface="Times New Roman"/>
                <a:ea typeface="Times New Roman"/>
                <a:cs typeface="Times New Roman"/>
                <a:sym typeface="Times New Roman"/>
              </a:rPr>
              <a:t>Maintain StorageTanks</a:t>
            </a:r>
            <a:r>
              <a:rPr lang="en-US" sz="2000">
                <a:solidFill>
                  <a:schemeClr val="dk1"/>
                </a:solidFill>
                <a:latin typeface="Times New Roman"/>
                <a:ea typeface="Times New Roman"/>
                <a:cs typeface="Times New Roman"/>
                <a:sym typeface="Times New Roman"/>
              </a:rPr>
              <a:t>. </a:t>
            </a:r>
            <a:endParaRPr/>
          </a:p>
        </p:txBody>
      </p:sp>
      <p:sp>
        <p:nvSpPr>
          <p:cNvPr id="2563" name="Google Shape;2563;p2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64" name="Google Shape;2564;p2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65" name="Google Shape;2565;p2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sp>
        <p:nvSpPr>
          <p:cNvPr id="2570" name="Google Shape;2570;p204"/>
          <p:cNvSpPr/>
          <p:nvPr/>
        </p:nvSpPr>
        <p:spPr>
          <a:xfrm>
            <a:off x="762000" y="1028700"/>
            <a:ext cx="7772400" cy="4197559"/>
          </a:xfrm>
          <a:prstGeom prst="rect">
            <a:avLst/>
          </a:prstGeom>
          <a:noFill/>
          <a:ln>
            <a:noFill/>
          </a:ln>
        </p:spPr>
        <p:txBody>
          <a:bodyPr spcFirstLastPara="1" wrap="square" lIns="91425" tIns="45700" rIns="91425" bIns="45700" anchor="t" anchorCtr="0">
            <a:noAutofit/>
          </a:bodyPr>
          <a:lstStyle/>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Neither actor should be executing the use cases blindly. Therefore, the </a:t>
            </a:r>
            <a:r>
              <a:rPr lang="en-US" sz="1800" i="1">
                <a:solidFill>
                  <a:srgbClr val="FF0000"/>
                </a:solidFill>
                <a:latin typeface="Times New Roman"/>
                <a:ea typeface="Times New Roman"/>
                <a:cs typeface="Times New Roman"/>
                <a:sym typeface="Times New Roman"/>
              </a:rPr>
              <a:t>View Report </a:t>
            </a:r>
            <a:r>
              <a:rPr lang="en-US" sz="1800">
                <a:solidFill>
                  <a:schemeClr val="dk1"/>
                </a:solidFill>
                <a:latin typeface="Times New Roman"/>
                <a:ea typeface="Times New Roman"/>
                <a:cs typeface="Times New Roman"/>
                <a:sym typeface="Times New Roman"/>
              </a:rPr>
              <a:t>use case is a common functionality that both other use cases need. </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This can be depicted on the use case model via an </a:t>
            </a:r>
            <a:r>
              <a:rPr lang="en-US" sz="1800" i="1">
                <a:solidFill>
                  <a:srgbClr val="FF0000"/>
                </a:solidFill>
                <a:latin typeface="Times New Roman"/>
                <a:ea typeface="Times New Roman"/>
                <a:cs typeface="Times New Roman"/>
                <a:sym typeface="Times New Roman"/>
              </a:rPr>
              <a:t>«include» relationship</a:t>
            </a:r>
            <a:r>
              <a:rPr lang="en-US" sz="1800">
                <a:solidFill>
                  <a:schemeClr val="dk1"/>
                </a:solidFill>
                <a:latin typeface="Times New Roman"/>
                <a:ea typeface="Times New Roman"/>
                <a:cs typeface="Times New Roman"/>
                <a:sym typeface="Times New Roman"/>
              </a:rPr>
              <a:t>, as shown in Figure.</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This diagram states, for example, that the </a:t>
            </a:r>
            <a:r>
              <a:rPr lang="en-US" sz="1800" i="1">
                <a:solidFill>
                  <a:srgbClr val="FF0000"/>
                </a:solidFill>
                <a:latin typeface="Times New Roman"/>
                <a:ea typeface="Times New Roman"/>
                <a:cs typeface="Times New Roman"/>
                <a:sym typeface="Times New Roman"/>
              </a:rPr>
              <a:t>Update Crop Encyclopedia </a:t>
            </a:r>
            <a:r>
              <a:rPr lang="en-US" sz="1800">
                <a:solidFill>
                  <a:schemeClr val="dk1"/>
                </a:solidFill>
                <a:latin typeface="Times New Roman"/>
                <a:ea typeface="Times New Roman"/>
                <a:cs typeface="Times New Roman"/>
                <a:sym typeface="Times New Roman"/>
              </a:rPr>
              <a:t>usecase includes the View Reports use case. </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This means that </a:t>
            </a:r>
            <a:r>
              <a:rPr lang="en-US" sz="1800" i="1">
                <a:solidFill>
                  <a:srgbClr val="FF0000"/>
                </a:solidFill>
                <a:latin typeface="Times New Roman"/>
                <a:ea typeface="Times New Roman"/>
                <a:cs typeface="Times New Roman"/>
                <a:sym typeface="Times New Roman"/>
              </a:rPr>
              <a:t>View Reports </a:t>
            </a:r>
            <a:r>
              <a:rPr lang="en-US" sz="1800">
                <a:solidFill>
                  <a:schemeClr val="dk1"/>
                </a:solidFill>
                <a:latin typeface="Times New Roman"/>
                <a:ea typeface="Times New Roman"/>
                <a:cs typeface="Times New Roman"/>
                <a:sym typeface="Times New Roman"/>
              </a:rPr>
              <a:t>must be executed when </a:t>
            </a:r>
            <a:r>
              <a:rPr lang="en-US" sz="1800" i="1">
                <a:solidFill>
                  <a:srgbClr val="FF0000"/>
                </a:solidFill>
                <a:latin typeface="Times New Roman"/>
                <a:ea typeface="Times New Roman"/>
                <a:cs typeface="Times New Roman"/>
                <a:sym typeface="Times New Roman"/>
              </a:rPr>
              <a:t>Update Crop Encyclopedia </a:t>
            </a:r>
            <a:r>
              <a:rPr lang="en-US" sz="1800">
                <a:solidFill>
                  <a:schemeClr val="dk1"/>
                </a:solidFill>
                <a:latin typeface="Times New Roman"/>
                <a:ea typeface="Times New Roman"/>
                <a:cs typeface="Times New Roman"/>
                <a:sym typeface="Times New Roman"/>
              </a:rPr>
              <a:t>is executed. </a:t>
            </a:r>
            <a:endParaRPr/>
          </a:p>
          <a:p>
            <a:pPr marL="257175" marR="0" lvl="0" indent="-257175" algn="just" rtl="0">
              <a:lnSpc>
                <a:spcPct val="150000"/>
              </a:lnSpc>
              <a:spcBef>
                <a:spcPts val="0"/>
              </a:spcBef>
              <a:spcAft>
                <a:spcPts val="0"/>
              </a:spcAft>
              <a:buClr>
                <a:srgbClr val="FF0000"/>
              </a:buClr>
              <a:buSzPts val="1800"/>
              <a:buFont typeface="Arial"/>
              <a:buChar char="•"/>
            </a:pPr>
            <a:r>
              <a:rPr lang="en-US" sz="1800" i="1">
                <a:solidFill>
                  <a:srgbClr val="FF0000"/>
                </a:solidFill>
                <a:latin typeface="Times New Roman"/>
                <a:ea typeface="Times New Roman"/>
                <a:cs typeface="Times New Roman"/>
                <a:sym typeface="Times New Roman"/>
              </a:rPr>
              <a:t>UpdateCrop Encyclopedia </a:t>
            </a:r>
            <a:r>
              <a:rPr lang="en-US" sz="1800">
                <a:solidFill>
                  <a:schemeClr val="dk1"/>
                </a:solidFill>
                <a:latin typeface="Times New Roman"/>
                <a:ea typeface="Times New Roman"/>
                <a:cs typeface="Times New Roman"/>
                <a:sym typeface="Times New Roman"/>
              </a:rPr>
              <a:t>would not be considered complete without View Reports.</a:t>
            </a:r>
            <a:endParaRPr sz="1800">
              <a:solidFill>
                <a:srgbClr val="FF0000"/>
              </a:solidFill>
              <a:latin typeface="Times New Roman"/>
              <a:ea typeface="Times New Roman"/>
              <a:cs typeface="Times New Roman"/>
              <a:sym typeface="Times New Roman"/>
            </a:endParaRPr>
          </a:p>
        </p:txBody>
      </p:sp>
      <p:sp>
        <p:nvSpPr>
          <p:cNvPr id="2571" name="Google Shape;2571;p2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72" name="Google Shape;2572;p2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73" name="Google Shape;2573;p2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205"/>
          <p:cNvSpPr/>
          <p:nvPr/>
        </p:nvSpPr>
        <p:spPr>
          <a:xfrm>
            <a:off x="1543051" y="1257301"/>
            <a:ext cx="242220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u="sng">
                <a:solidFill>
                  <a:srgbClr val="FF0000"/>
                </a:solidFill>
                <a:latin typeface="Calibri"/>
                <a:ea typeface="Calibri"/>
                <a:cs typeface="Calibri"/>
                <a:sym typeface="Calibri"/>
              </a:rPr>
              <a:t>«extend» Relationships</a:t>
            </a:r>
            <a:endParaRPr/>
          </a:p>
          <a:p>
            <a:pPr marL="0" marR="0" lvl="0" indent="0" algn="l" rtl="0">
              <a:spcBef>
                <a:spcPts val="0"/>
              </a:spcBef>
              <a:spcAft>
                <a:spcPts val="0"/>
              </a:spcAft>
              <a:buNone/>
            </a:pPr>
            <a:endParaRPr sz="1800" u="sng">
              <a:solidFill>
                <a:srgbClr val="FF0000"/>
              </a:solidFill>
              <a:latin typeface="Calibri"/>
              <a:ea typeface="Calibri"/>
              <a:cs typeface="Calibri"/>
              <a:sym typeface="Calibri"/>
            </a:endParaRPr>
          </a:p>
        </p:txBody>
      </p:sp>
      <p:pic>
        <p:nvPicPr>
          <p:cNvPr id="2579" name="Google Shape;2579;p205"/>
          <p:cNvPicPr preferRelativeResize="0"/>
          <p:nvPr/>
        </p:nvPicPr>
        <p:blipFill rotWithShape="1">
          <a:blip r:embed="rId3">
            <a:alphaModFix/>
          </a:blip>
          <a:srcRect/>
          <a:stretch/>
        </p:blipFill>
        <p:spPr>
          <a:xfrm>
            <a:off x="1981200" y="1828799"/>
            <a:ext cx="5486400" cy="4627084"/>
          </a:xfrm>
          <a:prstGeom prst="rect">
            <a:avLst/>
          </a:prstGeom>
          <a:noFill/>
          <a:ln>
            <a:noFill/>
          </a:ln>
        </p:spPr>
      </p:pic>
      <p:sp>
        <p:nvSpPr>
          <p:cNvPr id="2580" name="Google Shape;2580;p2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81" name="Google Shape;2581;p2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82" name="Google Shape;2582;p2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206"/>
          <p:cNvSpPr/>
          <p:nvPr/>
        </p:nvSpPr>
        <p:spPr>
          <a:xfrm>
            <a:off x="533400" y="1200150"/>
            <a:ext cx="8153400" cy="3788858"/>
          </a:xfrm>
          <a:prstGeom prst="rect">
            <a:avLst/>
          </a:prstGeom>
          <a:noFill/>
          <a:ln>
            <a:noFill/>
          </a:ln>
        </p:spPr>
        <p:txBody>
          <a:bodyPr spcFirstLastPara="1" wrap="square" lIns="91425" tIns="45700" rIns="91425" bIns="45700" anchor="t" anchorCtr="0">
            <a:noAutofit/>
          </a:bodyPr>
          <a:lstStyle/>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While developing your use cases, you may find that certain activities might be performed as part of the use case but are not mandatory for that use case to run successfully. </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In our example, as the </a:t>
            </a:r>
            <a:r>
              <a:rPr lang="en-US" sz="1800" i="1">
                <a:solidFill>
                  <a:srgbClr val="FF0000"/>
                </a:solidFill>
                <a:latin typeface="Calibri"/>
                <a:ea typeface="Calibri"/>
                <a:cs typeface="Calibri"/>
                <a:sym typeface="Calibri"/>
              </a:rPr>
              <a:t>Gardener</a:t>
            </a:r>
            <a:r>
              <a:rPr lang="en-US" sz="1800">
                <a:solidFill>
                  <a:schemeClr val="dk1"/>
                </a:solidFill>
                <a:latin typeface="Calibri"/>
                <a:ea typeface="Calibri"/>
                <a:cs typeface="Calibri"/>
                <a:sym typeface="Calibri"/>
              </a:rPr>
              <a:t> actor executes the </a:t>
            </a:r>
            <a:r>
              <a:rPr lang="en-US" sz="1800" i="1">
                <a:solidFill>
                  <a:srgbClr val="FF0000"/>
                </a:solidFill>
                <a:latin typeface="Calibri"/>
                <a:ea typeface="Calibri"/>
                <a:cs typeface="Calibri"/>
                <a:sym typeface="Calibri"/>
              </a:rPr>
              <a:t>Manage Garden</a:t>
            </a:r>
            <a:r>
              <a:rPr lang="en-US" sz="1800">
                <a:solidFill>
                  <a:schemeClr val="dk1"/>
                </a:solidFill>
                <a:latin typeface="Calibri"/>
                <a:ea typeface="Calibri"/>
                <a:cs typeface="Calibri"/>
                <a:sym typeface="Calibri"/>
              </a:rPr>
              <a:t> use case, he or she may want to look at some reports. </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This could be done by using the </a:t>
            </a:r>
            <a:r>
              <a:rPr lang="en-US" sz="1800" i="1">
                <a:solidFill>
                  <a:srgbClr val="FF0000"/>
                </a:solidFill>
                <a:latin typeface="Calibri"/>
                <a:ea typeface="Calibri"/>
                <a:cs typeface="Calibri"/>
                <a:sym typeface="Calibri"/>
              </a:rPr>
              <a:t>View Reports </a:t>
            </a:r>
            <a:r>
              <a:rPr lang="en-US" sz="1800">
                <a:solidFill>
                  <a:schemeClr val="dk1"/>
                </a:solidFill>
                <a:latin typeface="Calibri"/>
                <a:ea typeface="Calibri"/>
                <a:cs typeface="Calibri"/>
                <a:sym typeface="Calibri"/>
              </a:rPr>
              <a:t>use case.</a:t>
            </a:r>
            <a:endParaRPr/>
          </a:p>
          <a:p>
            <a:pPr marL="257175" marR="0" lvl="0" indent="-257175"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However, </a:t>
            </a:r>
            <a:r>
              <a:rPr lang="en-US" sz="1800" i="1">
                <a:solidFill>
                  <a:srgbClr val="FF0000"/>
                </a:solidFill>
                <a:latin typeface="Calibri"/>
                <a:ea typeface="Calibri"/>
                <a:cs typeface="Calibri"/>
                <a:sym typeface="Calibri"/>
              </a:rPr>
              <a:t>View Reports </a:t>
            </a:r>
            <a:r>
              <a:rPr lang="en-US" sz="1800">
                <a:solidFill>
                  <a:schemeClr val="dk1"/>
                </a:solidFill>
                <a:latin typeface="Calibri"/>
                <a:ea typeface="Calibri"/>
                <a:cs typeface="Calibri"/>
                <a:sym typeface="Calibri"/>
              </a:rPr>
              <a:t>is not required when </a:t>
            </a:r>
            <a:r>
              <a:rPr lang="en-US" sz="1800" i="1">
                <a:solidFill>
                  <a:srgbClr val="FF0000"/>
                </a:solidFill>
                <a:latin typeface="Calibri"/>
                <a:ea typeface="Calibri"/>
                <a:cs typeface="Calibri"/>
                <a:sym typeface="Calibri"/>
              </a:rPr>
              <a:t>Manage Garden </a:t>
            </a:r>
            <a:r>
              <a:rPr lang="en-US" sz="1800">
                <a:solidFill>
                  <a:schemeClr val="dk1"/>
                </a:solidFill>
                <a:latin typeface="Calibri"/>
                <a:ea typeface="Calibri"/>
                <a:cs typeface="Calibri"/>
                <a:sym typeface="Calibri"/>
              </a:rPr>
              <a:t>is run. </a:t>
            </a:r>
            <a:r>
              <a:rPr lang="en-US" sz="1800" i="1">
                <a:solidFill>
                  <a:srgbClr val="FF0000"/>
                </a:solidFill>
                <a:latin typeface="Calibri"/>
                <a:ea typeface="Calibri"/>
                <a:cs typeface="Calibri"/>
                <a:sym typeface="Calibri"/>
              </a:rPr>
              <a:t>Manage Garden </a:t>
            </a:r>
            <a:r>
              <a:rPr lang="en-US" sz="1800">
                <a:solidFill>
                  <a:schemeClr val="dk1"/>
                </a:solidFill>
                <a:latin typeface="Calibri"/>
                <a:ea typeface="Calibri"/>
                <a:cs typeface="Calibri"/>
                <a:sym typeface="Calibri"/>
              </a:rPr>
              <a:t>is complete in and of itself. So, we modify the use case diagram to indicate that the </a:t>
            </a:r>
            <a:r>
              <a:rPr lang="en-US" sz="1800" i="1">
                <a:solidFill>
                  <a:srgbClr val="FF0000"/>
                </a:solidFill>
                <a:latin typeface="Calibri"/>
                <a:ea typeface="Calibri"/>
                <a:cs typeface="Calibri"/>
                <a:sym typeface="Calibri"/>
              </a:rPr>
              <a:t>View Reports</a:t>
            </a:r>
            <a:r>
              <a:rPr lang="en-US" sz="1800">
                <a:solidFill>
                  <a:schemeClr val="dk1"/>
                </a:solidFill>
                <a:latin typeface="Calibri"/>
                <a:ea typeface="Calibri"/>
                <a:cs typeface="Calibri"/>
                <a:sym typeface="Calibri"/>
              </a:rPr>
              <a:t> use case extends the </a:t>
            </a:r>
            <a:r>
              <a:rPr lang="en-US" sz="1800" i="1">
                <a:solidFill>
                  <a:srgbClr val="FF0000"/>
                </a:solidFill>
                <a:latin typeface="Calibri"/>
                <a:ea typeface="Calibri"/>
                <a:cs typeface="Calibri"/>
                <a:sym typeface="Calibri"/>
              </a:rPr>
              <a:t>Manage Garden </a:t>
            </a:r>
            <a:r>
              <a:rPr lang="en-US" sz="1800">
                <a:solidFill>
                  <a:schemeClr val="dk1"/>
                </a:solidFill>
                <a:latin typeface="Calibri"/>
                <a:ea typeface="Calibri"/>
                <a:cs typeface="Calibri"/>
                <a:sym typeface="Calibri"/>
              </a:rPr>
              <a:t>use case.</a:t>
            </a:r>
            <a:endParaRPr sz="1800">
              <a:solidFill>
                <a:schemeClr val="dk1"/>
              </a:solidFill>
              <a:latin typeface="Calibri"/>
              <a:ea typeface="Calibri"/>
              <a:cs typeface="Calibri"/>
              <a:sym typeface="Calibri"/>
            </a:endParaRPr>
          </a:p>
        </p:txBody>
      </p:sp>
      <p:sp>
        <p:nvSpPr>
          <p:cNvPr id="2588" name="Google Shape;2588;p2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89" name="Google Shape;2589;p2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90" name="Google Shape;2590;p2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3" name="Google Shape;113;p17"/>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4" name="Google Shape;114;p17"/>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5" name="Google Shape;115;p17"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16" name="Google Shape;116;p17"/>
          <p:cNvSpPr/>
          <p:nvPr/>
        </p:nvSpPr>
        <p:spPr>
          <a:xfrm>
            <a:off x="1524000" y="1905000"/>
            <a:ext cx="5791200" cy="34163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18CSC202J - OBJECT ORIENTED DESIGN AND PROGRAMMING</a:t>
            </a:r>
            <a:endParaRPr/>
          </a:p>
          <a:p>
            <a:pPr marL="0" marR="0" lvl="0" indent="0" algn="ctr" rtl="0">
              <a:spcBef>
                <a:spcPts val="0"/>
              </a:spcBef>
              <a:spcAft>
                <a:spcPts val="0"/>
              </a:spcAft>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Session 1</a:t>
            </a:r>
            <a:endParaRPr/>
          </a:p>
          <a:p>
            <a:pPr marL="0" marR="0" lvl="0" indent="0" algn="ctr" rtl="0">
              <a:spcBef>
                <a:spcPts val="0"/>
              </a:spcBef>
              <a:spcAft>
                <a:spcPts val="0"/>
              </a:spcAft>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Topic : PROCEDURAL AND OBJECT ORIENTED PROGRAMMING</a:t>
            </a:r>
            <a:endParaRPr/>
          </a:p>
          <a:p>
            <a:pPr marL="0" marR="0" lvl="0" indent="0" algn="ctr" rtl="0">
              <a:spcBef>
                <a:spcPts val="0"/>
              </a:spcBef>
              <a:spcAft>
                <a:spcPts val="0"/>
              </a:spcAft>
              <a:buNone/>
            </a:pPr>
            <a:endParaRPr sz="2400" b="1"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117" name="Google Shape;11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8" name="Google Shape;11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19" name="Google Shape;11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body" idx="1"/>
          </p:nvPr>
        </p:nvSpPr>
        <p:spPr>
          <a:xfrm>
            <a:off x="375290" y="2057400"/>
            <a:ext cx="8387710" cy="4525963"/>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just" rtl="0">
              <a:spcBef>
                <a:spcPts val="0"/>
              </a:spcBef>
              <a:spcAft>
                <a:spcPts val="0"/>
              </a:spcAft>
              <a:buClr>
                <a:schemeClr val="dk1"/>
              </a:buClr>
              <a:buSzPct val="100000"/>
              <a:buChar char="•"/>
            </a:pPr>
            <a:r>
              <a:rPr lang="en-US" sz="3400">
                <a:latin typeface="Times New Roman"/>
                <a:ea typeface="Times New Roman"/>
                <a:cs typeface="Times New Roman"/>
                <a:sym typeface="Times New Roman"/>
              </a:rPr>
              <a:t>C++ I/O operation occurs in streams, which involve transfer of information into byte</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It’s a  sequences of bytes</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Stream involved in two ways</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It is the source as well as the destination of data</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C++ programs input data and output data from a stream.</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 Streams are related with a physical device such as the monitor or with a file stored on the secondary memory.</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In a text stream, the sequence of characters is divided into lines, with each line being terminated.</a:t>
            </a:r>
            <a:endParaRPr/>
          </a:p>
          <a:p>
            <a:pPr marL="342900" lvl="0" indent="-342900" algn="just" rtl="0">
              <a:spcBef>
                <a:spcPts val="476"/>
              </a:spcBef>
              <a:spcAft>
                <a:spcPts val="0"/>
              </a:spcAft>
              <a:buClr>
                <a:schemeClr val="dk1"/>
              </a:buClr>
              <a:buSzPct val="100000"/>
              <a:buChar char="•"/>
            </a:pPr>
            <a:r>
              <a:rPr lang="en-US" sz="3400">
                <a:latin typeface="Times New Roman"/>
                <a:ea typeface="Times New Roman"/>
                <a:cs typeface="Times New Roman"/>
                <a:sym typeface="Times New Roman"/>
              </a:rPr>
              <a:t>With a new-line character (\n) . On the other hand, a binary stream contains data values using  their memory representation.</a:t>
            </a:r>
            <a:endParaRPr/>
          </a:p>
          <a:p>
            <a:pPr marL="342900" lvl="0" indent="-191770" algn="just" rtl="0">
              <a:spcBef>
                <a:spcPts val="476"/>
              </a:spcBef>
              <a:spcAft>
                <a:spcPts val="0"/>
              </a:spcAft>
              <a:buClr>
                <a:schemeClr val="dk1"/>
              </a:buClr>
              <a:buSzPct val="100000"/>
              <a:buNone/>
            </a:pPr>
            <a:endParaRPr sz="3400">
              <a:latin typeface="Times New Roman"/>
              <a:ea typeface="Times New Roman"/>
              <a:cs typeface="Times New Roman"/>
              <a:sym typeface="Times New Roman"/>
            </a:endParaRPr>
          </a:p>
          <a:p>
            <a:pPr marL="342900" lvl="0" indent="-200660" algn="l" rtl="0">
              <a:spcBef>
                <a:spcPts val="448"/>
              </a:spcBef>
              <a:spcAft>
                <a:spcPts val="0"/>
              </a:spcAft>
              <a:buClr>
                <a:schemeClr val="dk1"/>
              </a:buClr>
              <a:buSzPct val="100000"/>
              <a:buNone/>
            </a:pPr>
            <a:endParaRPr/>
          </a:p>
        </p:txBody>
      </p:sp>
      <p:sp>
        <p:nvSpPr>
          <p:cNvPr id="313" name="Google Shape;313;p35"/>
          <p:cNvSpPr/>
          <p:nvPr/>
        </p:nvSpPr>
        <p:spPr>
          <a:xfrm>
            <a:off x="528377" y="763775"/>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b="1">
                <a:solidFill>
                  <a:schemeClr val="lt1"/>
                </a:solidFill>
                <a:latin typeface="Times New Roman"/>
                <a:ea typeface="Times New Roman"/>
                <a:cs typeface="Times New Roman"/>
                <a:sym typeface="Times New Roman"/>
              </a:rPr>
              <a:t>I/O Operation</a:t>
            </a:r>
            <a:endParaRPr/>
          </a:p>
        </p:txBody>
      </p:sp>
      <p:sp>
        <p:nvSpPr>
          <p:cNvPr id="314" name="Google Shape;314;p35"/>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35"/>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16" name="Google Shape;316;p35"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317" name="Google Shape;317;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18" name="Google Shape;318;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19" name="Google Shape;319;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207"/>
          <p:cNvSpPr/>
          <p:nvPr/>
        </p:nvSpPr>
        <p:spPr>
          <a:xfrm>
            <a:off x="381000" y="1223055"/>
            <a:ext cx="7459511" cy="1200329"/>
          </a:xfrm>
          <a:prstGeom prst="rect">
            <a:avLst/>
          </a:prstGeom>
          <a:noFill/>
          <a:ln>
            <a:noFill/>
          </a:ln>
        </p:spPr>
        <p:txBody>
          <a:bodyPr spcFirstLastPara="1" wrap="square" lIns="91425" tIns="45700" rIns="91425" bIns="45700" anchor="t" anchorCtr="0">
            <a:noAutofit/>
          </a:bodyPr>
          <a:lstStyle/>
          <a:p>
            <a:pPr marL="257175" marR="0" lvl="0" indent="-257175"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Where an extending use case is executed, it is indicated in the use case specification as an extension point. </a:t>
            </a:r>
            <a:endParaRPr/>
          </a:p>
          <a:p>
            <a:pPr marL="257175" marR="0" lvl="0" indent="-257175" algn="just"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extension point specifies where, in the flow of the including use case, the extending use case is to be executed.</a:t>
            </a:r>
            <a:endParaRPr sz="1800">
              <a:solidFill>
                <a:schemeClr val="dk1"/>
              </a:solidFill>
              <a:latin typeface="Calibri"/>
              <a:ea typeface="Calibri"/>
              <a:cs typeface="Calibri"/>
              <a:sym typeface="Calibri"/>
            </a:endParaRPr>
          </a:p>
        </p:txBody>
      </p:sp>
      <p:pic>
        <p:nvPicPr>
          <p:cNvPr id="2596" name="Google Shape;2596;p207"/>
          <p:cNvPicPr preferRelativeResize="0"/>
          <p:nvPr/>
        </p:nvPicPr>
        <p:blipFill rotWithShape="1">
          <a:blip r:embed="rId3">
            <a:alphaModFix/>
          </a:blip>
          <a:srcRect/>
          <a:stretch/>
        </p:blipFill>
        <p:spPr>
          <a:xfrm>
            <a:off x="1752600" y="2400300"/>
            <a:ext cx="5276850" cy="4059115"/>
          </a:xfrm>
          <a:prstGeom prst="rect">
            <a:avLst/>
          </a:prstGeom>
          <a:noFill/>
          <a:ln>
            <a:noFill/>
          </a:ln>
        </p:spPr>
      </p:pic>
      <p:sp>
        <p:nvSpPr>
          <p:cNvPr id="2597" name="Google Shape;2597;p2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598" name="Google Shape;2598;p2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599" name="Google Shape;2599;p2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pic>
        <p:nvPicPr>
          <p:cNvPr id="2604" name="Google Shape;2604;p208"/>
          <p:cNvPicPr preferRelativeResize="0"/>
          <p:nvPr/>
        </p:nvPicPr>
        <p:blipFill rotWithShape="1">
          <a:blip r:embed="rId3">
            <a:alphaModFix/>
          </a:blip>
          <a:srcRect/>
          <a:stretch/>
        </p:blipFill>
        <p:spPr>
          <a:xfrm>
            <a:off x="492617" y="1722120"/>
            <a:ext cx="7756921" cy="3413760"/>
          </a:xfrm>
          <a:prstGeom prst="rect">
            <a:avLst/>
          </a:prstGeom>
          <a:noFill/>
          <a:ln>
            <a:noFill/>
          </a:ln>
        </p:spPr>
      </p:pic>
      <p:sp>
        <p:nvSpPr>
          <p:cNvPr id="2605" name="Google Shape;2605;p2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06" name="Google Shape;2606;p2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07" name="Google Shape;2607;p2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209"/>
          <p:cNvSpPr txBox="1"/>
          <p:nvPr/>
        </p:nvSpPr>
        <p:spPr>
          <a:xfrm>
            <a:off x="452907" y="1371600"/>
            <a:ext cx="6342845" cy="27696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350" b="1">
                <a:solidFill>
                  <a:schemeClr val="dk1"/>
                </a:solidFill>
                <a:latin typeface="Times New Roman"/>
                <a:ea typeface="Times New Roman"/>
                <a:cs typeface="Times New Roman"/>
                <a:sym typeface="Times New Roman"/>
              </a:rPr>
              <a:t>SAMPLE MCQ’S</a:t>
            </a:r>
            <a:endParaRPr sz="1350" b="1">
              <a:solidFill>
                <a:schemeClr val="dk1"/>
              </a:solidFill>
              <a:latin typeface="Times New Roman"/>
              <a:ea typeface="Times New Roman"/>
              <a:cs typeface="Times New Roman"/>
              <a:sym typeface="Times New Roman"/>
            </a:endParaRPr>
          </a:p>
        </p:txBody>
      </p:sp>
      <p:sp>
        <p:nvSpPr>
          <p:cNvPr id="2613" name="Google Shape;2613;p209"/>
          <p:cNvSpPr txBox="1"/>
          <p:nvPr/>
        </p:nvSpPr>
        <p:spPr>
          <a:xfrm>
            <a:off x="533400" y="2133600"/>
            <a:ext cx="8077199" cy="3947204"/>
          </a:xfrm>
          <a:prstGeom prst="rect">
            <a:avLst/>
          </a:prstGeom>
          <a:noFill/>
          <a:ln>
            <a:noFill/>
          </a:ln>
        </p:spPr>
        <p:txBody>
          <a:bodyPr spcFirstLastPara="1" wrap="square" lIns="68550" tIns="34275" rIns="68550" bIns="34275" anchor="t" anchorCtr="0">
            <a:spAutoFit/>
          </a:bodyPr>
          <a:lstStyle/>
          <a:p>
            <a:pPr marL="257175" marR="0" lvl="0" indent="-257175" algn="l" rtl="0">
              <a:spcBef>
                <a:spcPts val="0"/>
              </a:spcBef>
              <a:spcAft>
                <a:spcPts val="0"/>
              </a:spcAft>
              <a:buClr>
                <a:schemeClr val="dk1"/>
              </a:buClr>
              <a:buSzPts val="1800"/>
              <a:buFont typeface="Calibri"/>
              <a:buAutoNum type="arabicPeriod"/>
            </a:pPr>
            <a:r>
              <a:rPr lang="en-US" sz="1800">
                <a:solidFill>
                  <a:schemeClr val="dk1"/>
                </a:solidFill>
                <a:latin typeface="Times New Roman"/>
                <a:ea typeface="Times New Roman"/>
                <a:cs typeface="Times New Roman"/>
                <a:sym typeface="Times New Roman"/>
              </a:rPr>
              <a:t>UML diagram that shows the interaction between users and system, is known as</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A. Activity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B. E-R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C. Use case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D. Class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Answer:C</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57175" marR="0" lvl="0" indent="-257175" algn="l" rtl="0">
              <a:spcBef>
                <a:spcPts val="0"/>
              </a:spcBef>
              <a:spcAft>
                <a:spcPts val="0"/>
              </a:spcAft>
              <a:buClr>
                <a:schemeClr val="dk1"/>
              </a:buClr>
              <a:buSzPts val="1800"/>
              <a:buFont typeface="Calibri"/>
              <a:buAutoNum type="arabicPeriod"/>
            </a:pPr>
            <a:r>
              <a:rPr lang="en-US" sz="1800">
                <a:solidFill>
                  <a:schemeClr val="dk1"/>
                </a:solidFill>
                <a:latin typeface="Times New Roman"/>
                <a:ea typeface="Times New Roman"/>
                <a:cs typeface="Times New Roman"/>
                <a:sym typeface="Times New Roman"/>
              </a:rPr>
              <a:t>A UML diagram that facilitates requirements gathering and interacts between system and external users, is called as</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A. Flowchart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B. Sequence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C. Use case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D. Data flow diagram</a:t>
            </a:r>
            <a:br>
              <a:rPr lang="en-US" sz="1800">
                <a:solidFill>
                  <a:schemeClr val="dk1"/>
                </a:solidFill>
                <a:latin typeface="Times New Roman"/>
                <a:ea typeface="Times New Roman"/>
                <a:cs typeface="Times New Roman"/>
                <a:sym typeface="Times New Roman"/>
              </a:rPr>
            </a:br>
            <a:r>
              <a:rPr lang="en-US" sz="1800">
                <a:solidFill>
                  <a:schemeClr val="dk1"/>
                </a:solidFill>
                <a:latin typeface="Times New Roman"/>
                <a:ea typeface="Times New Roman"/>
                <a:cs typeface="Times New Roman"/>
                <a:sym typeface="Times New Roman"/>
              </a:rPr>
              <a:t>Answer: C</a:t>
            </a:r>
            <a:endParaRPr sz="1800">
              <a:solidFill>
                <a:schemeClr val="dk1"/>
              </a:solidFill>
              <a:latin typeface="Times New Roman"/>
              <a:ea typeface="Times New Roman"/>
              <a:cs typeface="Times New Roman"/>
              <a:sym typeface="Times New Roman"/>
            </a:endParaRPr>
          </a:p>
        </p:txBody>
      </p:sp>
      <p:sp>
        <p:nvSpPr>
          <p:cNvPr id="2614" name="Google Shape;2614;p2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15" name="Google Shape;2615;p2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16" name="Google Shape;2616;p2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202</a:t>
            </a:fld>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210"/>
          <p:cNvSpPr txBox="1"/>
          <p:nvPr/>
        </p:nvSpPr>
        <p:spPr>
          <a:xfrm>
            <a:off x="1246031" y="1832825"/>
            <a:ext cx="5554014" cy="992549"/>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SAMPLE MCQ’S</a:t>
            </a: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3. Which of the following is correct A or B and why </a:t>
            </a:r>
            <a:endParaRPr sz="2000" b="1">
              <a:solidFill>
                <a:schemeClr val="dk1"/>
              </a:solidFill>
              <a:latin typeface="Times New Roman"/>
              <a:ea typeface="Times New Roman"/>
              <a:cs typeface="Times New Roman"/>
              <a:sym typeface="Times New Roman"/>
            </a:endParaRPr>
          </a:p>
        </p:txBody>
      </p:sp>
      <p:pic>
        <p:nvPicPr>
          <p:cNvPr id="2622" name="Google Shape;2622;p210"/>
          <p:cNvPicPr preferRelativeResize="0"/>
          <p:nvPr/>
        </p:nvPicPr>
        <p:blipFill rotWithShape="1">
          <a:blip r:embed="rId3">
            <a:alphaModFix/>
          </a:blip>
          <a:srcRect/>
          <a:stretch/>
        </p:blipFill>
        <p:spPr>
          <a:xfrm>
            <a:off x="1371600" y="2734206"/>
            <a:ext cx="6781800" cy="3285594"/>
          </a:xfrm>
          <a:prstGeom prst="rect">
            <a:avLst/>
          </a:prstGeom>
          <a:noFill/>
          <a:ln>
            <a:noFill/>
          </a:ln>
        </p:spPr>
      </p:pic>
      <p:sp>
        <p:nvSpPr>
          <p:cNvPr id="2623" name="Google Shape;2623;p2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24" name="Google Shape;2624;p2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25" name="Google Shape;2625;p2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211"/>
          <p:cNvSpPr txBox="1"/>
          <p:nvPr/>
        </p:nvSpPr>
        <p:spPr>
          <a:xfrm>
            <a:off x="1246030" y="1832825"/>
            <a:ext cx="6602569" cy="684773"/>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SAMPLE MCQ’S</a:t>
            </a:r>
            <a:endParaRPr sz="20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4. Which of the following is correct A or B and why </a:t>
            </a:r>
            <a:endParaRPr sz="2000" b="1">
              <a:solidFill>
                <a:schemeClr val="dk1"/>
              </a:solidFill>
              <a:latin typeface="Times New Roman"/>
              <a:ea typeface="Times New Roman"/>
              <a:cs typeface="Times New Roman"/>
              <a:sym typeface="Times New Roman"/>
            </a:endParaRPr>
          </a:p>
        </p:txBody>
      </p:sp>
      <p:pic>
        <p:nvPicPr>
          <p:cNvPr id="2631" name="Google Shape;2631;p211"/>
          <p:cNvPicPr preferRelativeResize="0"/>
          <p:nvPr/>
        </p:nvPicPr>
        <p:blipFill rotWithShape="1">
          <a:blip r:embed="rId3">
            <a:alphaModFix/>
          </a:blip>
          <a:srcRect/>
          <a:stretch/>
        </p:blipFill>
        <p:spPr>
          <a:xfrm>
            <a:off x="1600200" y="2971800"/>
            <a:ext cx="6248400" cy="2900463"/>
          </a:xfrm>
          <a:prstGeom prst="rect">
            <a:avLst/>
          </a:prstGeom>
          <a:noFill/>
          <a:ln>
            <a:noFill/>
          </a:ln>
        </p:spPr>
      </p:pic>
      <p:sp>
        <p:nvSpPr>
          <p:cNvPr id="2632" name="Google Shape;2632;p2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33" name="Google Shape;2633;p2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34" name="Google Shape;2634;p2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212"/>
          <p:cNvSpPr/>
          <p:nvPr/>
        </p:nvSpPr>
        <p:spPr>
          <a:xfrm>
            <a:off x="737315" y="1108710"/>
            <a:ext cx="6858000" cy="34290"/>
          </a:xfrm>
          <a:prstGeom prst="rect">
            <a:avLst/>
          </a:prstGeom>
          <a:solidFill>
            <a:srgbClr val="EED126"/>
          </a:solidFill>
          <a:ln w="12700" cap="flat" cmpd="sng">
            <a:solidFill>
              <a:srgbClr val="EED12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2640" name="Google Shape;2640;p212"/>
          <p:cNvSpPr/>
          <p:nvPr/>
        </p:nvSpPr>
        <p:spPr>
          <a:xfrm>
            <a:off x="737315" y="1261003"/>
            <a:ext cx="6858000" cy="137160"/>
          </a:xfrm>
          <a:prstGeom prst="rect">
            <a:avLst/>
          </a:prstGeom>
          <a:gradFill>
            <a:gsLst>
              <a:gs pos="0">
                <a:srgbClr val="9A9A9A"/>
              </a:gs>
              <a:gs pos="50000">
                <a:srgbClr val="8D8D8D"/>
              </a:gs>
              <a:gs pos="100000">
                <a:srgbClr val="787878"/>
              </a:gs>
            </a:gsLst>
            <a:lin ang="5400000" scaled="0"/>
          </a:gra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2641" name="Google Shape;2641;p212"/>
          <p:cNvSpPr/>
          <p:nvPr/>
        </p:nvSpPr>
        <p:spPr>
          <a:xfrm>
            <a:off x="4914900" y="742950"/>
            <a:ext cx="800100" cy="457200"/>
          </a:xfrm>
          <a:prstGeom prst="roundRect">
            <a:avLst>
              <a:gd name="adj" fmla="val 16667"/>
            </a:avLst>
          </a:prstGeom>
          <a:solidFill>
            <a:schemeClr val="lt1"/>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2642" name="Google Shape;2642;p212" descr="pngfind.com-kingpin-png-4152286 (1).png"/>
          <p:cNvPicPr preferRelativeResize="0"/>
          <p:nvPr/>
        </p:nvPicPr>
        <p:blipFill rotWithShape="1">
          <a:blip r:embed="rId3">
            <a:alphaModFix/>
          </a:blip>
          <a:srcRect/>
          <a:stretch/>
        </p:blipFill>
        <p:spPr>
          <a:xfrm>
            <a:off x="4857750" y="898784"/>
            <a:ext cx="914400" cy="400050"/>
          </a:xfrm>
          <a:prstGeom prst="rect">
            <a:avLst/>
          </a:prstGeom>
          <a:noFill/>
          <a:ln>
            <a:noFill/>
          </a:ln>
        </p:spPr>
      </p:pic>
      <p:sp>
        <p:nvSpPr>
          <p:cNvPr id="2643" name="Google Shape;2643;p212"/>
          <p:cNvSpPr txBox="1"/>
          <p:nvPr/>
        </p:nvSpPr>
        <p:spPr>
          <a:xfrm>
            <a:off x="1211118" y="1797274"/>
            <a:ext cx="5554014" cy="561662"/>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SAMPLE MCQ’S</a:t>
            </a:r>
            <a:endParaRPr sz="16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4. Which of the following is correct A or B and why </a:t>
            </a:r>
            <a:endParaRPr sz="1600" b="1">
              <a:solidFill>
                <a:schemeClr val="dk1"/>
              </a:solidFill>
              <a:latin typeface="Times New Roman"/>
              <a:ea typeface="Times New Roman"/>
              <a:cs typeface="Times New Roman"/>
              <a:sym typeface="Times New Roman"/>
            </a:endParaRPr>
          </a:p>
        </p:txBody>
      </p:sp>
      <p:pic>
        <p:nvPicPr>
          <p:cNvPr id="2644" name="Google Shape;2644;p212"/>
          <p:cNvPicPr preferRelativeResize="0"/>
          <p:nvPr/>
        </p:nvPicPr>
        <p:blipFill rotWithShape="1">
          <a:blip r:embed="rId4">
            <a:alphaModFix/>
          </a:blip>
          <a:srcRect/>
          <a:stretch/>
        </p:blipFill>
        <p:spPr>
          <a:xfrm>
            <a:off x="2378869" y="2446735"/>
            <a:ext cx="4386263" cy="1964531"/>
          </a:xfrm>
          <a:prstGeom prst="rect">
            <a:avLst/>
          </a:prstGeom>
          <a:noFill/>
          <a:ln>
            <a:noFill/>
          </a:ln>
        </p:spPr>
      </p:pic>
      <p:sp>
        <p:nvSpPr>
          <p:cNvPr id="2645" name="Google Shape;2645;p2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46" name="Google Shape;2646;p2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47" name="Google Shape;2647;p2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213"/>
          <p:cNvSpPr txBox="1">
            <a:spLocks noGrp="1"/>
          </p:cNvSpPr>
          <p:nvPr>
            <p:ph type="ctrTitle"/>
          </p:nvPr>
        </p:nvSpPr>
        <p:spPr>
          <a:xfrm>
            <a:off x="762000" y="1905000"/>
            <a:ext cx="7772400" cy="3124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100"/>
              <a:buFont typeface="Arial"/>
              <a:buNone/>
            </a:pPr>
            <a:br>
              <a:rPr lang="en-US" sz="3100">
                <a:latin typeface="Arial"/>
                <a:ea typeface="Arial"/>
                <a:cs typeface="Arial"/>
                <a:sym typeface="Arial"/>
              </a:rPr>
            </a:br>
            <a:br>
              <a:rPr lang="en-US" sz="3100">
                <a:latin typeface="Arial"/>
                <a:ea typeface="Arial"/>
                <a:cs typeface="Arial"/>
                <a:sym typeface="Arial"/>
              </a:rPr>
            </a:br>
            <a:r>
              <a:rPr lang="en-US" sz="3100" b="1">
                <a:latin typeface="Arial"/>
                <a:ea typeface="Arial"/>
                <a:cs typeface="Arial"/>
                <a:sym typeface="Arial"/>
              </a:rPr>
              <a:t>Session 13</a:t>
            </a:r>
            <a:br>
              <a:rPr lang="en-US" sz="3100" b="1">
                <a:latin typeface="Arial"/>
                <a:ea typeface="Arial"/>
                <a:cs typeface="Arial"/>
                <a:sym typeface="Arial"/>
              </a:rPr>
            </a:br>
            <a:br>
              <a:rPr lang="en-US" sz="3100" b="1">
                <a:latin typeface="Arial"/>
                <a:ea typeface="Arial"/>
                <a:cs typeface="Arial"/>
                <a:sym typeface="Arial"/>
              </a:rPr>
            </a:br>
            <a:r>
              <a:rPr lang="en-US" sz="3100" b="1">
                <a:latin typeface="Arial"/>
                <a:ea typeface="Arial"/>
                <a:cs typeface="Arial"/>
                <a:sym typeface="Arial"/>
              </a:rPr>
              <a:t>Topic : Constructor and Destructor</a:t>
            </a:r>
            <a:br>
              <a:rPr lang="en-US" sz="3100" b="1">
                <a:latin typeface="Arial"/>
                <a:ea typeface="Arial"/>
                <a:cs typeface="Arial"/>
                <a:sym typeface="Arial"/>
              </a:rPr>
            </a:br>
            <a:endParaRPr sz="3100">
              <a:latin typeface="Arial"/>
              <a:ea typeface="Arial"/>
              <a:cs typeface="Arial"/>
              <a:sym typeface="Arial"/>
            </a:endParaRPr>
          </a:p>
        </p:txBody>
      </p:sp>
      <p:sp>
        <p:nvSpPr>
          <p:cNvPr id="2653" name="Google Shape;2653;p213"/>
          <p:cNvSpPr/>
          <p:nvPr/>
        </p:nvSpPr>
        <p:spPr>
          <a:xfrm>
            <a:off x="1219200" y="56388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654" name="Google Shape;2654;p213"/>
          <p:cNvSpPr/>
          <p:nvPr/>
        </p:nvSpPr>
        <p:spPr>
          <a:xfrm>
            <a:off x="1219200" y="68580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655" name="Google Shape;2655;p213"/>
          <p:cNvSpPr/>
          <p:nvPr/>
        </p:nvSpPr>
        <p:spPr>
          <a:xfrm>
            <a:off x="4991100" y="41148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2656" name="Google Shape;2656;p213" descr="pngfind.com-kingpin-png-4152286 (1).png"/>
          <p:cNvPicPr preferRelativeResize="0"/>
          <p:nvPr/>
        </p:nvPicPr>
        <p:blipFill rotWithShape="1">
          <a:blip r:embed="rId3">
            <a:alphaModFix/>
          </a:blip>
          <a:srcRect/>
          <a:stretch/>
        </p:blipFill>
        <p:spPr>
          <a:xfrm>
            <a:off x="4933950" y="411480"/>
            <a:ext cx="914400" cy="533400"/>
          </a:xfrm>
          <a:prstGeom prst="rect">
            <a:avLst/>
          </a:prstGeom>
          <a:noFill/>
          <a:ln>
            <a:noFill/>
          </a:ln>
        </p:spPr>
      </p:pic>
      <p:sp>
        <p:nvSpPr>
          <p:cNvPr id="2657" name="Google Shape;2657;p2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58" name="Google Shape;2658;p2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659" name="Google Shape;2659;p2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21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6" name="Google Shape;2666;p21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67" name="Google Shape;2667;p214"/>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68" name="Google Shape;2668;p21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669" name="Google Shape;2669;p2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70" name="Google Shape;2670;p2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207</a:t>
            </a:fld>
            <a:endParaRPr/>
          </a:p>
        </p:txBody>
      </p:sp>
      <p:sp>
        <p:nvSpPr>
          <p:cNvPr id="2671" name="Google Shape;2671;p214"/>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449263" marR="0" lvl="0" indent="-268288" algn="just" rtl="0">
              <a:lnSpc>
                <a:spcPct val="150000"/>
              </a:lnSpc>
              <a:spcBef>
                <a:spcPts val="0"/>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Constructor is a special type of member function which is primarily used to initialize the member variables value.</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Constructor get automatically invoked when instance or object for the class is created</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When a class is instantiated, even if we don’t declare a constructor, compiler automatically creates one for the program. This compiler created constructor is called default constructor.</a:t>
            </a:r>
            <a:endParaRPr/>
          </a:p>
          <a:p>
            <a:pPr marL="180975" marR="0" lvl="0" indent="0" algn="just" rtl="0">
              <a:lnSpc>
                <a:spcPct val="150000"/>
              </a:lnSpc>
              <a:spcBef>
                <a:spcPts val="563"/>
              </a:spcBef>
              <a:spcAft>
                <a:spcPts val="0"/>
              </a:spcAft>
              <a:buClr>
                <a:srgbClr val="000000"/>
              </a:buClr>
              <a:buSzPts val="2800"/>
              <a:buFont typeface="Arial"/>
              <a:buNone/>
            </a:pPr>
            <a:endParaRPr sz="1600" u="sng">
              <a:solidFill>
                <a:schemeClr val="dk1"/>
              </a:solidFill>
              <a:latin typeface="Times New Roman"/>
              <a:ea typeface="Times New Roman"/>
              <a:cs typeface="Times New Roman"/>
              <a:sym typeface="Times New Roman"/>
            </a:endParaRPr>
          </a:p>
          <a:p>
            <a:pPr marL="180975" marR="0" lvl="0" indent="0" algn="just" rtl="0">
              <a:lnSpc>
                <a:spcPct val="150000"/>
              </a:lnSpc>
              <a:spcBef>
                <a:spcPts val="563"/>
              </a:spcBef>
              <a:spcAft>
                <a:spcPts val="0"/>
              </a:spcAft>
              <a:buClr>
                <a:srgbClr val="000000"/>
              </a:buClr>
              <a:buSzPts val="2800"/>
              <a:buFont typeface="Arial"/>
              <a:buNone/>
            </a:pPr>
            <a:r>
              <a:rPr lang="en-US" sz="1600" u="sng">
                <a:solidFill>
                  <a:schemeClr val="dk1"/>
                </a:solidFill>
                <a:latin typeface="Times New Roman"/>
                <a:ea typeface="Times New Roman"/>
                <a:cs typeface="Times New Roman"/>
                <a:sym typeface="Times New Roman"/>
              </a:rPr>
              <a:t>Rule for defining constructor:</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The name of the constructor must be the same as the name of the class.</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Constructor don’t have any return type, always of type void.</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A Class can have any number of constructor provided properly overloaded.</a:t>
            </a:r>
            <a:endParaRPr/>
          </a:p>
          <a:p>
            <a:pPr marL="466725" marR="0" lvl="0" indent="-107950" algn="just" rtl="0">
              <a:lnSpc>
                <a:spcPct val="150000"/>
              </a:lnSpc>
              <a:spcBef>
                <a:spcPts val="563"/>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a:p>
            <a:pPr marL="466725" marR="0" lvl="0" indent="-107950" algn="just" rtl="0">
              <a:lnSpc>
                <a:spcPct val="150000"/>
              </a:lnSpc>
              <a:spcBef>
                <a:spcPts val="563"/>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21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7" name="Google Shape;2677;p215"/>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78" name="Google Shape;2678;p215"/>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79" name="Google Shape;2679;p215"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680" name="Google Shape;2680;p2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81" name="Google Shape;2681;p2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208</a:t>
            </a:fld>
            <a:endParaRPr/>
          </a:p>
        </p:txBody>
      </p:sp>
      <p:sp>
        <p:nvSpPr>
          <p:cNvPr id="2682" name="Google Shape;2682;p215"/>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Features of Constructor</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It should be declared in public scope.</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It is invoked automatically whenever an object is created.</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It doesn't have any return type, not even void. Hence, it can't return values.</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It can't be inherited, though a derived class can call the base class constructor.</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Constructors should always be non-virtual. They are static functions and in C++ so they cannot be virtual.</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A constructor is executed repeatedly whenever the objects of a class are created.</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A class can have more than one constructor i.e. constructors can be overloaded.</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21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8" name="Google Shape;2688;p216"/>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89" name="Google Shape;2689;p216"/>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90" name="Google Shape;2690;p216"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691" name="Google Shape;2691;p2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692" name="Google Shape;2692;p2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209</a:t>
            </a:fld>
            <a:endParaRPr/>
          </a:p>
        </p:txBody>
      </p:sp>
      <p:sp>
        <p:nvSpPr>
          <p:cNvPr id="2693" name="Google Shape;2693;p216"/>
          <p:cNvSpPr txBox="1"/>
          <p:nvPr/>
        </p:nvSpPr>
        <p:spPr>
          <a:xfrm>
            <a:off x="208932" y="1066801"/>
            <a:ext cx="4003028" cy="3730351"/>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Syntax for Constructor:</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classname</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public:</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classname([parameter_list])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//constructor definition</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p:txBody>
      </p:sp>
      <p:sp>
        <p:nvSpPr>
          <p:cNvPr id="2694" name="Google Shape;2694;p216"/>
          <p:cNvSpPr txBox="1"/>
          <p:nvPr/>
        </p:nvSpPr>
        <p:spPr>
          <a:xfrm>
            <a:off x="4663271" y="1066800"/>
            <a:ext cx="4003028" cy="3730351"/>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Student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rno;</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public:</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r>
              <a:rPr lang="en-US" sz="1600" b="1" i="1">
                <a:solidFill>
                  <a:schemeClr val="dk1"/>
                </a:solidFill>
                <a:latin typeface="Times New Roman"/>
                <a:ea typeface="Times New Roman"/>
                <a:cs typeface="Times New Roman"/>
                <a:sym typeface="Times New Roman"/>
              </a:rPr>
              <a:t>Student(int no)</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rno = no;</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p:nvPr/>
        </p:nvSpPr>
        <p:spPr>
          <a:xfrm>
            <a:off x="3312622" y="2644888"/>
            <a:ext cx="2518757" cy="436418"/>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Stream in C</a:t>
            </a:r>
            <a:endParaRPr/>
          </a:p>
        </p:txBody>
      </p:sp>
      <p:sp>
        <p:nvSpPr>
          <p:cNvPr id="325" name="Google Shape;325;p36"/>
          <p:cNvSpPr/>
          <p:nvPr/>
        </p:nvSpPr>
        <p:spPr>
          <a:xfrm>
            <a:off x="1793675" y="3575513"/>
            <a:ext cx="1862051" cy="56111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Text Stream</a:t>
            </a:r>
            <a:endParaRPr/>
          </a:p>
        </p:txBody>
      </p:sp>
      <p:sp>
        <p:nvSpPr>
          <p:cNvPr id="326" name="Google Shape;326;p36"/>
          <p:cNvSpPr/>
          <p:nvPr/>
        </p:nvSpPr>
        <p:spPr>
          <a:xfrm>
            <a:off x="5311833" y="3615300"/>
            <a:ext cx="2895600" cy="56111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Binary Stream</a:t>
            </a:r>
            <a:endParaRPr/>
          </a:p>
        </p:txBody>
      </p:sp>
      <p:cxnSp>
        <p:nvCxnSpPr>
          <p:cNvPr id="327" name="Google Shape;327;p36"/>
          <p:cNvCxnSpPr/>
          <p:nvPr/>
        </p:nvCxnSpPr>
        <p:spPr>
          <a:xfrm flipH="1">
            <a:off x="4448349" y="3081306"/>
            <a:ext cx="9352" cy="244825"/>
          </a:xfrm>
          <a:prstGeom prst="straightConnector1">
            <a:avLst/>
          </a:prstGeom>
          <a:noFill/>
          <a:ln w="9525" cap="flat" cmpd="sng">
            <a:solidFill>
              <a:srgbClr val="4A7DBA"/>
            </a:solidFill>
            <a:prstDash val="solid"/>
            <a:round/>
            <a:headEnd type="none" w="sm" len="sm"/>
            <a:tailEnd type="none" w="sm" len="sm"/>
          </a:ln>
        </p:spPr>
      </p:cxnSp>
      <p:cxnSp>
        <p:nvCxnSpPr>
          <p:cNvPr id="328" name="Google Shape;328;p36"/>
          <p:cNvCxnSpPr/>
          <p:nvPr/>
        </p:nvCxnSpPr>
        <p:spPr>
          <a:xfrm>
            <a:off x="3005051" y="3326130"/>
            <a:ext cx="2826327" cy="0"/>
          </a:xfrm>
          <a:prstGeom prst="straightConnector1">
            <a:avLst/>
          </a:prstGeom>
          <a:noFill/>
          <a:ln w="9525" cap="flat" cmpd="sng">
            <a:solidFill>
              <a:srgbClr val="4A7DBA"/>
            </a:solidFill>
            <a:prstDash val="solid"/>
            <a:round/>
            <a:headEnd type="none" w="sm" len="sm"/>
            <a:tailEnd type="none" w="sm" len="sm"/>
          </a:ln>
        </p:spPr>
      </p:cxnSp>
      <p:cxnSp>
        <p:nvCxnSpPr>
          <p:cNvPr id="329" name="Google Shape;329;p36"/>
          <p:cNvCxnSpPr/>
          <p:nvPr/>
        </p:nvCxnSpPr>
        <p:spPr>
          <a:xfrm>
            <a:off x="3017520" y="3326130"/>
            <a:ext cx="0" cy="249383"/>
          </a:xfrm>
          <a:prstGeom prst="straightConnector1">
            <a:avLst/>
          </a:prstGeom>
          <a:noFill/>
          <a:ln w="9525" cap="flat" cmpd="sng">
            <a:solidFill>
              <a:srgbClr val="4A7DBA"/>
            </a:solidFill>
            <a:prstDash val="solid"/>
            <a:round/>
            <a:headEnd type="none" w="sm" len="sm"/>
            <a:tailEnd type="triangle" w="med" len="med"/>
          </a:ln>
        </p:spPr>
      </p:cxnSp>
      <p:cxnSp>
        <p:nvCxnSpPr>
          <p:cNvPr id="330" name="Google Shape;330;p36"/>
          <p:cNvCxnSpPr/>
          <p:nvPr/>
        </p:nvCxnSpPr>
        <p:spPr>
          <a:xfrm>
            <a:off x="5831378" y="3326130"/>
            <a:ext cx="0" cy="289170"/>
          </a:xfrm>
          <a:prstGeom prst="straightConnector1">
            <a:avLst/>
          </a:prstGeom>
          <a:noFill/>
          <a:ln w="9525" cap="flat" cmpd="sng">
            <a:solidFill>
              <a:srgbClr val="4A7DBA"/>
            </a:solidFill>
            <a:prstDash val="solid"/>
            <a:round/>
            <a:headEnd type="none" w="sm" len="sm"/>
            <a:tailEnd type="triangle" w="med" len="med"/>
          </a:ln>
        </p:spPr>
      </p:cxnSp>
      <p:sp>
        <p:nvSpPr>
          <p:cNvPr id="331" name="Google Shape;331;p3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36"/>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33" name="Google Shape;333;p36"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334" name="Google Shape;33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35" name="Google Shape;33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36" name="Google Shape;336;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2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a:latin typeface="Times New Roman"/>
                <a:ea typeface="Times New Roman"/>
                <a:cs typeface="Times New Roman"/>
                <a:sym typeface="Times New Roman"/>
              </a:rPr>
              <a:t>Types of Constructor</a:t>
            </a:r>
            <a:endParaRPr/>
          </a:p>
        </p:txBody>
      </p:sp>
      <p:sp>
        <p:nvSpPr>
          <p:cNvPr id="2700" name="Google Shape;2700;p217"/>
          <p:cNvSpPr txBox="1">
            <a:spLocks noGrp="1"/>
          </p:cNvSpPr>
          <p:nvPr>
            <p:ph type="body" idx="1"/>
          </p:nvPr>
        </p:nvSpPr>
        <p:spPr>
          <a:xfrm>
            <a:off x="685800" y="1524001"/>
            <a:ext cx="7924800" cy="4832352"/>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l" rtl="0">
              <a:lnSpc>
                <a:spcPct val="150000"/>
              </a:lnSpc>
              <a:spcBef>
                <a:spcPts val="0"/>
              </a:spcBef>
              <a:spcAft>
                <a:spcPts val="0"/>
              </a:spcAft>
              <a:buClr>
                <a:schemeClr val="dk1"/>
              </a:buClr>
              <a:buSzPct val="100000"/>
              <a:buNone/>
            </a:pPr>
            <a:r>
              <a:rPr lang="en-US" sz="2400" b="1">
                <a:latin typeface="Times New Roman"/>
                <a:ea typeface="Times New Roman"/>
                <a:cs typeface="Times New Roman"/>
                <a:sym typeface="Times New Roman"/>
              </a:rPr>
              <a:t>Types of Constructors in C++</a:t>
            </a:r>
            <a:endParaRPr/>
          </a:p>
          <a:p>
            <a:pPr marL="342900" lvl="0" indent="-342900" algn="l" rtl="0">
              <a:lnSpc>
                <a:spcPct val="150000"/>
              </a:lnSpc>
              <a:spcBef>
                <a:spcPts val="408"/>
              </a:spcBef>
              <a:spcAft>
                <a:spcPts val="0"/>
              </a:spcAft>
              <a:buClr>
                <a:schemeClr val="dk1"/>
              </a:buClr>
              <a:buSzPct val="100000"/>
              <a:buNone/>
            </a:pPr>
            <a:r>
              <a:rPr lang="en-US" sz="2400">
                <a:latin typeface="Times New Roman"/>
                <a:ea typeface="Times New Roman"/>
                <a:cs typeface="Times New Roman"/>
                <a:sym typeface="Times New Roman"/>
              </a:rPr>
              <a:t>	Constructors are of three types:</a:t>
            </a:r>
            <a:endParaRPr/>
          </a:p>
          <a:p>
            <a:pPr marL="342900" lvl="0" indent="-342900" algn="l" rtl="0">
              <a:lnSpc>
                <a:spcPct val="150000"/>
              </a:lnSpc>
              <a:spcBef>
                <a:spcPts val="408"/>
              </a:spcBef>
              <a:spcAft>
                <a:spcPts val="0"/>
              </a:spcAft>
              <a:buClr>
                <a:schemeClr val="dk1"/>
              </a:buClr>
              <a:buSzPct val="100000"/>
              <a:buChar char="•"/>
            </a:pPr>
            <a:r>
              <a:rPr lang="en-US" sz="2400" b="1">
                <a:latin typeface="Times New Roman"/>
                <a:ea typeface="Times New Roman"/>
                <a:cs typeface="Times New Roman"/>
                <a:sym typeface="Times New Roman"/>
              </a:rPr>
              <a:t>Default Constructor </a:t>
            </a:r>
            <a:r>
              <a:rPr lang="en-US" sz="2400">
                <a:latin typeface="Times New Roman"/>
                <a:ea typeface="Times New Roman"/>
                <a:cs typeface="Times New Roman"/>
                <a:sym typeface="Times New Roman"/>
              </a:rPr>
              <a:t>- Default constructor is the constructor which doesn't take any argument. It has no parameter.</a:t>
            </a:r>
            <a:endParaRPr/>
          </a:p>
          <a:p>
            <a:pPr marL="342900" lvl="0" indent="-342900" algn="l" rtl="0">
              <a:lnSpc>
                <a:spcPct val="150000"/>
              </a:lnSpc>
              <a:spcBef>
                <a:spcPts val="408"/>
              </a:spcBef>
              <a:spcAft>
                <a:spcPts val="0"/>
              </a:spcAft>
              <a:buClr>
                <a:schemeClr val="dk1"/>
              </a:buClr>
              <a:buSzPct val="100000"/>
              <a:buChar char="•"/>
            </a:pPr>
            <a:r>
              <a:rPr lang="en-US" sz="2400" b="1">
                <a:latin typeface="Times New Roman"/>
                <a:ea typeface="Times New Roman"/>
                <a:cs typeface="Times New Roman"/>
                <a:sym typeface="Times New Roman"/>
              </a:rPr>
              <a:t>Parametrized Constructor : </a:t>
            </a:r>
            <a:r>
              <a:rPr lang="en-US" sz="2400">
                <a:latin typeface="Times New Roman"/>
                <a:ea typeface="Times New Roman"/>
                <a:cs typeface="Times New Roman"/>
                <a:sym typeface="Times New Roman"/>
              </a:rPr>
              <a:t>These are the constructors with parameter. Using this Constructor you can provide different values to data members of different objects, by passing the appropriate values as argument.</a:t>
            </a:r>
            <a:endParaRPr/>
          </a:p>
          <a:p>
            <a:pPr marL="342900" lvl="0" indent="-342900" algn="l" rtl="0">
              <a:lnSpc>
                <a:spcPct val="150000"/>
              </a:lnSpc>
              <a:spcBef>
                <a:spcPts val="408"/>
              </a:spcBef>
              <a:spcAft>
                <a:spcPts val="0"/>
              </a:spcAft>
              <a:buClr>
                <a:schemeClr val="dk1"/>
              </a:buClr>
              <a:buSzPct val="100000"/>
              <a:buChar char="•"/>
            </a:pPr>
            <a:r>
              <a:rPr lang="en-US" sz="2400" b="1">
                <a:latin typeface="Times New Roman"/>
                <a:ea typeface="Times New Roman"/>
                <a:cs typeface="Times New Roman"/>
                <a:sym typeface="Times New Roman"/>
              </a:rPr>
              <a:t>Copy Constructor: </a:t>
            </a:r>
            <a:r>
              <a:rPr lang="en-US" sz="2400">
                <a:latin typeface="Times New Roman"/>
                <a:ea typeface="Times New Roman"/>
                <a:cs typeface="Times New Roman"/>
                <a:sym typeface="Times New Roman"/>
              </a:rPr>
              <a:t>These are special type of Constructors which takes an object as argument, and is used to copy values of data members of one object into other object.</a:t>
            </a:r>
            <a:endParaRPr sz="2400" b="1">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endParaRPr sz="2000">
              <a:latin typeface="Times New Roman"/>
              <a:ea typeface="Times New Roman"/>
              <a:cs typeface="Times New Roman"/>
              <a:sym typeface="Times New Roman"/>
            </a:endParaRPr>
          </a:p>
        </p:txBody>
      </p:sp>
      <p:sp>
        <p:nvSpPr>
          <p:cNvPr id="2701" name="Google Shape;2701;p2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210</a:t>
            </a:fld>
            <a:endParaRPr>
              <a:latin typeface="Times New Roman"/>
              <a:ea typeface="Times New Roman"/>
              <a:cs typeface="Times New Roman"/>
              <a:sym typeface="Times New Roman"/>
            </a:endParaRPr>
          </a:p>
        </p:txBody>
      </p:sp>
      <p:sp>
        <p:nvSpPr>
          <p:cNvPr id="2702" name="Google Shape;2702;p217"/>
          <p:cNvSpPr/>
          <p:nvPr/>
        </p:nvSpPr>
        <p:spPr>
          <a:xfrm>
            <a:off x="1157489" y="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703" name="Google Shape;2703;p217"/>
          <p:cNvSpPr/>
          <p:nvPr/>
        </p:nvSpPr>
        <p:spPr>
          <a:xfrm>
            <a:off x="1157489" y="121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04" name="Google Shape;2704;p217"/>
          <p:cNvSpPr/>
          <p:nvPr/>
        </p:nvSpPr>
        <p:spPr>
          <a:xfrm>
            <a:off x="4929389" y="-15240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2705" name="Google Shape;2705;p217" descr="pngfind.com-kingpin-png-4152286 (1).png"/>
          <p:cNvPicPr preferRelativeResize="0"/>
          <p:nvPr/>
        </p:nvPicPr>
        <p:blipFill rotWithShape="1">
          <a:blip r:embed="rId3">
            <a:alphaModFix/>
          </a:blip>
          <a:srcRect/>
          <a:stretch/>
        </p:blipFill>
        <p:spPr>
          <a:xfrm>
            <a:off x="4872239" y="-152400"/>
            <a:ext cx="914400" cy="533400"/>
          </a:xfrm>
          <a:prstGeom prst="rect">
            <a:avLst/>
          </a:prstGeom>
          <a:noFill/>
          <a:ln>
            <a:noFill/>
          </a:ln>
        </p:spPr>
      </p:pic>
      <p:sp>
        <p:nvSpPr>
          <p:cNvPr id="2706" name="Google Shape;2706;p2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07" name="Google Shape;2707;p2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21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3" name="Google Shape;2713;p218"/>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14" name="Google Shape;2714;p218"/>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15" name="Google Shape;2715;p21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716" name="Google Shape;2716;p2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17" name="Google Shape;2717;p2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211</a:t>
            </a:fld>
            <a:endParaRPr/>
          </a:p>
        </p:txBody>
      </p:sp>
      <p:sp>
        <p:nvSpPr>
          <p:cNvPr id="2718" name="Google Shape;2718;p218"/>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Default Constructor:</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A constructor that accepts no parameters is called Default Constructor. </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Compiler supplies a default constructor if no such constructor is defined.</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In this case, default constructor provided by the compiler will be called which will initialize the object data members to default value, that will be 0 or any random integer value in this case.</a:t>
            </a:r>
            <a:endParaRPr/>
          </a:p>
        </p:txBody>
      </p:sp>
      <p:sp>
        <p:nvSpPr>
          <p:cNvPr id="2719" name="Google Shape;2719;p218"/>
          <p:cNvSpPr txBox="1"/>
          <p:nvPr/>
        </p:nvSpPr>
        <p:spPr>
          <a:xfrm>
            <a:off x="577285" y="3266403"/>
            <a:ext cx="4003028" cy="2996952"/>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Bank_Account</a:t>
            </a: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accno,balance;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public:</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Bank_Account()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accno =9999;</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balance=1000;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
        <p:nvSpPr>
          <p:cNvPr id="2720" name="Google Shape;2720;p218"/>
          <p:cNvSpPr txBox="1"/>
          <p:nvPr/>
        </p:nvSpPr>
        <p:spPr>
          <a:xfrm>
            <a:off x="4726418" y="3428999"/>
            <a:ext cx="4003028" cy="2744471"/>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Bank_Account b1;</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return 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21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6" name="Google Shape;2726;p219"/>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27" name="Google Shape;2727;p219"/>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28" name="Google Shape;2728;p219"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729" name="Google Shape;2729;p2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30" name="Google Shape;2730;p2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212</a:t>
            </a:fld>
            <a:endParaRPr/>
          </a:p>
        </p:txBody>
      </p:sp>
      <p:sp>
        <p:nvSpPr>
          <p:cNvPr id="2731" name="Google Shape;2731;p219"/>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Parameterized Constructor:</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The Constructors that can take arguments are called parameterized constructor. Sometimes, it may be necessary to initialize the data members of different objects with different values when they are created. </a:t>
            </a:r>
            <a:endParaRPr/>
          </a:p>
        </p:txBody>
      </p:sp>
      <p:sp>
        <p:nvSpPr>
          <p:cNvPr id="2732" name="Google Shape;2732;p219"/>
          <p:cNvSpPr txBox="1"/>
          <p:nvPr/>
        </p:nvSpPr>
        <p:spPr>
          <a:xfrm>
            <a:off x="539214" y="2828955"/>
            <a:ext cx="4003028" cy="2996952"/>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Bank_Account</a:t>
            </a: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accno,balance;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public:</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Bank_Account(int a, int b)</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accno =a;</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balance=b;</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
        <p:nvSpPr>
          <p:cNvPr id="2733" name="Google Shape;2733;p219"/>
          <p:cNvSpPr txBox="1"/>
          <p:nvPr/>
        </p:nvSpPr>
        <p:spPr>
          <a:xfrm>
            <a:off x="4718467" y="2955195"/>
            <a:ext cx="4003028" cy="2744471"/>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Bank_Account b1(101,10000);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return 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220"/>
          <p:cNvSpPr txBox="1"/>
          <p:nvPr/>
        </p:nvSpPr>
        <p:spPr>
          <a:xfrm>
            <a:off x="453981" y="772733"/>
            <a:ext cx="3245475" cy="5262979"/>
          </a:xfrm>
          <a:prstGeom prst="rect">
            <a:avLst/>
          </a:prstGeom>
          <a:solidFill>
            <a:srgbClr val="B7CCE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#include &lt;iostream&gt;</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using namespace std;</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class Employee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public:</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int id;//data member (also instance variable)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string name;//data member(also instance variable)</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float salary;</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Employee(int i, string n, float s)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id = i;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name = n;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salary = s;</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void display()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cout&lt;&lt;id&lt;&lt;"  "&lt;&lt;name&lt;&lt;"  "&lt;&lt;salary&lt;&lt;endl;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a:t>
            </a:r>
            <a:endParaRPr/>
          </a:p>
        </p:txBody>
      </p:sp>
      <p:sp>
        <p:nvSpPr>
          <p:cNvPr id="2739" name="Google Shape;2739;p220"/>
          <p:cNvSpPr txBox="1"/>
          <p:nvPr/>
        </p:nvSpPr>
        <p:spPr>
          <a:xfrm>
            <a:off x="3815367" y="1081826"/>
            <a:ext cx="4926169" cy="2585323"/>
          </a:xfrm>
          <a:prstGeom prst="rect">
            <a:avLst/>
          </a:prstGeom>
          <a:solidFill>
            <a:srgbClr val="B7CCE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main(void)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Employee e1 =Employee(101, "Sonoo", 890000); e2=Employee(102, "Nakul", 59000);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e1.display();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e2.display();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0" name="Google Shape;2740;p220"/>
          <p:cNvSpPr txBox="1"/>
          <p:nvPr/>
        </p:nvSpPr>
        <p:spPr>
          <a:xfrm>
            <a:off x="7736983" y="512769"/>
            <a:ext cx="155512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Creating an object of Employee</a:t>
            </a:r>
            <a:endParaRPr/>
          </a:p>
        </p:txBody>
      </p:sp>
      <p:cxnSp>
        <p:nvCxnSpPr>
          <p:cNvPr id="2741" name="Google Shape;2741;p220"/>
          <p:cNvCxnSpPr/>
          <p:nvPr/>
        </p:nvCxnSpPr>
        <p:spPr>
          <a:xfrm rot="10800000" flipH="1">
            <a:off x="7543801" y="1081826"/>
            <a:ext cx="318752" cy="708339"/>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1"/>
              </a:srgbClr>
            </a:outerShdw>
          </a:effectLst>
        </p:spPr>
      </p:cxnSp>
      <p:sp>
        <p:nvSpPr>
          <p:cNvPr id="2742" name="Google Shape;2742;p220"/>
          <p:cNvSpPr txBox="1"/>
          <p:nvPr/>
        </p:nvSpPr>
        <p:spPr>
          <a:xfrm>
            <a:off x="1410238" y="104800"/>
            <a:ext cx="518411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Calibri"/>
                <a:ea typeface="Calibri"/>
                <a:cs typeface="Calibri"/>
                <a:sym typeface="Calibri"/>
              </a:rPr>
              <a:t>Example for constructor with parameter</a:t>
            </a:r>
            <a:endParaRPr/>
          </a:p>
        </p:txBody>
      </p:sp>
      <p:sp>
        <p:nvSpPr>
          <p:cNvPr id="2743" name="Google Shape;2743;p2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44" name="Google Shape;2744;p2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745" name="Google Shape;2745;p2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sp>
        <p:nvSpPr>
          <p:cNvPr id="2750" name="Google Shape;2750;p221"/>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1" name="Google Shape;2751;p221"/>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52" name="Google Shape;2752;p221"/>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53" name="Google Shape;2753;p22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754" name="Google Shape;2754;p2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55" name="Google Shape;2755;p2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214</a:t>
            </a:fld>
            <a:endParaRPr/>
          </a:p>
        </p:txBody>
      </p:sp>
      <p:sp>
        <p:nvSpPr>
          <p:cNvPr id="2756" name="Google Shape;2756;p221"/>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Copy Constructor</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Copy constructor is used for creating a new object as a copy of an existing object. It si used when we need to coy data members from one object to another object. It takes reference to an object of the same class as an argument.</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Copy constructors are called using the cases below:</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Whenever objects of the class are returned by value.</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Whenever objects are constructed based on another object that is of the same class.</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Whenever objects are passed as parameters.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p22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2" name="Google Shape;2762;p22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63" name="Google Shape;2763;p222"/>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64" name="Google Shape;2764;p22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765" name="Google Shape;2765;p2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66" name="Google Shape;2766;p2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215</a:t>
            </a:fld>
            <a:endParaRPr/>
          </a:p>
        </p:txBody>
      </p:sp>
      <p:sp>
        <p:nvSpPr>
          <p:cNvPr id="2767" name="Google Shape;2767;p222"/>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Copy Constructor</a:t>
            </a:r>
            <a:endParaRPr/>
          </a:p>
        </p:txBody>
      </p:sp>
      <p:sp>
        <p:nvSpPr>
          <p:cNvPr id="2768" name="Google Shape;2768;p222"/>
          <p:cNvSpPr txBox="1"/>
          <p:nvPr/>
        </p:nvSpPr>
        <p:spPr>
          <a:xfrm>
            <a:off x="268448" y="1628800"/>
            <a:ext cx="4447568" cy="4320480"/>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integer</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a ,b;</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public:</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copy constructor declared</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integer (integer &amp;v)</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a=v.a;</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b=v.b;</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p:txBody>
      </p:sp>
      <p:sp>
        <p:nvSpPr>
          <p:cNvPr id="2769" name="Google Shape;2769;p222"/>
          <p:cNvSpPr txBox="1"/>
          <p:nvPr/>
        </p:nvSpPr>
        <p:spPr>
          <a:xfrm>
            <a:off x="4950778" y="1602726"/>
            <a:ext cx="4003028" cy="2744471"/>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integer ob1;</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integer ob2(ob1);</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return 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p223"/>
          <p:cNvSpPr txBox="1"/>
          <p:nvPr/>
        </p:nvSpPr>
        <p:spPr>
          <a:xfrm>
            <a:off x="463638" y="1725770"/>
            <a:ext cx="4085823" cy="4801314"/>
          </a:xfrm>
          <a:prstGeom prst="rect">
            <a:avLst/>
          </a:prstGeom>
          <a:solidFill>
            <a:srgbClr val="B7CCE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#include &lt;iostream&gt;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using namespace std;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class A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public: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int x;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A(int a)                // parameterized constructor.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x=a;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A(A &amp;i)               // copy constructor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x = i.x;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5" name="Google Shape;2775;p223"/>
          <p:cNvSpPr txBox="1"/>
          <p:nvPr/>
        </p:nvSpPr>
        <p:spPr>
          <a:xfrm>
            <a:off x="4636394" y="1725769"/>
            <a:ext cx="3593207" cy="2862322"/>
          </a:xfrm>
          <a:prstGeom prst="rect">
            <a:avLst/>
          </a:prstGeom>
          <a:solidFill>
            <a:srgbClr val="B7CCE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int main()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 a1(20);               // Calling the parameterized constructor.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 a2(a1);                //  Calling the copy constructor.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cout&lt;&lt;a2.x;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0;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6" name="Google Shape;2776;p223"/>
          <p:cNvSpPr txBox="1"/>
          <p:nvPr/>
        </p:nvSpPr>
        <p:spPr>
          <a:xfrm>
            <a:off x="1159099" y="566672"/>
            <a:ext cx="41713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FF0000"/>
                </a:solidFill>
                <a:latin typeface="Arial"/>
                <a:ea typeface="Arial"/>
                <a:cs typeface="Arial"/>
                <a:sym typeface="Arial"/>
              </a:rPr>
              <a:t>Example for copy constructor</a:t>
            </a:r>
            <a:endParaRPr/>
          </a:p>
        </p:txBody>
      </p:sp>
      <p:sp>
        <p:nvSpPr>
          <p:cNvPr id="2777" name="Google Shape;2777;p2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78" name="Google Shape;2778;p2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779" name="Google Shape;2779;p2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22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5" name="Google Shape;2785;p22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86" name="Google Shape;2786;p224"/>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87" name="Google Shape;2787;p22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788" name="Google Shape;2788;p2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789" name="Google Shape;2789;p2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217</a:t>
            </a:fld>
            <a:endParaRPr/>
          </a:p>
        </p:txBody>
      </p:sp>
      <p:sp>
        <p:nvSpPr>
          <p:cNvPr id="2790" name="Google Shape;2790;p224"/>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Multiple Constructors</a:t>
            </a:r>
            <a:endParaRPr/>
          </a:p>
        </p:txBody>
      </p:sp>
      <p:sp>
        <p:nvSpPr>
          <p:cNvPr id="2791" name="Google Shape;2791;p224"/>
          <p:cNvSpPr txBox="1"/>
          <p:nvPr/>
        </p:nvSpPr>
        <p:spPr>
          <a:xfrm>
            <a:off x="0" y="1617721"/>
            <a:ext cx="4447568" cy="4320480"/>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Student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public:</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rollno;</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string name;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first constructor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Student(int x, string str)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rollno = x;</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name = str;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//second constructor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Student &amp;s1)</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rollno= s1.rollno;</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name=s1.name;</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
        <p:nvSpPr>
          <p:cNvPr id="2792" name="Google Shape;2792;p224"/>
          <p:cNvSpPr txBox="1"/>
          <p:nvPr/>
        </p:nvSpPr>
        <p:spPr>
          <a:xfrm>
            <a:off x="4447568" y="1602726"/>
            <a:ext cx="4663181" cy="2744471"/>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void display()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cout&lt;&lt;this-&gt;rollno&lt;&lt;“ "&lt;&lt;this-&gt; name &lt;&lt;endl;</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s1(101,”Abinav”);</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s2(s1);</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return 0;</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796"/>
        <p:cNvGrpSpPr/>
        <p:nvPr/>
      </p:nvGrpSpPr>
      <p:grpSpPr>
        <a:xfrm>
          <a:off x="0" y="0"/>
          <a:ext cx="0" cy="0"/>
          <a:chOff x="0" y="0"/>
          <a:chExt cx="0" cy="0"/>
        </a:xfrm>
      </p:grpSpPr>
      <p:sp>
        <p:nvSpPr>
          <p:cNvPr id="2797" name="Google Shape;2797;p22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8" name="Google Shape;2798;p225"/>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799" name="Google Shape;2799;p225"/>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00" name="Google Shape;2800;p225"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801" name="Google Shape;2801;p2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02" name="Google Shape;2802;p2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218</a:t>
            </a:fld>
            <a:endParaRPr/>
          </a:p>
        </p:txBody>
      </p:sp>
      <p:sp>
        <p:nvSpPr>
          <p:cNvPr id="2803" name="Google Shape;2803;p225"/>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Destructor</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Destructor is a special class function which destroys the object as soon as the scope of object ends. The destructor is called automatically by the compiler when the object goes out of scope.</a:t>
            </a:r>
            <a:endParaRPr/>
          </a:p>
          <a:p>
            <a:pPr marL="466725" marR="0" lvl="0" indent="-285750"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The syntax for destructor is same as that for the constructor, the class name is used for the name of destructor, with a tilde ~ sign as prefix to it.</a:t>
            </a:r>
            <a:endParaRPr/>
          </a:p>
          <a:p>
            <a:pPr marL="180975" marR="0" lvl="0" indent="0" algn="just" rtl="0">
              <a:lnSpc>
                <a:spcPct val="150000"/>
              </a:lnSpc>
              <a:spcBef>
                <a:spcPts val="563"/>
              </a:spcBef>
              <a:spcAft>
                <a:spcPts val="0"/>
              </a:spcAft>
              <a:buClr>
                <a:srgbClr val="000000"/>
              </a:buClr>
              <a:buSzPts val="2800"/>
              <a:buFont typeface="Arial"/>
              <a:buNone/>
            </a:pPr>
            <a:r>
              <a:rPr lang="en-US" sz="1600" b="1">
                <a:solidFill>
                  <a:schemeClr val="dk1"/>
                </a:solidFill>
                <a:latin typeface="Times New Roman"/>
                <a:ea typeface="Times New Roman"/>
                <a:cs typeface="Times New Roman"/>
                <a:sym typeface="Times New Roman"/>
              </a:rPr>
              <a:t>Syntax:</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classname</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public	~classname()</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563"/>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807"/>
        <p:cNvGrpSpPr/>
        <p:nvPr/>
      </p:nvGrpSpPr>
      <p:grpSpPr>
        <a:xfrm>
          <a:off x="0" y="0"/>
          <a:ext cx="0" cy="0"/>
          <a:chOff x="0" y="0"/>
          <a:chExt cx="0" cy="0"/>
        </a:xfrm>
      </p:grpSpPr>
      <p:sp>
        <p:nvSpPr>
          <p:cNvPr id="2808" name="Google Shape;2808;p226"/>
          <p:cNvSpPr txBox="1"/>
          <p:nvPr/>
        </p:nvSpPr>
        <p:spPr>
          <a:xfrm>
            <a:off x="1468191" y="1795960"/>
            <a:ext cx="6597203" cy="387798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b="1">
                <a:solidFill>
                  <a:srgbClr val="FF0000"/>
                </a:solidFill>
                <a:latin typeface="Arial"/>
                <a:ea typeface="Arial"/>
                <a:cs typeface="Arial"/>
                <a:sym typeface="Arial"/>
              </a:rPr>
              <a:t>When does  the destructor get called?</a:t>
            </a:r>
            <a:endParaRPr/>
          </a:p>
          <a:p>
            <a:pPr marL="0" marR="0" lvl="0" indent="0" algn="l" rtl="0">
              <a:lnSpc>
                <a:spcPct val="150000"/>
              </a:lnSpc>
              <a:spcBef>
                <a:spcPts val="0"/>
              </a:spcBef>
              <a:spcAft>
                <a:spcPts val="0"/>
              </a:spcAft>
              <a:buNone/>
            </a:pPr>
            <a:endParaRPr sz="2000" b="1">
              <a:solidFill>
                <a:srgbClr val="FF0000"/>
              </a:solidFill>
              <a:latin typeface="Arial"/>
              <a:ea typeface="Arial"/>
              <a:cs typeface="Arial"/>
              <a:sym typeface="Arial"/>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A destructor is </a:t>
            </a:r>
            <a:r>
              <a:rPr lang="en-US" sz="2000" b="1">
                <a:solidFill>
                  <a:schemeClr val="dk1"/>
                </a:solidFill>
                <a:latin typeface="Arial"/>
                <a:ea typeface="Arial"/>
                <a:cs typeface="Arial"/>
                <a:sym typeface="Arial"/>
              </a:rPr>
              <a:t>automatically called</a:t>
            </a:r>
            <a:r>
              <a:rPr lang="en-US" sz="2000">
                <a:solidFill>
                  <a:schemeClr val="dk1"/>
                </a:solidFill>
                <a:latin typeface="Arial"/>
                <a:ea typeface="Arial"/>
                <a:cs typeface="Arial"/>
                <a:sym typeface="Arial"/>
              </a:rPr>
              <a:t> when:</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1) The program finished execution.</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2) When a scope (the { } parenthesis) containing </a:t>
            </a:r>
            <a:r>
              <a:rPr lang="en-US" sz="2000" b="1" u="sng">
                <a:solidFill>
                  <a:schemeClr val="hlink"/>
                </a:solidFill>
                <a:latin typeface="Arial"/>
                <a:ea typeface="Arial"/>
                <a:cs typeface="Arial"/>
                <a:sym typeface="Arial"/>
                <a:hlinkClick r:id="rId3"/>
              </a:rPr>
              <a:t>local variable</a:t>
            </a:r>
            <a:r>
              <a:rPr lang="en-US" sz="2000">
                <a:solidFill>
                  <a:schemeClr val="dk1"/>
                </a:solidFill>
                <a:latin typeface="Arial"/>
                <a:ea typeface="Arial"/>
                <a:cs typeface="Arial"/>
                <a:sym typeface="Arial"/>
              </a:rPr>
              <a:t> ends.</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3) When you call the delete operator.</a:t>
            </a:r>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2809" name="Google Shape;2809;p2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10" name="Google Shape;2810;p2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811" name="Google Shape;2811;p2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7"/>
          <p:cNvSpPr txBox="1">
            <a:spLocks noGrp="1"/>
          </p:cNvSpPr>
          <p:nvPr>
            <p:ph type="body" idx="1"/>
          </p:nvPr>
        </p:nvSpPr>
        <p:spPr>
          <a:xfrm>
            <a:off x="609600" y="2046854"/>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&lt;&lt;   operator –It can use multiple times in the same line.</a:t>
            </a:r>
            <a:endParaRPr/>
          </a:p>
          <a:p>
            <a:pPr marL="342900" lvl="0" indent="-342900" algn="l" rtl="0">
              <a:spcBef>
                <a:spcPts val="640"/>
              </a:spcBef>
              <a:spcAft>
                <a:spcPts val="0"/>
              </a:spcAft>
              <a:buClr>
                <a:schemeClr val="dk1"/>
              </a:buClr>
              <a:buSzPts val="3200"/>
              <a:buChar char="•"/>
            </a:pPr>
            <a:r>
              <a:rPr lang="en-US"/>
              <a:t>Its called Cascading</a:t>
            </a:r>
            <a:endParaRPr/>
          </a:p>
          <a:p>
            <a:pPr marL="342900" lvl="0" indent="-342900" algn="l" rtl="0">
              <a:spcBef>
                <a:spcPts val="640"/>
              </a:spcBef>
              <a:spcAft>
                <a:spcPts val="0"/>
              </a:spcAft>
              <a:buClr>
                <a:schemeClr val="dk1"/>
              </a:buClr>
              <a:buSzPts val="3200"/>
              <a:buChar char="•"/>
            </a:pPr>
            <a:r>
              <a:rPr lang="en-US"/>
              <a:t>Cout ,Cin can cascaded</a:t>
            </a:r>
            <a:endParaRPr/>
          </a:p>
          <a:p>
            <a:pPr marL="342900" lvl="0" indent="-139700" algn="l" rtl="0">
              <a:spcBef>
                <a:spcPts val="640"/>
              </a:spcBef>
              <a:spcAft>
                <a:spcPts val="0"/>
              </a:spcAft>
              <a:buClr>
                <a:schemeClr val="dk1"/>
              </a:buClr>
              <a:buSzPts val="3200"/>
              <a:buNone/>
            </a:pPr>
            <a:endParaRPr/>
          </a:p>
          <a:p>
            <a:pPr marL="342900" lvl="0" indent="-342900" algn="l" rtl="0">
              <a:spcBef>
                <a:spcPts val="640"/>
              </a:spcBef>
              <a:spcAft>
                <a:spcPts val="0"/>
              </a:spcAft>
              <a:buClr>
                <a:schemeClr val="dk1"/>
              </a:buClr>
              <a:buSzPts val="3200"/>
              <a:buChar char="•"/>
            </a:pPr>
            <a:r>
              <a:rPr lang="en-US"/>
              <a:t>For example</a:t>
            </a:r>
            <a:endParaRPr/>
          </a:p>
          <a:p>
            <a:pPr marL="342900" lvl="0" indent="-342900" algn="l" rtl="0">
              <a:spcBef>
                <a:spcPts val="640"/>
              </a:spcBef>
              <a:spcAft>
                <a:spcPts val="0"/>
              </a:spcAft>
              <a:buClr>
                <a:schemeClr val="dk1"/>
              </a:buClr>
              <a:buSzPts val="3200"/>
              <a:buChar char="•"/>
            </a:pPr>
            <a:r>
              <a:rPr lang="en-US"/>
              <a:t>cout&lt;&lt;“\n Enter the Marks”;</a:t>
            </a:r>
            <a:endParaRPr/>
          </a:p>
          <a:p>
            <a:pPr marL="342900" lvl="0" indent="-342900" algn="l" rtl="0">
              <a:spcBef>
                <a:spcPts val="640"/>
              </a:spcBef>
              <a:spcAft>
                <a:spcPts val="0"/>
              </a:spcAft>
              <a:buClr>
                <a:schemeClr val="dk1"/>
              </a:buClr>
              <a:buSzPts val="3200"/>
              <a:buChar char="•"/>
            </a:pPr>
            <a:r>
              <a:rPr lang="en-US"/>
              <a:t>cin&gt;&gt; ComputerNetworks&gt;&gt;OODP;</a:t>
            </a:r>
            <a:endParaRPr/>
          </a:p>
        </p:txBody>
      </p:sp>
      <p:sp>
        <p:nvSpPr>
          <p:cNvPr id="342" name="Google Shape;342;p37"/>
          <p:cNvSpPr/>
          <p:nvPr/>
        </p:nvSpPr>
        <p:spPr>
          <a:xfrm>
            <a:off x="381000" y="914400"/>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Cascading of Input or Output Operators</a:t>
            </a:r>
            <a:endParaRPr/>
          </a:p>
        </p:txBody>
      </p:sp>
      <p:sp>
        <p:nvSpPr>
          <p:cNvPr id="343" name="Google Shape;343;p37"/>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37"/>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45" name="Google Shape;345;p37"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346" name="Google Shape;346;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47" name="Google Shape;347;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48" name="Google Shape;348;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815"/>
        <p:cNvGrpSpPr/>
        <p:nvPr/>
      </p:nvGrpSpPr>
      <p:grpSpPr>
        <a:xfrm>
          <a:off x="0" y="0"/>
          <a:ext cx="0" cy="0"/>
          <a:chOff x="0" y="0"/>
          <a:chExt cx="0" cy="0"/>
        </a:xfrm>
      </p:grpSpPr>
      <p:sp>
        <p:nvSpPr>
          <p:cNvPr id="2816" name="Google Shape;2816;p227"/>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7" name="Google Shape;2817;p227"/>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18" name="Google Shape;2818;p227"/>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19" name="Google Shape;2819;p227"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820" name="Google Shape;2820;p2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21" name="Google Shape;2821;p2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220</a:t>
            </a:fld>
            <a:endParaRPr/>
          </a:p>
        </p:txBody>
      </p:sp>
      <p:sp>
        <p:nvSpPr>
          <p:cNvPr id="2822" name="Google Shape;2822;p227"/>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Features of Destructor</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When objects are destroyed, the destructor function is automatically called.</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It's not possible to declare it static or const.</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There are no arguments for the destructor.</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 It doesn't even have a void return form.</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In the public section of the class, a destructor should be declared.</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Destructors cannot be overloaded i.e., there can be only one destructor in a class</a:t>
            </a:r>
            <a:endParaRPr/>
          </a:p>
          <a:p>
            <a:pPr marL="449263" marR="0" lvl="0" indent="-268288" algn="just" rtl="0">
              <a:lnSpc>
                <a:spcPct val="150000"/>
              </a:lnSpc>
              <a:spcBef>
                <a:spcPts val="563"/>
              </a:spcBef>
              <a:spcAft>
                <a:spcPts val="0"/>
              </a:spcAft>
              <a:buClr>
                <a:srgbClr val="000000"/>
              </a:buClr>
              <a:buSzPts val="2800"/>
              <a:buFont typeface="Arial"/>
              <a:buChar char="•"/>
            </a:pPr>
            <a:r>
              <a:rPr lang="en-US" sz="1600">
                <a:solidFill>
                  <a:schemeClr val="dk1"/>
                </a:solidFill>
                <a:latin typeface="Times New Roman"/>
                <a:ea typeface="Times New Roman"/>
                <a:cs typeface="Times New Roman"/>
                <a:sym typeface="Times New Roman"/>
              </a:rPr>
              <a:t>They cant be inherited.</a:t>
            </a:r>
            <a:endParaRPr/>
          </a:p>
          <a:p>
            <a:pPr marL="449263" marR="0" lvl="0" indent="-90487" algn="just" rtl="0">
              <a:lnSpc>
                <a:spcPct val="150000"/>
              </a:lnSpc>
              <a:spcBef>
                <a:spcPts val="563"/>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826"/>
        <p:cNvGrpSpPr/>
        <p:nvPr/>
      </p:nvGrpSpPr>
      <p:grpSpPr>
        <a:xfrm>
          <a:off x="0" y="0"/>
          <a:ext cx="0" cy="0"/>
          <a:chOff x="0" y="0"/>
          <a:chExt cx="0" cy="0"/>
        </a:xfrm>
      </p:grpSpPr>
      <p:sp>
        <p:nvSpPr>
          <p:cNvPr id="2827" name="Google Shape;2827;p22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8" name="Google Shape;2828;p228"/>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29" name="Google Shape;2829;p228"/>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30" name="Google Shape;2830;p22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831" name="Google Shape;2831;p2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32" name="Google Shape;2832;p2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221</a:t>
            </a:fld>
            <a:endParaRPr/>
          </a:p>
        </p:txBody>
      </p:sp>
      <p:sp>
        <p:nvSpPr>
          <p:cNvPr id="2833" name="Google Shape;2833;p228"/>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Destructors Example:</a:t>
            </a:r>
            <a:endParaRPr/>
          </a:p>
        </p:txBody>
      </p:sp>
      <p:sp>
        <p:nvSpPr>
          <p:cNvPr id="2834" name="Google Shape;2834;p228"/>
          <p:cNvSpPr txBox="1"/>
          <p:nvPr/>
        </p:nvSpPr>
        <p:spPr>
          <a:xfrm>
            <a:off x="0" y="1617721"/>
            <a:ext cx="4447568" cy="4320480"/>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A</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constructor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cout &lt;&lt; "Constructor called";</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destructor</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cout &lt;&lt; "Destructor called";</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spcBef>
                <a:spcPts val="0"/>
              </a:spcBef>
              <a:spcAft>
                <a:spcPts val="0"/>
              </a:spcAft>
              <a:buClr>
                <a:srgbClr val="000000"/>
              </a:buClr>
              <a:buSzPts val="2800"/>
              <a:buFont typeface="Arial"/>
              <a:buNone/>
            </a:pPr>
            <a:endParaRPr sz="1600">
              <a:solidFill>
                <a:schemeClr val="dk1"/>
              </a:solidFill>
              <a:latin typeface="Times New Roman"/>
              <a:ea typeface="Times New Roman"/>
              <a:cs typeface="Times New Roman"/>
              <a:sym typeface="Times New Roman"/>
            </a:endParaRPr>
          </a:p>
        </p:txBody>
      </p:sp>
      <p:sp>
        <p:nvSpPr>
          <p:cNvPr id="2835" name="Google Shape;2835;p228"/>
          <p:cNvSpPr txBox="1"/>
          <p:nvPr/>
        </p:nvSpPr>
        <p:spPr>
          <a:xfrm>
            <a:off x="4447568" y="1602726"/>
            <a:ext cx="4663181" cy="2744471"/>
          </a:xfrm>
          <a:prstGeom prst="rect">
            <a:avLst/>
          </a:prstGeom>
          <a:noFill/>
          <a:ln>
            <a:noFill/>
          </a:ln>
        </p:spPr>
        <p:txBody>
          <a:bodyPr spcFirstLastPara="1" wrap="square" lIns="91425" tIns="45700" rIns="91425" bIns="45700" anchor="t" anchorCtr="0">
            <a:noAutofit/>
          </a:bodyPr>
          <a:lstStyle/>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 obj1;   // Constructor Called</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x = 1</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if(x)</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 obj2;  // Constructor Called</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 Destructor Called for obj2</a:t>
            </a:r>
            <a:endParaRPr/>
          </a:p>
          <a:p>
            <a:pPr marL="180975" marR="0" lvl="0" indent="0" algn="just" rtl="0">
              <a:lnSpc>
                <a:spcPct val="150000"/>
              </a:lnSpc>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Destructor called for obj1</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839"/>
        <p:cNvGrpSpPr/>
        <p:nvPr/>
      </p:nvGrpSpPr>
      <p:grpSpPr>
        <a:xfrm>
          <a:off x="0" y="0"/>
          <a:ext cx="0" cy="0"/>
          <a:chOff x="0" y="0"/>
          <a:chExt cx="0" cy="0"/>
        </a:xfrm>
      </p:grpSpPr>
      <p:sp>
        <p:nvSpPr>
          <p:cNvPr id="2840" name="Google Shape;2840;p22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1" name="Google Shape;2841;p229"/>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2" name="Google Shape;2842;p229"/>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43" name="Google Shape;2843;p229"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2844" name="Google Shape;2844;p2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45" name="Google Shape;2845;p2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222</a:t>
            </a:fld>
            <a:endParaRPr/>
          </a:p>
        </p:txBody>
      </p:sp>
      <p:sp>
        <p:nvSpPr>
          <p:cNvPr id="2846" name="Google Shape;2846;p229"/>
          <p:cNvSpPr txBox="1"/>
          <p:nvPr/>
        </p:nvSpPr>
        <p:spPr>
          <a:xfrm>
            <a:off x="208932" y="1066801"/>
            <a:ext cx="8666620" cy="5030469"/>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800"/>
              <a:buFont typeface="Arial"/>
              <a:buNone/>
            </a:pPr>
            <a:r>
              <a:rPr lang="en-US" sz="1600" b="1" u="sng">
                <a:solidFill>
                  <a:schemeClr val="dk1"/>
                </a:solidFill>
                <a:latin typeface="Times New Roman"/>
                <a:ea typeface="Times New Roman"/>
                <a:cs typeface="Times New Roman"/>
                <a:sym typeface="Times New Roman"/>
              </a:rPr>
              <a:t>Example:</a:t>
            </a:r>
            <a:endParaRPr/>
          </a:p>
        </p:txBody>
      </p:sp>
      <p:sp>
        <p:nvSpPr>
          <p:cNvPr id="2847" name="Google Shape;2847;p229"/>
          <p:cNvSpPr txBox="1"/>
          <p:nvPr/>
        </p:nvSpPr>
        <p:spPr>
          <a:xfrm>
            <a:off x="0" y="1617721"/>
            <a:ext cx="4447568" cy="4320480"/>
          </a:xfrm>
          <a:prstGeom prst="rect">
            <a:avLst/>
          </a:prstGeom>
          <a:noFill/>
          <a:ln>
            <a:noFill/>
          </a:ln>
        </p:spPr>
        <p:txBody>
          <a:bodyPr spcFirstLastPara="1" wrap="square" lIns="91425" tIns="45700" rIns="91425" bIns="45700" anchor="t" anchorCtr="0">
            <a:noAutofit/>
          </a:bodyPr>
          <a:lstStyle/>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#include &lt;iostream&gt;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using namespace std;</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class Student</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public: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int rollno;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string name;		//default Constructor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Student()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	{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rollno=-1;		    		name="";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 parametrized constructor		Student(int x, string str)    		{	</a:t>
            </a:r>
            <a:endParaRPr/>
          </a:p>
          <a:p>
            <a:pPr marL="180975" marR="0" lvl="0" indent="0" algn="just"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rollno = x;				name = str;    		}				</a:t>
            </a:r>
            <a:endParaRPr/>
          </a:p>
        </p:txBody>
      </p:sp>
      <p:sp>
        <p:nvSpPr>
          <p:cNvPr id="2848" name="Google Shape;2848;p229"/>
          <p:cNvSpPr txBox="1"/>
          <p:nvPr/>
        </p:nvSpPr>
        <p:spPr>
          <a:xfrm>
            <a:off x="4329970" y="1033490"/>
            <a:ext cx="4663181" cy="2744471"/>
          </a:xfrm>
          <a:prstGeom prst="rect">
            <a:avLst/>
          </a:prstGeom>
          <a:noFill/>
          <a:ln>
            <a:noFill/>
          </a:ln>
        </p:spPr>
        <p:txBody>
          <a:bodyPr spcFirstLastPara="1" wrap="square" lIns="91425" tIns="45700" rIns="91425" bIns="45700" anchor="t" anchorCtr="0">
            <a:noAutofit/>
          </a:bodyPr>
          <a:lstStyle/>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Student( Student &amp;s1)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rollno= s1.rollno;			name=s1.name;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void display()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cout&lt;&lt;this-&gt;rollno&lt;&lt;" "&lt;&lt;this-&gt;name&lt;&lt;endl;</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//destrcutor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~Student()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cout&lt;&lt;"destructor invoked"&lt;&lt;endl;</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int main() {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s1(101,"Abinav");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Student s2(s1);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s.display();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s2.display();   </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	return 0;</a:t>
            </a:r>
            <a:endParaRPr/>
          </a:p>
          <a:p>
            <a:pPr marL="180975" marR="0" lvl="0" indent="0" algn="l" rtl="0">
              <a:spcBef>
                <a:spcPts val="0"/>
              </a:spcBef>
              <a:spcAft>
                <a:spcPts val="0"/>
              </a:spcAft>
              <a:buClr>
                <a:srgbClr val="000000"/>
              </a:buClr>
              <a:buSzPts val="2800"/>
              <a:buFont typeface="Arial"/>
              <a:buNone/>
            </a:pPr>
            <a:r>
              <a:rPr lang="en-US" sz="16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sp>
        <p:nvSpPr>
          <p:cNvPr id="2853" name="Google Shape;2853;p2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Methods</a:t>
            </a:r>
            <a:endParaRPr/>
          </a:p>
        </p:txBody>
      </p:sp>
      <p:sp>
        <p:nvSpPr>
          <p:cNvPr id="2854" name="Google Shape;2854;p2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sz="2000">
                <a:latin typeface="Times New Roman"/>
                <a:ea typeface="Times New Roman"/>
                <a:cs typeface="Times New Roman"/>
                <a:sym typeface="Times New Roman"/>
              </a:rPr>
              <a:t>A </a:t>
            </a:r>
            <a:r>
              <a:rPr lang="en-US" sz="2000" i="1">
                <a:latin typeface="Times New Roman"/>
                <a:ea typeface="Times New Roman"/>
                <a:cs typeface="Times New Roman"/>
                <a:sym typeface="Times New Roman"/>
              </a:rPr>
              <a:t>method</a:t>
            </a:r>
            <a:r>
              <a:rPr lang="en-US" sz="2000">
                <a:latin typeface="Times New Roman"/>
                <a:ea typeface="Times New Roman"/>
                <a:cs typeface="Times New Roman"/>
                <a:sym typeface="Times New Roman"/>
              </a:rPr>
              <a:t> is a function that is part of the class definition.  The methods of a class specify how its objects will respond to any particular message.  </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A method is a collection of statements that perform some specific task and return the result to the caller. A method can perform some specific task without returning anything.</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 Methods allow us to reuse the code without retyping the code. </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A </a:t>
            </a:r>
            <a:r>
              <a:rPr lang="en-US" sz="2000" i="1">
                <a:latin typeface="Times New Roman"/>
                <a:ea typeface="Times New Roman"/>
                <a:cs typeface="Times New Roman"/>
                <a:sym typeface="Times New Roman"/>
              </a:rPr>
              <a:t>message</a:t>
            </a:r>
            <a:r>
              <a:rPr lang="en-US" sz="2000">
                <a:latin typeface="Times New Roman"/>
                <a:ea typeface="Times New Roman"/>
                <a:cs typeface="Times New Roman"/>
                <a:sym typeface="Times New Roman"/>
              </a:rPr>
              <a:t> is a request, sent to an object, that activates a method (i.e., a member function).</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p:txBody>
      </p:sp>
      <p:sp>
        <p:nvSpPr>
          <p:cNvPr id="2855" name="Google Shape;2855;p2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223</a:t>
            </a:fld>
            <a:endParaRPr>
              <a:latin typeface="Times New Roman"/>
              <a:ea typeface="Times New Roman"/>
              <a:cs typeface="Times New Roman"/>
              <a:sym typeface="Times New Roman"/>
            </a:endParaRPr>
          </a:p>
        </p:txBody>
      </p:sp>
      <p:sp>
        <p:nvSpPr>
          <p:cNvPr id="2856" name="Google Shape;2856;p230"/>
          <p:cNvSpPr/>
          <p:nvPr/>
        </p:nvSpPr>
        <p:spPr>
          <a:xfrm>
            <a:off x="1143000" y="13653"/>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2857" name="Google Shape;2857;p230"/>
          <p:cNvSpPr/>
          <p:nvPr/>
        </p:nvSpPr>
        <p:spPr>
          <a:xfrm>
            <a:off x="1143000" y="135573"/>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858" name="Google Shape;2858;p230" descr="pngfind.com-kingpin-png-4152286 (1).png"/>
          <p:cNvPicPr preferRelativeResize="0"/>
          <p:nvPr/>
        </p:nvPicPr>
        <p:blipFill rotWithShape="1">
          <a:blip r:embed="rId3">
            <a:alphaModFix/>
          </a:blip>
          <a:srcRect/>
          <a:stretch/>
        </p:blipFill>
        <p:spPr>
          <a:xfrm>
            <a:off x="4857750" y="-138747"/>
            <a:ext cx="914400" cy="533400"/>
          </a:xfrm>
          <a:prstGeom prst="rect">
            <a:avLst/>
          </a:prstGeom>
          <a:noFill/>
          <a:ln>
            <a:noFill/>
          </a:ln>
        </p:spPr>
      </p:pic>
      <p:sp>
        <p:nvSpPr>
          <p:cNvPr id="2859" name="Google Shape;2859;p2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60" name="Google Shape;2860;p2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231"/>
          <p:cNvSpPr txBox="1">
            <a:spLocks noGrp="1"/>
          </p:cNvSpPr>
          <p:nvPr>
            <p:ph type="title"/>
          </p:nvPr>
        </p:nvSpPr>
        <p:spPr>
          <a:xfrm>
            <a:off x="457200" y="609600"/>
            <a:ext cx="8229600" cy="80803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3600"/>
              <a:buFont typeface="Times New Roman"/>
              <a:buNone/>
            </a:pPr>
            <a:r>
              <a:rPr lang="en-US" sz="3600" b="1">
                <a:latin typeface="Times New Roman"/>
                <a:ea typeface="Times New Roman"/>
                <a:cs typeface="Times New Roman"/>
                <a:sym typeface="Times New Roman"/>
              </a:rPr>
              <a:t>Method Vs Constructor</a:t>
            </a:r>
            <a:endParaRPr/>
          </a:p>
        </p:txBody>
      </p:sp>
      <p:sp>
        <p:nvSpPr>
          <p:cNvPr id="2866" name="Google Shape;2866;p2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Clr>
                <a:schemeClr val="dk1"/>
              </a:buClr>
              <a:buSzPct val="100000"/>
              <a:buChar char="•"/>
            </a:pPr>
            <a:r>
              <a:rPr lang="en-US">
                <a:latin typeface="Times New Roman"/>
                <a:ea typeface="Times New Roman"/>
                <a:cs typeface="Times New Roman"/>
                <a:sym typeface="Times New Roman"/>
              </a:rPr>
              <a:t>Used to define particular task for execution</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Method can have same name as class name or different name based on the requirement</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Explicit call statement required to call a method</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There is no default method provided by compiler</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Return data type must be declared </a:t>
            </a:r>
            <a:endParaRPr/>
          </a:p>
          <a:p>
            <a:pPr marL="342900" lvl="0" indent="-342900" algn="l" rtl="0">
              <a:spcBef>
                <a:spcPts val="476"/>
              </a:spcBef>
              <a:spcAft>
                <a:spcPts val="0"/>
              </a:spcAft>
              <a:buClr>
                <a:schemeClr val="dk1"/>
              </a:buClr>
              <a:buSzPct val="100000"/>
              <a:buNone/>
            </a:pPr>
            <a:endParaRPr/>
          </a:p>
        </p:txBody>
      </p:sp>
      <p:sp>
        <p:nvSpPr>
          <p:cNvPr id="2867" name="Google Shape;2867;p2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Char char="•"/>
            </a:pPr>
            <a:r>
              <a:rPr lang="en-US">
                <a:latin typeface="Times New Roman"/>
                <a:ea typeface="Times New Roman"/>
                <a:cs typeface="Times New Roman"/>
                <a:sym typeface="Times New Roman"/>
              </a:rPr>
              <a:t>Used to initialize the data members</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Constructor has same name as the class name</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Constructor is automatically called when an object is created</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There is always default constructor provide by compiler</a:t>
            </a:r>
            <a:endParaRPr/>
          </a:p>
          <a:p>
            <a:pPr marL="342900" lvl="0" indent="-342900" algn="l" rtl="0">
              <a:spcBef>
                <a:spcPts val="476"/>
              </a:spcBef>
              <a:spcAft>
                <a:spcPts val="0"/>
              </a:spcAft>
              <a:buClr>
                <a:schemeClr val="dk1"/>
              </a:buClr>
              <a:buSzPct val="100000"/>
              <a:buChar char="•"/>
            </a:pPr>
            <a:r>
              <a:rPr lang="en-US">
                <a:latin typeface="Times New Roman"/>
                <a:ea typeface="Times New Roman"/>
                <a:cs typeface="Times New Roman"/>
                <a:sym typeface="Times New Roman"/>
              </a:rPr>
              <a:t>Return type is not required in constructor </a:t>
            </a:r>
            <a:endParaRPr/>
          </a:p>
          <a:p>
            <a:pPr marL="742950" lvl="1" indent="-285750" algn="l" rtl="0">
              <a:spcBef>
                <a:spcPts val="408"/>
              </a:spcBef>
              <a:spcAft>
                <a:spcPts val="0"/>
              </a:spcAft>
              <a:buClr>
                <a:schemeClr val="dk1"/>
              </a:buClr>
              <a:buSzPct val="100000"/>
              <a:buNone/>
            </a:pPr>
            <a:r>
              <a:rPr lang="en-US">
                <a:latin typeface="Times New Roman"/>
                <a:ea typeface="Times New Roman"/>
                <a:cs typeface="Times New Roman"/>
                <a:sym typeface="Times New Roman"/>
              </a:rPr>
              <a:t>	</a:t>
            </a:r>
            <a:endParaRPr/>
          </a:p>
        </p:txBody>
      </p:sp>
      <p:sp>
        <p:nvSpPr>
          <p:cNvPr id="2868" name="Google Shape;2868;p2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69" name="Google Shape;2869;p2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870" name="Google Shape;2870;p2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874"/>
        <p:cNvGrpSpPr/>
        <p:nvPr/>
      </p:nvGrpSpPr>
      <p:grpSpPr>
        <a:xfrm>
          <a:off x="0" y="0"/>
          <a:ext cx="0" cy="0"/>
          <a:chOff x="0" y="0"/>
          <a:chExt cx="0" cy="0"/>
        </a:xfrm>
      </p:grpSpPr>
      <p:sp>
        <p:nvSpPr>
          <p:cNvPr id="2875" name="Google Shape;2875;p23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6" name="Google Shape;2876;p23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7" name="Google Shape;2877;p232"/>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78" name="Google Shape;2878;p23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pic>
        <p:nvPicPr>
          <p:cNvPr id="2879" name="Google Shape;2879;p232" descr="Related image"/>
          <p:cNvPicPr preferRelativeResize="0"/>
          <p:nvPr/>
        </p:nvPicPr>
        <p:blipFill rotWithShape="1">
          <a:blip r:embed="rId4">
            <a:alphaModFix/>
          </a:blip>
          <a:srcRect/>
          <a:stretch/>
        </p:blipFill>
        <p:spPr>
          <a:xfrm>
            <a:off x="1600200" y="1676400"/>
            <a:ext cx="5734050" cy="3819525"/>
          </a:xfrm>
          <a:prstGeom prst="rect">
            <a:avLst/>
          </a:prstGeom>
          <a:noFill/>
          <a:ln>
            <a:noFill/>
          </a:ln>
        </p:spPr>
      </p:pic>
      <p:sp>
        <p:nvSpPr>
          <p:cNvPr id="2880" name="Google Shape;2880;p2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2881" name="Google Shape;2881;p2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2882" name="Google Shape;2882;p2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225</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Clr>
                <a:schemeClr val="dk1"/>
              </a:buClr>
              <a:buSzPct val="100000"/>
              <a:buChar char="•"/>
            </a:pPr>
            <a:r>
              <a:rPr lang="en-US"/>
              <a:t>char marks;</a:t>
            </a:r>
            <a:endParaRPr/>
          </a:p>
          <a:p>
            <a:pPr marL="342900" lvl="0" indent="-342900" algn="l" rtl="0">
              <a:spcBef>
                <a:spcPts val="544"/>
              </a:spcBef>
              <a:spcAft>
                <a:spcPts val="0"/>
              </a:spcAft>
              <a:buClr>
                <a:schemeClr val="dk1"/>
              </a:buClr>
              <a:buSzPct val="100000"/>
              <a:buChar char="•"/>
            </a:pPr>
            <a:r>
              <a:rPr lang="en-US"/>
              <a:t>cin.get(marks);//The value for marks is read</a:t>
            </a:r>
            <a:endParaRPr/>
          </a:p>
          <a:p>
            <a:pPr marL="342900" lvl="0" indent="-342900" algn="l" rtl="0">
              <a:spcBef>
                <a:spcPts val="544"/>
              </a:spcBef>
              <a:spcAft>
                <a:spcPts val="0"/>
              </a:spcAft>
              <a:buClr>
                <a:schemeClr val="dk1"/>
              </a:buClr>
              <a:buSzPct val="100000"/>
              <a:buChar char="•"/>
            </a:pPr>
            <a:r>
              <a:rPr lang="en-US"/>
              <a:t>OR</a:t>
            </a:r>
            <a:endParaRPr/>
          </a:p>
          <a:p>
            <a:pPr marL="342900" lvl="0" indent="-342900" algn="l" rtl="0">
              <a:spcBef>
                <a:spcPts val="544"/>
              </a:spcBef>
              <a:spcAft>
                <a:spcPts val="0"/>
              </a:spcAft>
              <a:buClr>
                <a:schemeClr val="dk1"/>
              </a:buClr>
              <a:buSzPct val="100000"/>
              <a:buChar char="•"/>
            </a:pPr>
            <a:r>
              <a:rPr lang="en-US"/>
              <a:t>marks=cin.get();//A character is read and assigned to marks</a:t>
            </a:r>
            <a:endParaRPr/>
          </a:p>
          <a:p>
            <a:pPr marL="342900" lvl="0" indent="-342900" algn="l" rtl="0">
              <a:spcBef>
                <a:spcPts val="544"/>
              </a:spcBef>
              <a:spcAft>
                <a:spcPts val="0"/>
              </a:spcAft>
              <a:buClr>
                <a:schemeClr val="dk1"/>
              </a:buClr>
              <a:buSzPct val="100000"/>
              <a:buChar char="•"/>
            </a:pPr>
            <a:r>
              <a:rPr lang="en-US"/>
              <a:t>string name;</a:t>
            </a:r>
            <a:endParaRPr/>
          </a:p>
          <a:p>
            <a:pPr marL="342900" lvl="0" indent="-342900" algn="l" rtl="0">
              <a:spcBef>
                <a:spcPts val="544"/>
              </a:spcBef>
              <a:spcAft>
                <a:spcPts val="0"/>
              </a:spcAft>
              <a:buClr>
                <a:schemeClr val="dk1"/>
              </a:buClr>
              <a:buSzPct val="100000"/>
              <a:buChar char="•"/>
            </a:pPr>
            <a:r>
              <a:rPr lang="en-US"/>
              <a:t>Cin&gt;&gt;name;</a:t>
            </a:r>
            <a:endParaRPr/>
          </a:p>
          <a:p>
            <a:pPr marL="342900" lvl="0" indent="-170180" algn="l" rtl="0">
              <a:spcBef>
                <a:spcPts val="544"/>
              </a:spcBef>
              <a:spcAft>
                <a:spcPts val="0"/>
              </a:spcAft>
              <a:buClr>
                <a:schemeClr val="dk1"/>
              </a:buClr>
              <a:buSzPct val="100000"/>
              <a:buNone/>
            </a:pPr>
            <a:endParaRPr/>
          </a:p>
          <a:p>
            <a:pPr marL="342900" lvl="0" indent="-342900" algn="l" rtl="0">
              <a:spcBef>
                <a:spcPts val="544"/>
              </a:spcBef>
              <a:spcAft>
                <a:spcPts val="0"/>
              </a:spcAft>
              <a:buClr>
                <a:schemeClr val="dk1"/>
              </a:buClr>
              <a:buSzPct val="100000"/>
              <a:buChar char="•"/>
            </a:pPr>
            <a:r>
              <a:rPr lang="en-US"/>
              <a:t>string empname;</a:t>
            </a:r>
            <a:endParaRPr/>
          </a:p>
          <a:p>
            <a:pPr marL="342900" lvl="0" indent="-342900" algn="l" rtl="0">
              <a:spcBef>
                <a:spcPts val="544"/>
              </a:spcBef>
              <a:spcAft>
                <a:spcPts val="0"/>
              </a:spcAft>
              <a:buClr>
                <a:schemeClr val="dk1"/>
              </a:buClr>
              <a:buSzPct val="100000"/>
              <a:buChar char="•"/>
            </a:pPr>
            <a:r>
              <a:rPr lang="en-US"/>
              <a:t>cin.getline(empname,20);</a:t>
            </a:r>
            <a:endParaRPr/>
          </a:p>
          <a:p>
            <a:pPr marL="342900" lvl="0" indent="-342900" algn="l" rtl="0">
              <a:spcBef>
                <a:spcPts val="544"/>
              </a:spcBef>
              <a:spcAft>
                <a:spcPts val="0"/>
              </a:spcAft>
              <a:buClr>
                <a:schemeClr val="dk1"/>
              </a:buClr>
              <a:buSzPct val="100000"/>
              <a:buChar char="•"/>
            </a:pPr>
            <a:r>
              <a:rPr lang="en-US"/>
              <a:t>Cout&lt;&lt;“\n Welcome ,”&lt;&lt;empname;</a:t>
            </a:r>
            <a:endParaRPr/>
          </a:p>
        </p:txBody>
      </p:sp>
      <p:sp>
        <p:nvSpPr>
          <p:cNvPr id="354" name="Google Shape;354;p38"/>
          <p:cNvSpPr/>
          <p:nvPr/>
        </p:nvSpPr>
        <p:spPr>
          <a:xfrm>
            <a:off x="528378" y="1041906"/>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Reading and Writing Characters and Strings</a:t>
            </a:r>
            <a:endParaRPr/>
          </a:p>
        </p:txBody>
      </p:sp>
      <p:sp>
        <p:nvSpPr>
          <p:cNvPr id="355" name="Google Shape;355;p3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38"/>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57" name="Google Shape;357;p3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358" name="Google Shape;35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59" name="Google Shape;35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60" name="Google Shape;36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cxnSp>
        <p:nvCxnSpPr>
          <p:cNvPr id="365" name="Google Shape;365;p39"/>
          <p:cNvCxnSpPr>
            <a:stCxn id="366" idx="2"/>
          </p:cNvCxnSpPr>
          <p:nvPr/>
        </p:nvCxnSpPr>
        <p:spPr>
          <a:xfrm>
            <a:off x="7013863" y="2700294"/>
            <a:ext cx="0" cy="216600"/>
          </a:xfrm>
          <a:prstGeom prst="straightConnector1">
            <a:avLst/>
          </a:prstGeom>
          <a:noFill/>
          <a:ln w="9525" cap="flat" cmpd="sng">
            <a:solidFill>
              <a:srgbClr val="4A7DBA"/>
            </a:solidFill>
            <a:prstDash val="solid"/>
            <a:round/>
            <a:headEnd type="none" w="sm" len="sm"/>
            <a:tailEnd type="none" w="sm" len="sm"/>
          </a:ln>
        </p:spPr>
      </p:cxnSp>
      <p:grpSp>
        <p:nvGrpSpPr>
          <p:cNvPr id="367" name="Google Shape;367;p39"/>
          <p:cNvGrpSpPr/>
          <p:nvPr/>
        </p:nvGrpSpPr>
        <p:grpSpPr>
          <a:xfrm>
            <a:off x="5523807" y="2226469"/>
            <a:ext cx="2991543" cy="1293636"/>
            <a:chOff x="7365076" y="1825625"/>
            <a:chExt cx="3988724" cy="1724848"/>
          </a:xfrm>
        </p:grpSpPr>
        <p:sp>
          <p:nvSpPr>
            <p:cNvPr id="366" name="Google Shape;366;p39"/>
            <p:cNvSpPr/>
            <p:nvPr/>
          </p:nvSpPr>
          <p:spPr>
            <a:xfrm>
              <a:off x="8312727" y="1825625"/>
              <a:ext cx="2078182" cy="63176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Formatted I/O</a:t>
              </a:r>
              <a:endParaRPr/>
            </a:p>
          </p:txBody>
        </p:sp>
        <p:sp>
          <p:nvSpPr>
            <p:cNvPr id="368" name="Google Shape;368;p39"/>
            <p:cNvSpPr/>
            <p:nvPr/>
          </p:nvSpPr>
          <p:spPr>
            <a:xfrm>
              <a:off x="7365076" y="3018459"/>
              <a:ext cx="1895302" cy="53201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I/O class function and flages</a:t>
              </a:r>
              <a:endParaRPr sz="1350">
                <a:solidFill>
                  <a:schemeClr val="lt1"/>
                </a:solidFill>
                <a:latin typeface="Calibri"/>
                <a:ea typeface="Calibri"/>
                <a:cs typeface="Calibri"/>
                <a:sym typeface="Calibri"/>
              </a:endParaRPr>
            </a:p>
          </p:txBody>
        </p:sp>
        <p:sp>
          <p:nvSpPr>
            <p:cNvPr id="369" name="Google Shape;369;p39"/>
            <p:cNvSpPr/>
            <p:nvPr/>
          </p:nvSpPr>
          <p:spPr>
            <a:xfrm>
              <a:off x="9741131" y="3007280"/>
              <a:ext cx="1612669" cy="502617"/>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Manipulators</a:t>
              </a:r>
              <a:endParaRPr/>
            </a:p>
          </p:txBody>
        </p:sp>
        <p:cxnSp>
          <p:nvCxnSpPr>
            <p:cNvPr id="370" name="Google Shape;370;p39"/>
            <p:cNvCxnSpPr/>
            <p:nvPr/>
          </p:nvCxnSpPr>
          <p:spPr>
            <a:xfrm>
              <a:off x="7880465" y="2729612"/>
              <a:ext cx="2942705" cy="16626"/>
            </a:xfrm>
            <a:prstGeom prst="straightConnector1">
              <a:avLst/>
            </a:prstGeom>
            <a:noFill/>
            <a:ln w="9525" cap="flat" cmpd="sng">
              <a:solidFill>
                <a:srgbClr val="4A7DBA"/>
              </a:solidFill>
              <a:prstDash val="solid"/>
              <a:round/>
              <a:headEnd type="none" w="sm" len="sm"/>
              <a:tailEnd type="none" w="sm" len="sm"/>
            </a:ln>
          </p:spPr>
        </p:cxnSp>
        <p:cxnSp>
          <p:nvCxnSpPr>
            <p:cNvPr id="371" name="Google Shape;371;p39"/>
            <p:cNvCxnSpPr/>
            <p:nvPr/>
          </p:nvCxnSpPr>
          <p:spPr>
            <a:xfrm>
              <a:off x="7880465" y="2729612"/>
              <a:ext cx="0" cy="277668"/>
            </a:xfrm>
            <a:prstGeom prst="straightConnector1">
              <a:avLst/>
            </a:prstGeom>
            <a:noFill/>
            <a:ln w="9525" cap="flat" cmpd="sng">
              <a:solidFill>
                <a:srgbClr val="4A7DBA"/>
              </a:solidFill>
              <a:prstDash val="solid"/>
              <a:round/>
              <a:headEnd type="none" w="sm" len="sm"/>
              <a:tailEnd type="triangle" w="med" len="med"/>
            </a:ln>
          </p:spPr>
        </p:cxnSp>
        <p:cxnSp>
          <p:nvCxnSpPr>
            <p:cNvPr id="372" name="Google Shape;372;p39"/>
            <p:cNvCxnSpPr/>
            <p:nvPr/>
          </p:nvCxnSpPr>
          <p:spPr>
            <a:xfrm>
              <a:off x="10823170" y="2729612"/>
              <a:ext cx="0" cy="277668"/>
            </a:xfrm>
            <a:prstGeom prst="straightConnector1">
              <a:avLst/>
            </a:prstGeom>
            <a:noFill/>
            <a:ln w="9525" cap="flat" cmpd="sng">
              <a:solidFill>
                <a:srgbClr val="4A7DBA"/>
              </a:solidFill>
              <a:prstDash val="solid"/>
              <a:round/>
              <a:headEnd type="none" w="sm" len="sm"/>
              <a:tailEnd type="triangle" w="med" len="med"/>
            </a:ln>
          </p:spPr>
        </p:cxnSp>
      </p:grpSp>
      <p:pic>
        <p:nvPicPr>
          <p:cNvPr id="373" name="Google Shape;373;p39"/>
          <p:cNvPicPr preferRelativeResize="0">
            <a:picLocks noGrp="1"/>
          </p:cNvPicPr>
          <p:nvPr>
            <p:ph type="body" idx="1"/>
          </p:nvPr>
        </p:nvPicPr>
        <p:blipFill rotWithShape="1">
          <a:blip r:embed="rId3">
            <a:alphaModFix/>
          </a:blip>
          <a:srcRect/>
          <a:stretch/>
        </p:blipFill>
        <p:spPr>
          <a:xfrm>
            <a:off x="107154" y="2002026"/>
            <a:ext cx="5347846" cy="4124454"/>
          </a:xfrm>
          <a:prstGeom prst="rect">
            <a:avLst/>
          </a:prstGeom>
          <a:noFill/>
          <a:ln>
            <a:noFill/>
          </a:ln>
        </p:spPr>
      </p:pic>
      <p:sp>
        <p:nvSpPr>
          <p:cNvPr id="374" name="Google Shape;374;p39"/>
          <p:cNvSpPr/>
          <p:nvPr/>
        </p:nvSpPr>
        <p:spPr>
          <a:xfrm>
            <a:off x="5697336" y="3682814"/>
            <a:ext cx="2943744" cy="2187011"/>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#include&lt;iostream.h&gt;</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#define PI 3.14159</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main()</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cout.precision(3);</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cout.width(10);</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cout.fill(‘*’);</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cout&lt;&lt;PI;</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Output</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*****3.142</a:t>
            </a:r>
            <a:endParaRPr/>
          </a:p>
          <a:p>
            <a:pPr marL="0" marR="0" lvl="0" indent="0" algn="l" rtl="0">
              <a:spcBef>
                <a:spcPts val="0"/>
              </a:spcBef>
              <a:spcAft>
                <a:spcPts val="0"/>
              </a:spcAft>
              <a:buNone/>
            </a:pPr>
            <a:endParaRPr sz="1350">
              <a:solidFill>
                <a:schemeClr val="lt1"/>
              </a:solidFill>
              <a:latin typeface="Calibri"/>
              <a:ea typeface="Calibri"/>
              <a:cs typeface="Calibri"/>
              <a:sym typeface="Calibri"/>
            </a:endParaRPr>
          </a:p>
        </p:txBody>
      </p:sp>
      <p:sp>
        <p:nvSpPr>
          <p:cNvPr id="375" name="Google Shape;375;p39"/>
          <p:cNvSpPr/>
          <p:nvPr/>
        </p:nvSpPr>
        <p:spPr>
          <a:xfrm>
            <a:off x="253538" y="896157"/>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Formatted Input and Output Operations</a:t>
            </a:r>
            <a:endParaRPr/>
          </a:p>
        </p:txBody>
      </p:sp>
      <p:sp>
        <p:nvSpPr>
          <p:cNvPr id="376" name="Google Shape;376;p39"/>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7" name="Google Shape;377;p39"/>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78" name="Google Shape;378;p39" descr="pngfind.com-kingpin-png-4152286 (1).png"/>
          <p:cNvPicPr preferRelativeResize="0"/>
          <p:nvPr/>
        </p:nvPicPr>
        <p:blipFill rotWithShape="1">
          <a:blip r:embed="rId4">
            <a:alphaModFix/>
          </a:blip>
          <a:srcRect/>
          <a:stretch/>
        </p:blipFill>
        <p:spPr>
          <a:xfrm>
            <a:off x="4953000" y="457200"/>
            <a:ext cx="1219200" cy="533400"/>
          </a:xfrm>
          <a:prstGeom prst="rect">
            <a:avLst/>
          </a:prstGeom>
          <a:noFill/>
          <a:ln>
            <a:noFill/>
          </a:ln>
        </p:spPr>
      </p:pic>
      <p:sp>
        <p:nvSpPr>
          <p:cNvPr id="379" name="Google Shape;379;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80" name="Google Shape;380;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81" name="Google Shape;381;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a:spLocks noGrp="1"/>
          </p:cNvSpPr>
          <p:nvPr>
            <p:ph type="body" idx="1"/>
          </p:nvPr>
        </p:nvSpPr>
        <p:spPr>
          <a:xfrm>
            <a:off x="228600" y="1951037"/>
            <a:ext cx="88392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just" rtl="0">
              <a:spcBef>
                <a:spcPts val="0"/>
              </a:spcBef>
              <a:spcAft>
                <a:spcPts val="0"/>
              </a:spcAft>
              <a:buClr>
                <a:schemeClr val="dk1"/>
              </a:buClr>
              <a:buSzPct val="100000"/>
              <a:buChar char="•"/>
            </a:pPr>
            <a:r>
              <a:rPr lang="en-US">
                <a:latin typeface="Times New Roman"/>
                <a:ea typeface="Times New Roman"/>
                <a:cs typeface="Times New Roman"/>
                <a:sym typeface="Times New Roman"/>
              </a:rPr>
              <a:t>The setf() is a member function of the ios class that is used to set flags for formatting output. </a:t>
            </a:r>
            <a:endParaRPr/>
          </a:p>
          <a:p>
            <a:pPr marL="342900" lvl="0" indent="-342900" algn="just" rtl="0">
              <a:spcBef>
                <a:spcPts val="592"/>
              </a:spcBef>
              <a:spcAft>
                <a:spcPts val="0"/>
              </a:spcAft>
              <a:buClr>
                <a:schemeClr val="dk1"/>
              </a:buClr>
              <a:buSzPct val="100000"/>
              <a:buChar char="•"/>
            </a:pPr>
            <a:r>
              <a:rPr lang="en-US">
                <a:latin typeface="Times New Roman"/>
                <a:ea typeface="Times New Roman"/>
                <a:cs typeface="Times New Roman"/>
                <a:sym typeface="Times New Roman"/>
              </a:rPr>
              <a:t> </a:t>
            </a:r>
            <a:r>
              <a:rPr lang="en-US" b="1">
                <a:latin typeface="Times New Roman"/>
                <a:ea typeface="Times New Roman"/>
                <a:cs typeface="Times New Roman"/>
                <a:sym typeface="Times New Roman"/>
              </a:rPr>
              <a:t>syntax -cout.setf(flag, bit-field)</a:t>
            </a:r>
            <a:endParaRPr/>
          </a:p>
          <a:p>
            <a:pPr marL="342900" lvl="0" indent="-342900" algn="just" rtl="0">
              <a:spcBef>
                <a:spcPts val="592"/>
              </a:spcBef>
              <a:spcAft>
                <a:spcPts val="0"/>
              </a:spcAft>
              <a:buClr>
                <a:schemeClr val="dk1"/>
              </a:buClr>
              <a:buSzPct val="100000"/>
              <a:buChar char="•"/>
            </a:pPr>
            <a:r>
              <a:rPr lang="en-US">
                <a:latin typeface="Times New Roman"/>
                <a:ea typeface="Times New Roman"/>
                <a:cs typeface="Times New Roman"/>
                <a:sym typeface="Times New Roman"/>
              </a:rPr>
              <a:t>Here, flag defined in the ios class specifies how the output should be formatted </a:t>
            </a:r>
            <a:endParaRPr/>
          </a:p>
          <a:p>
            <a:pPr marL="342900" lvl="0" indent="-342900" algn="just" rtl="0">
              <a:spcBef>
                <a:spcPts val="592"/>
              </a:spcBef>
              <a:spcAft>
                <a:spcPts val="0"/>
              </a:spcAft>
              <a:buClr>
                <a:schemeClr val="dk1"/>
              </a:buClr>
              <a:buSzPct val="100000"/>
              <a:buChar char="•"/>
            </a:pPr>
            <a:r>
              <a:rPr lang="en-US">
                <a:latin typeface="Times New Roman"/>
                <a:ea typeface="Times New Roman"/>
                <a:cs typeface="Times New Roman"/>
                <a:sym typeface="Times New Roman"/>
              </a:rPr>
              <a:t>bit-field is a constant (defined in ios ) that identifies the group to which the formatting flag belongs to.</a:t>
            </a:r>
            <a:endParaRPr/>
          </a:p>
          <a:p>
            <a:pPr marL="342900" lvl="0" indent="-342900" algn="just" rtl="0">
              <a:spcBef>
                <a:spcPts val="592"/>
              </a:spcBef>
              <a:spcAft>
                <a:spcPts val="0"/>
              </a:spcAft>
              <a:buClr>
                <a:schemeClr val="dk1"/>
              </a:buClr>
              <a:buSzPct val="100000"/>
              <a:buChar char="•"/>
            </a:pPr>
            <a:r>
              <a:rPr lang="en-US">
                <a:latin typeface="Times New Roman"/>
                <a:ea typeface="Times New Roman"/>
                <a:cs typeface="Times New Roman"/>
                <a:sym typeface="Times New Roman"/>
              </a:rPr>
              <a:t> There are two types of setf()—one that takes both flag and bit-fields and the other that takes only the flag .</a:t>
            </a:r>
            <a:endParaRPr/>
          </a:p>
          <a:p>
            <a:pPr marL="342900" lvl="0" indent="-154940" algn="l" rtl="0">
              <a:spcBef>
                <a:spcPts val="592"/>
              </a:spcBef>
              <a:spcAft>
                <a:spcPts val="0"/>
              </a:spcAft>
              <a:buClr>
                <a:schemeClr val="dk1"/>
              </a:buClr>
              <a:buSzPct val="100000"/>
              <a:buNone/>
            </a:pPr>
            <a:endParaRPr/>
          </a:p>
        </p:txBody>
      </p:sp>
      <p:sp>
        <p:nvSpPr>
          <p:cNvPr id="388" name="Google Shape;388;p40"/>
          <p:cNvSpPr/>
          <p:nvPr/>
        </p:nvSpPr>
        <p:spPr>
          <a:xfrm>
            <a:off x="457200" y="757170"/>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Formatting with flags</a:t>
            </a:r>
            <a:endParaRPr/>
          </a:p>
        </p:txBody>
      </p:sp>
      <p:sp>
        <p:nvSpPr>
          <p:cNvPr id="389" name="Google Shape;389;p40"/>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40"/>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91" name="Google Shape;391;p40"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392" name="Google Shape;392;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393" name="Google Shape;393;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394" name="Google Shape;394;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pic>
        <p:nvPicPr>
          <p:cNvPr id="399" name="Google Shape;399;p41"/>
          <p:cNvPicPr preferRelativeResize="0"/>
          <p:nvPr/>
        </p:nvPicPr>
        <p:blipFill rotWithShape="1">
          <a:blip r:embed="rId3">
            <a:alphaModFix/>
          </a:blip>
          <a:srcRect/>
          <a:stretch/>
        </p:blipFill>
        <p:spPr>
          <a:xfrm>
            <a:off x="373033" y="1031817"/>
            <a:ext cx="7918912" cy="4931526"/>
          </a:xfrm>
          <a:prstGeom prst="rect">
            <a:avLst/>
          </a:prstGeom>
          <a:noFill/>
          <a:ln>
            <a:noFill/>
          </a:ln>
        </p:spPr>
      </p:pic>
      <p:sp>
        <p:nvSpPr>
          <p:cNvPr id="400" name="Google Shape;400;p41"/>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41"/>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02" name="Google Shape;402;p41"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
        <p:nvSpPr>
          <p:cNvPr id="403" name="Google Shape;403;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404" name="Google Shape;404;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405" name="Google Shape;405;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C++ has a header file iomanip.h that contains certain manipulators to format the output</a:t>
            </a:r>
            <a:endParaRPr/>
          </a:p>
          <a:p>
            <a:pPr marL="342900" lvl="0" indent="-139700" algn="l" rtl="0">
              <a:spcBef>
                <a:spcPts val="640"/>
              </a:spcBef>
              <a:spcAft>
                <a:spcPts val="0"/>
              </a:spcAft>
              <a:buClr>
                <a:schemeClr val="dk1"/>
              </a:buClr>
              <a:buSzPts val="3200"/>
              <a:buNone/>
            </a:pPr>
            <a:endParaRPr/>
          </a:p>
        </p:txBody>
      </p:sp>
      <p:pic>
        <p:nvPicPr>
          <p:cNvPr id="411" name="Google Shape;411;p42"/>
          <p:cNvPicPr preferRelativeResize="0"/>
          <p:nvPr/>
        </p:nvPicPr>
        <p:blipFill rotWithShape="1">
          <a:blip r:embed="rId3">
            <a:alphaModFix/>
          </a:blip>
          <a:srcRect/>
          <a:stretch/>
        </p:blipFill>
        <p:spPr>
          <a:xfrm>
            <a:off x="628651" y="3270241"/>
            <a:ext cx="7822406" cy="2320934"/>
          </a:xfrm>
          <a:prstGeom prst="rect">
            <a:avLst/>
          </a:prstGeom>
          <a:noFill/>
          <a:ln>
            <a:noFill/>
          </a:ln>
        </p:spPr>
      </p:pic>
      <p:sp>
        <p:nvSpPr>
          <p:cNvPr id="412" name="Google Shape;412;p42"/>
          <p:cNvSpPr/>
          <p:nvPr/>
        </p:nvSpPr>
        <p:spPr>
          <a:xfrm>
            <a:off x="241069" y="1212642"/>
            <a:ext cx="8087245" cy="912625"/>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Formatting Output Using Manipulators</a:t>
            </a:r>
            <a:endParaRPr/>
          </a:p>
        </p:txBody>
      </p:sp>
      <p:sp>
        <p:nvSpPr>
          <p:cNvPr id="413" name="Google Shape;413;p42"/>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4" name="Google Shape;414;p42"/>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15" name="Google Shape;415;p42"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
        <p:nvSpPr>
          <p:cNvPr id="416" name="Google Shape;416;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417" name="Google Shape;417;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418" name="Google Shape;418;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3"/>
          <p:cNvPicPr preferRelativeResize="0">
            <a:picLocks noGrp="1"/>
          </p:cNvPicPr>
          <p:nvPr>
            <p:ph type="body" idx="1"/>
          </p:nvPr>
        </p:nvPicPr>
        <p:blipFill rotWithShape="1">
          <a:blip r:embed="rId3">
            <a:alphaModFix/>
          </a:blip>
          <a:srcRect/>
          <a:stretch/>
        </p:blipFill>
        <p:spPr>
          <a:xfrm>
            <a:off x="1" y="2226469"/>
            <a:ext cx="6344138" cy="3263504"/>
          </a:xfrm>
          <a:prstGeom prst="rect">
            <a:avLst/>
          </a:prstGeom>
          <a:noFill/>
          <a:ln>
            <a:noFill/>
          </a:ln>
        </p:spPr>
      </p:pic>
      <p:pic>
        <p:nvPicPr>
          <p:cNvPr id="424" name="Google Shape;424;p43"/>
          <p:cNvPicPr preferRelativeResize="0"/>
          <p:nvPr/>
        </p:nvPicPr>
        <p:blipFill rotWithShape="1">
          <a:blip r:embed="rId4">
            <a:alphaModFix/>
          </a:blip>
          <a:srcRect/>
          <a:stretch/>
        </p:blipFill>
        <p:spPr>
          <a:xfrm>
            <a:off x="6344138" y="990601"/>
            <a:ext cx="2783007" cy="4762499"/>
          </a:xfrm>
          <a:prstGeom prst="rect">
            <a:avLst/>
          </a:prstGeom>
          <a:noFill/>
          <a:ln>
            <a:noFill/>
          </a:ln>
        </p:spPr>
      </p:pic>
      <p:sp>
        <p:nvSpPr>
          <p:cNvPr id="425" name="Google Shape;425;p43"/>
          <p:cNvSpPr/>
          <p:nvPr/>
        </p:nvSpPr>
        <p:spPr>
          <a:xfrm>
            <a:off x="1" y="990600"/>
            <a:ext cx="6344138" cy="972742"/>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Data Types in C++</a:t>
            </a:r>
            <a:endParaRPr/>
          </a:p>
        </p:txBody>
      </p:sp>
      <p:sp>
        <p:nvSpPr>
          <p:cNvPr id="426" name="Google Shape;426;p43"/>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p43"/>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28" name="Google Shape;428;p43" descr="pngfind.com-kingpin-png-4152286 (1).png"/>
          <p:cNvPicPr preferRelativeResize="0"/>
          <p:nvPr/>
        </p:nvPicPr>
        <p:blipFill rotWithShape="1">
          <a:blip r:embed="rId5">
            <a:alphaModFix/>
          </a:blip>
          <a:srcRect/>
          <a:stretch/>
        </p:blipFill>
        <p:spPr>
          <a:xfrm>
            <a:off x="4953000" y="425003"/>
            <a:ext cx="1219200" cy="533400"/>
          </a:xfrm>
          <a:prstGeom prst="rect">
            <a:avLst/>
          </a:prstGeom>
          <a:noFill/>
          <a:ln>
            <a:noFill/>
          </a:ln>
        </p:spPr>
      </p:pic>
      <p:sp>
        <p:nvSpPr>
          <p:cNvPr id="429" name="Google Shape;429;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430" name="Google Shape;430;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431" name="Google Shape;431;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4"/>
          <p:cNvPicPr preferRelativeResize="0"/>
          <p:nvPr/>
        </p:nvPicPr>
        <p:blipFill rotWithShape="1">
          <a:blip r:embed="rId3">
            <a:alphaModFix/>
          </a:blip>
          <a:srcRect/>
          <a:stretch/>
        </p:blipFill>
        <p:spPr>
          <a:xfrm>
            <a:off x="10976" y="857250"/>
            <a:ext cx="9144793" cy="5125656"/>
          </a:xfrm>
          <a:prstGeom prst="rect">
            <a:avLst/>
          </a:prstGeom>
          <a:noFill/>
          <a:ln>
            <a:noFill/>
          </a:ln>
        </p:spPr>
      </p:pic>
      <p:sp>
        <p:nvSpPr>
          <p:cNvPr id="437" name="Google Shape;437;p44"/>
          <p:cNvSpPr/>
          <p:nvPr/>
        </p:nvSpPr>
        <p:spPr>
          <a:xfrm>
            <a:off x="2864431" y="917091"/>
            <a:ext cx="2925520" cy="565852"/>
          </a:xfrm>
          <a:prstGeom prst="ribbon2">
            <a:avLst>
              <a:gd name="adj1" fmla="val 16667"/>
              <a:gd name="adj2" fmla="val 75000"/>
            </a:avLst>
          </a:prstGeom>
          <a:solidFill>
            <a:srgbClr val="1EA2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49">
              <a:solidFill>
                <a:srgbClr val="FFFFFF"/>
              </a:solidFill>
              <a:latin typeface="Calibri"/>
              <a:ea typeface="Calibri"/>
              <a:cs typeface="Calibri"/>
              <a:sym typeface="Calibri"/>
            </a:endParaRPr>
          </a:p>
        </p:txBody>
      </p:sp>
      <p:sp>
        <p:nvSpPr>
          <p:cNvPr id="438" name="Google Shape;438;p44"/>
          <p:cNvSpPr txBox="1"/>
          <p:nvPr/>
        </p:nvSpPr>
        <p:spPr>
          <a:xfrm>
            <a:off x="3372257" y="939605"/>
            <a:ext cx="2038607" cy="3692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9" b="1">
                <a:solidFill>
                  <a:srgbClr val="FFFFFF"/>
                </a:solidFill>
                <a:latin typeface="Quattrocento Sans"/>
                <a:ea typeface="Quattrocento Sans"/>
                <a:cs typeface="Quattrocento Sans"/>
                <a:sym typeface="Quattrocento Sans"/>
              </a:rPr>
              <a:t>Variables</a:t>
            </a:r>
            <a:endParaRPr sz="1349" b="1">
              <a:solidFill>
                <a:srgbClr val="FFFFFF"/>
              </a:solidFill>
              <a:latin typeface="Quattrocento Sans"/>
              <a:ea typeface="Quattrocento Sans"/>
              <a:cs typeface="Quattrocento Sans"/>
              <a:sym typeface="Quattrocento Sans"/>
            </a:endParaRPr>
          </a:p>
        </p:txBody>
      </p:sp>
      <p:sp>
        <p:nvSpPr>
          <p:cNvPr id="439" name="Google Shape;439;p44"/>
          <p:cNvSpPr/>
          <p:nvPr/>
        </p:nvSpPr>
        <p:spPr>
          <a:xfrm>
            <a:off x="89941" y="1533860"/>
            <a:ext cx="9054059" cy="2885952"/>
          </a:xfrm>
          <a:prstGeom prst="rect">
            <a:avLst/>
          </a:prstGeom>
          <a:solidFill>
            <a:srgbClr val="DAE5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440" name="Google Shape;440;p44"/>
          <p:cNvSpPr txBox="1"/>
          <p:nvPr/>
        </p:nvSpPr>
        <p:spPr>
          <a:xfrm>
            <a:off x="89941" y="1574374"/>
            <a:ext cx="8971613" cy="286475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350">
                <a:solidFill>
                  <a:schemeClr val="dk1"/>
                </a:solidFill>
                <a:latin typeface="Calibri"/>
                <a:ea typeface="Calibri"/>
                <a:cs typeface="Calibri"/>
                <a:sym typeface="Calibri"/>
              </a:rPr>
              <a:t>A variable is the content of a memory location that stores a certain value. A variable is identified or denoted by a variable name. The variable name is a sequence of one or more letters, digits or underscore, for example: character_</a:t>
            </a:r>
            <a:endParaRPr/>
          </a:p>
          <a:p>
            <a:pPr marL="0" marR="0" lvl="0" indent="0" algn="l" rtl="0">
              <a:lnSpc>
                <a:spcPct val="150000"/>
              </a:lnSpc>
              <a:spcBef>
                <a:spcPts val="0"/>
              </a:spcBef>
              <a:spcAft>
                <a:spcPts val="0"/>
              </a:spcAft>
              <a:buNone/>
            </a:pPr>
            <a:r>
              <a:rPr lang="en-US" sz="1350" b="1">
                <a:solidFill>
                  <a:schemeClr val="dk1"/>
                </a:solidFill>
                <a:latin typeface="Calibri"/>
                <a:ea typeface="Calibri"/>
                <a:cs typeface="Calibri"/>
                <a:sym typeface="Calibri"/>
              </a:rPr>
              <a:t>Rules for defining variable name:</a:t>
            </a:r>
            <a:endParaRPr/>
          </a:p>
          <a:p>
            <a:pPr marL="214313" marR="0" lvl="0" indent="-214313" algn="l" rtl="0">
              <a:lnSpc>
                <a:spcPct val="150000"/>
              </a:lnSpc>
              <a:spcBef>
                <a:spcPts val="0"/>
              </a:spcBef>
              <a:spcAft>
                <a:spcPts val="0"/>
              </a:spcAft>
              <a:buClr>
                <a:schemeClr val="dk1"/>
              </a:buClr>
              <a:buSzPts val="1350"/>
              <a:buFont typeface="Noto Sans Symbols"/>
              <a:buChar char="❖"/>
            </a:pPr>
            <a:r>
              <a:rPr lang="en-US" sz="1350">
                <a:solidFill>
                  <a:schemeClr val="dk1"/>
                </a:solidFill>
                <a:latin typeface="Calibri"/>
                <a:ea typeface="Calibri"/>
                <a:cs typeface="Calibri"/>
                <a:sym typeface="Calibri"/>
              </a:rPr>
              <a:t>A variable name can have one or more letters or digits or underscore for example character_.</a:t>
            </a:r>
            <a:endParaRPr/>
          </a:p>
          <a:p>
            <a:pPr marL="214313" marR="0" lvl="0" indent="-214313" algn="l" rtl="0">
              <a:lnSpc>
                <a:spcPct val="150000"/>
              </a:lnSpc>
              <a:spcBef>
                <a:spcPts val="0"/>
              </a:spcBef>
              <a:spcAft>
                <a:spcPts val="0"/>
              </a:spcAft>
              <a:buClr>
                <a:schemeClr val="dk1"/>
              </a:buClr>
              <a:buSzPts val="1350"/>
              <a:buFont typeface="Noto Sans Symbols"/>
              <a:buChar char="❖"/>
            </a:pPr>
            <a:r>
              <a:rPr lang="en-US" sz="1350">
                <a:solidFill>
                  <a:schemeClr val="dk1"/>
                </a:solidFill>
                <a:latin typeface="Calibri"/>
                <a:ea typeface="Calibri"/>
                <a:cs typeface="Calibri"/>
                <a:sym typeface="Calibri"/>
              </a:rPr>
              <a:t>White space, punctuation symbols or other characters are not permitted to denote variable name.</a:t>
            </a:r>
            <a:endParaRPr/>
          </a:p>
          <a:p>
            <a:pPr marL="214313" marR="0" lvl="0" indent="-214313" algn="l" rtl="0">
              <a:lnSpc>
                <a:spcPct val="150000"/>
              </a:lnSpc>
              <a:spcBef>
                <a:spcPts val="0"/>
              </a:spcBef>
              <a:spcAft>
                <a:spcPts val="0"/>
              </a:spcAft>
              <a:buClr>
                <a:schemeClr val="dk1"/>
              </a:buClr>
              <a:buSzPts val="1350"/>
              <a:buFont typeface="Noto Sans Symbols"/>
              <a:buChar char="❖"/>
            </a:pPr>
            <a:r>
              <a:rPr lang="en-US" sz="1350">
                <a:solidFill>
                  <a:schemeClr val="dk1"/>
                </a:solidFill>
                <a:latin typeface="Calibri"/>
                <a:ea typeface="Calibri"/>
                <a:cs typeface="Calibri"/>
                <a:sym typeface="Calibri"/>
              </a:rPr>
              <a:t>A variable name must begin with a letter.</a:t>
            </a:r>
            <a:endParaRPr/>
          </a:p>
          <a:p>
            <a:pPr marL="214313" marR="0" lvl="0" indent="-214313" algn="l" rtl="0">
              <a:lnSpc>
                <a:spcPct val="150000"/>
              </a:lnSpc>
              <a:spcBef>
                <a:spcPts val="0"/>
              </a:spcBef>
              <a:spcAft>
                <a:spcPts val="0"/>
              </a:spcAft>
              <a:buClr>
                <a:schemeClr val="dk1"/>
              </a:buClr>
              <a:buSzPts val="1350"/>
              <a:buFont typeface="Noto Sans Symbols"/>
              <a:buChar char="❖"/>
            </a:pPr>
            <a:r>
              <a:rPr lang="en-US" sz="1350">
                <a:solidFill>
                  <a:schemeClr val="dk1"/>
                </a:solidFill>
                <a:latin typeface="Calibri"/>
                <a:ea typeface="Calibri"/>
                <a:cs typeface="Calibri"/>
                <a:sym typeface="Calibri"/>
              </a:rPr>
              <a:t>Variable names cannot be keywords or any reserved words of the C++ programming language.</a:t>
            </a:r>
            <a:endParaRPr/>
          </a:p>
          <a:p>
            <a:pPr marL="214313" marR="0" lvl="0" indent="-214313" algn="l" rtl="0">
              <a:lnSpc>
                <a:spcPct val="150000"/>
              </a:lnSpc>
              <a:spcBef>
                <a:spcPts val="0"/>
              </a:spcBef>
              <a:spcAft>
                <a:spcPts val="0"/>
              </a:spcAft>
              <a:buClr>
                <a:schemeClr val="dk1"/>
              </a:buClr>
              <a:buSzPts val="1350"/>
              <a:buFont typeface="Noto Sans Symbols"/>
              <a:buChar char="❖"/>
            </a:pPr>
            <a:r>
              <a:rPr lang="en-US" sz="1350">
                <a:solidFill>
                  <a:schemeClr val="dk1"/>
                </a:solidFill>
                <a:latin typeface="Calibri"/>
                <a:ea typeface="Calibri"/>
                <a:cs typeface="Calibri"/>
                <a:sym typeface="Calibri"/>
              </a:rPr>
              <a:t>Data C++ is a case-sensitive language. Variable names written in capital letters differ from variable names with the same name but written in small letters.</a:t>
            </a:r>
            <a:endParaRPr/>
          </a:p>
        </p:txBody>
      </p:sp>
      <p:grpSp>
        <p:nvGrpSpPr>
          <p:cNvPr id="441" name="Google Shape;441;p44"/>
          <p:cNvGrpSpPr/>
          <p:nvPr/>
        </p:nvGrpSpPr>
        <p:grpSpPr>
          <a:xfrm>
            <a:off x="1813487" y="4525288"/>
            <a:ext cx="5966408" cy="1023656"/>
            <a:chOff x="2417982" y="4890717"/>
            <a:chExt cx="7955211" cy="1364875"/>
          </a:xfrm>
        </p:grpSpPr>
        <p:sp>
          <p:nvSpPr>
            <p:cNvPr id="442" name="Google Shape;442;p44"/>
            <p:cNvSpPr/>
            <p:nvPr/>
          </p:nvSpPr>
          <p:spPr>
            <a:xfrm>
              <a:off x="2417982" y="4907143"/>
              <a:ext cx="3608063" cy="624000"/>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44"/>
            <p:cNvSpPr/>
            <p:nvPr/>
          </p:nvSpPr>
          <p:spPr>
            <a:xfrm>
              <a:off x="2417982" y="5631592"/>
              <a:ext cx="3608063" cy="6240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44"/>
            <p:cNvSpPr/>
            <p:nvPr/>
          </p:nvSpPr>
          <p:spPr>
            <a:xfrm>
              <a:off x="6765128" y="4890717"/>
              <a:ext cx="3608065" cy="624000"/>
            </a:xfrm>
            <a:prstGeom prst="roundRect">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44"/>
            <p:cNvSpPr/>
            <p:nvPr/>
          </p:nvSpPr>
          <p:spPr>
            <a:xfrm>
              <a:off x="2486176" y="4979116"/>
              <a:ext cx="480053" cy="480053"/>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Calibri"/>
                <a:ea typeface="Calibri"/>
                <a:cs typeface="Calibri"/>
                <a:sym typeface="Calibri"/>
              </a:endParaRPr>
            </a:p>
          </p:txBody>
        </p:sp>
        <p:sp>
          <p:nvSpPr>
            <p:cNvPr id="446" name="Google Shape;446;p44"/>
            <p:cNvSpPr/>
            <p:nvPr/>
          </p:nvSpPr>
          <p:spPr>
            <a:xfrm>
              <a:off x="2519884" y="5712720"/>
              <a:ext cx="480053" cy="48005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Calibri"/>
                <a:ea typeface="Calibri"/>
                <a:cs typeface="Calibri"/>
                <a:sym typeface="Calibri"/>
              </a:endParaRPr>
            </a:p>
          </p:txBody>
        </p:sp>
        <p:sp>
          <p:nvSpPr>
            <p:cNvPr id="447" name="Google Shape;447;p44"/>
            <p:cNvSpPr/>
            <p:nvPr/>
          </p:nvSpPr>
          <p:spPr>
            <a:xfrm>
              <a:off x="6832545" y="4979115"/>
              <a:ext cx="480053" cy="480053"/>
            </a:xfrm>
            <a:prstGeom prst="ellipse">
              <a:avLst/>
            </a:prstGeom>
            <a:solidFill>
              <a:srgbClr val="EFE0C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Calibri"/>
                <a:ea typeface="Calibri"/>
                <a:cs typeface="Calibri"/>
                <a:sym typeface="Calibri"/>
              </a:endParaRPr>
            </a:p>
          </p:txBody>
        </p:sp>
        <p:sp>
          <p:nvSpPr>
            <p:cNvPr id="448" name="Google Shape;448;p44"/>
            <p:cNvSpPr/>
            <p:nvPr/>
          </p:nvSpPr>
          <p:spPr>
            <a:xfrm>
              <a:off x="3263775" y="5694393"/>
              <a:ext cx="2522427" cy="4514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Static Variables</a:t>
              </a:r>
              <a:endParaRPr sz="1600">
                <a:solidFill>
                  <a:schemeClr val="lt1"/>
                </a:solidFill>
                <a:latin typeface="Calibri"/>
                <a:ea typeface="Calibri"/>
                <a:cs typeface="Calibri"/>
                <a:sym typeface="Calibri"/>
              </a:endParaRPr>
            </a:p>
          </p:txBody>
        </p:sp>
        <p:sp>
          <p:nvSpPr>
            <p:cNvPr id="449" name="Google Shape;449;p44"/>
            <p:cNvSpPr/>
            <p:nvPr/>
          </p:nvSpPr>
          <p:spPr>
            <a:xfrm>
              <a:off x="3282079" y="4992434"/>
              <a:ext cx="2504124" cy="4514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Local Variables</a:t>
              </a:r>
              <a:endParaRPr sz="1600">
                <a:solidFill>
                  <a:schemeClr val="lt1"/>
                </a:solidFill>
                <a:latin typeface="Calibri"/>
                <a:ea typeface="Calibri"/>
                <a:cs typeface="Calibri"/>
                <a:sym typeface="Calibri"/>
              </a:endParaRPr>
            </a:p>
          </p:txBody>
        </p:sp>
        <p:sp>
          <p:nvSpPr>
            <p:cNvPr id="450" name="Google Shape;450;p44"/>
            <p:cNvSpPr/>
            <p:nvPr/>
          </p:nvSpPr>
          <p:spPr>
            <a:xfrm>
              <a:off x="7594738" y="4971097"/>
              <a:ext cx="2504125" cy="4514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Instance variables</a:t>
              </a:r>
              <a:endParaRPr sz="1600">
                <a:solidFill>
                  <a:schemeClr val="lt1"/>
                </a:solidFill>
                <a:latin typeface="Calibri"/>
                <a:ea typeface="Calibri"/>
                <a:cs typeface="Calibri"/>
                <a:sym typeface="Calibri"/>
              </a:endParaRPr>
            </a:p>
          </p:txBody>
        </p:sp>
        <p:sp>
          <p:nvSpPr>
            <p:cNvPr id="451" name="Google Shape;451;p44"/>
            <p:cNvSpPr txBox="1"/>
            <p:nvPr/>
          </p:nvSpPr>
          <p:spPr>
            <a:xfrm>
              <a:off x="2452469" y="5012953"/>
              <a:ext cx="547468" cy="4103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01</a:t>
              </a:r>
              <a:endParaRPr sz="1400" b="1">
                <a:solidFill>
                  <a:srgbClr val="3F3F3F"/>
                </a:solidFill>
                <a:latin typeface="Calibri"/>
                <a:ea typeface="Calibri"/>
                <a:cs typeface="Calibri"/>
                <a:sym typeface="Calibri"/>
              </a:endParaRPr>
            </a:p>
          </p:txBody>
        </p:sp>
        <p:sp>
          <p:nvSpPr>
            <p:cNvPr id="452" name="Google Shape;452;p44"/>
            <p:cNvSpPr txBox="1"/>
            <p:nvPr/>
          </p:nvSpPr>
          <p:spPr>
            <a:xfrm>
              <a:off x="2452469" y="5783681"/>
              <a:ext cx="547468" cy="4103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02</a:t>
              </a:r>
              <a:endParaRPr sz="1400" b="1">
                <a:solidFill>
                  <a:srgbClr val="3F3F3F"/>
                </a:solidFill>
                <a:latin typeface="Calibri"/>
                <a:ea typeface="Calibri"/>
                <a:cs typeface="Calibri"/>
                <a:sym typeface="Calibri"/>
              </a:endParaRPr>
            </a:p>
          </p:txBody>
        </p:sp>
        <p:sp>
          <p:nvSpPr>
            <p:cNvPr id="453" name="Google Shape;453;p44"/>
            <p:cNvSpPr txBox="1"/>
            <p:nvPr/>
          </p:nvSpPr>
          <p:spPr>
            <a:xfrm>
              <a:off x="6832545" y="5012953"/>
              <a:ext cx="547468" cy="4103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03</a:t>
              </a:r>
              <a:endParaRPr sz="1400" b="1">
                <a:solidFill>
                  <a:srgbClr val="3F3F3F"/>
                </a:solidFill>
                <a:latin typeface="Calibri"/>
                <a:ea typeface="Calibri"/>
                <a:cs typeface="Calibri"/>
                <a:sym typeface="Calibri"/>
              </a:endParaRPr>
            </a:p>
          </p:txBody>
        </p:sp>
        <p:sp>
          <p:nvSpPr>
            <p:cNvPr id="454" name="Google Shape;454;p44"/>
            <p:cNvSpPr/>
            <p:nvPr/>
          </p:nvSpPr>
          <p:spPr>
            <a:xfrm>
              <a:off x="6765130" y="5631592"/>
              <a:ext cx="3608063" cy="6240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5" name="Google Shape;455;p44"/>
            <p:cNvSpPr/>
            <p:nvPr/>
          </p:nvSpPr>
          <p:spPr>
            <a:xfrm>
              <a:off x="7610924" y="5694393"/>
              <a:ext cx="2522427" cy="4514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lt1"/>
                  </a:solidFill>
                  <a:latin typeface="Calibri"/>
                  <a:ea typeface="Calibri"/>
                  <a:cs typeface="Calibri"/>
                  <a:sym typeface="Calibri"/>
                </a:rPr>
                <a:t>Final Variables</a:t>
              </a:r>
              <a:endParaRPr sz="1600">
                <a:solidFill>
                  <a:schemeClr val="lt1"/>
                </a:solidFill>
                <a:latin typeface="Calibri"/>
                <a:ea typeface="Calibri"/>
                <a:cs typeface="Calibri"/>
                <a:sym typeface="Calibri"/>
              </a:endParaRPr>
            </a:p>
          </p:txBody>
        </p:sp>
        <p:sp>
          <p:nvSpPr>
            <p:cNvPr id="456" name="Google Shape;456;p44"/>
            <p:cNvSpPr/>
            <p:nvPr/>
          </p:nvSpPr>
          <p:spPr>
            <a:xfrm>
              <a:off x="6858750" y="5694454"/>
              <a:ext cx="480053" cy="480053"/>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Calibri"/>
                <a:ea typeface="Calibri"/>
                <a:cs typeface="Calibri"/>
                <a:sym typeface="Calibri"/>
              </a:endParaRPr>
            </a:p>
          </p:txBody>
        </p:sp>
        <p:sp>
          <p:nvSpPr>
            <p:cNvPr id="457" name="Google Shape;457;p44"/>
            <p:cNvSpPr txBox="1"/>
            <p:nvPr/>
          </p:nvSpPr>
          <p:spPr>
            <a:xfrm>
              <a:off x="6792484" y="5753764"/>
              <a:ext cx="547468" cy="4103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3F3F3F"/>
                  </a:solidFill>
                  <a:latin typeface="Calibri"/>
                  <a:ea typeface="Calibri"/>
                  <a:cs typeface="Calibri"/>
                  <a:sym typeface="Calibri"/>
                </a:rPr>
                <a:t>04</a:t>
              </a:r>
              <a:endParaRPr sz="1400" b="1">
                <a:solidFill>
                  <a:srgbClr val="3F3F3F"/>
                </a:solidFill>
                <a:latin typeface="Calibri"/>
                <a:ea typeface="Calibri"/>
                <a:cs typeface="Calibri"/>
                <a:sym typeface="Calibri"/>
              </a:endParaRPr>
            </a:p>
          </p:txBody>
        </p:sp>
      </p:grpSp>
      <p:sp>
        <p:nvSpPr>
          <p:cNvPr id="458" name="Google Shape;458;p44"/>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44"/>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60" name="Google Shape;460;p44"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8"/>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6" name="Google Shape;126;p18"/>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7" name="Google Shape;127;p1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pic>
        <p:nvPicPr>
          <p:cNvPr id="128" name="Google Shape;128;p18" descr="img3"/>
          <p:cNvPicPr preferRelativeResize="0"/>
          <p:nvPr/>
        </p:nvPicPr>
        <p:blipFill rotWithShape="1">
          <a:blip r:embed="rId4">
            <a:alphaModFix/>
          </a:blip>
          <a:srcRect/>
          <a:stretch/>
        </p:blipFill>
        <p:spPr>
          <a:xfrm>
            <a:off x="2037016" y="1295400"/>
            <a:ext cx="5181600" cy="3429000"/>
          </a:xfrm>
          <a:prstGeom prst="rect">
            <a:avLst/>
          </a:prstGeom>
          <a:noFill/>
          <a:ln>
            <a:noFill/>
          </a:ln>
        </p:spPr>
      </p:pic>
      <p:sp>
        <p:nvSpPr>
          <p:cNvPr id="129" name="Google Shape;129;p18"/>
          <p:cNvSpPr txBox="1"/>
          <p:nvPr/>
        </p:nvSpPr>
        <p:spPr>
          <a:xfrm>
            <a:off x="700584" y="5486400"/>
            <a:ext cx="8214815" cy="1524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The main program coordinates calls to procedures and hands over appropriate data as parameters. </a:t>
            </a:r>
            <a:endParaRPr sz="2800" b="0" i="0" u="none" strike="noStrike" cap="none">
              <a:solidFill>
                <a:schemeClr val="dk1"/>
              </a:solidFill>
              <a:latin typeface="Times New Roman"/>
              <a:ea typeface="Times New Roman"/>
              <a:cs typeface="Times New Roman"/>
              <a:sym typeface="Times New Roman"/>
            </a:endParaRPr>
          </a:p>
        </p:txBody>
      </p:sp>
      <p:sp>
        <p:nvSpPr>
          <p:cNvPr id="130" name="Google Shape;1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1" name="Google Shape;1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2" name="Google Shape;1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a:stretch/>
        </p:blipFill>
        <p:spPr>
          <a:xfrm>
            <a:off x="0" y="857250"/>
            <a:ext cx="9144793" cy="5125656"/>
          </a:xfrm>
          <a:prstGeom prst="rect">
            <a:avLst/>
          </a:prstGeom>
          <a:noFill/>
          <a:ln>
            <a:noFill/>
          </a:ln>
        </p:spPr>
      </p:pic>
      <p:sp>
        <p:nvSpPr>
          <p:cNvPr id="466" name="Google Shape;466;p45"/>
          <p:cNvSpPr/>
          <p:nvPr/>
        </p:nvSpPr>
        <p:spPr>
          <a:xfrm>
            <a:off x="2864431" y="917091"/>
            <a:ext cx="2925520" cy="565852"/>
          </a:xfrm>
          <a:prstGeom prst="ribbon2">
            <a:avLst>
              <a:gd name="adj1" fmla="val 16667"/>
              <a:gd name="adj2" fmla="val 75000"/>
            </a:avLst>
          </a:prstGeom>
          <a:solidFill>
            <a:srgbClr val="1EA2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49">
              <a:solidFill>
                <a:srgbClr val="FFFFFF"/>
              </a:solidFill>
              <a:latin typeface="Calibri"/>
              <a:ea typeface="Calibri"/>
              <a:cs typeface="Calibri"/>
              <a:sym typeface="Calibri"/>
            </a:endParaRPr>
          </a:p>
        </p:txBody>
      </p:sp>
      <p:sp>
        <p:nvSpPr>
          <p:cNvPr id="467" name="Google Shape;467;p45"/>
          <p:cNvSpPr txBox="1"/>
          <p:nvPr/>
        </p:nvSpPr>
        <p:spPr>
          <a:xfrm>
            <a:off x="3372257" y="939605"/>
            <a:ext cx="2038607" cy="36920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9" b="1">
                <a:solidFill>
                  <a:srgbClr val="FFFFFF"/>
                </a:solidFill>
                <a:latin typeface="Quattrocento Sans"/>
                <a:ea typeface="Quattrocento Sans"/>
                <a:cs typeface="Quattrocento Sans"/>
                <a:sym typeface="Quattrocento Sans"/>
              </a:rPr>
              <a:t>Variables</a:t>
            </a:r>
            <a:endParaRPr sz="1349" b="1">
              <a:solidFill>
                <a:srgbClr val="FFFFFF"/>
              </a:solidFill>
              <a:latin typeface="Quattrocento Sans"/>
              <a:ea typeface="Quattrocento Sans"/>
              <a:cs typeface="Quattrocento Sans"/>
              <a:sym typeface="Quattrocento Sans"/>
            </a:endParaRPr>
          </a:p>
        </p:txBody>
      </p:sp>
      <p:grpSp>
        <p:nvGrpSpPr>
          <p:cNvPr id="468" name="Google Shape;468;p45"/>
          <p:cNvGrpSpPr/>
          <p:nvPr/>
        </p:nvGrpSpPr>
        <p:grpSpPr>
          <a:xfrm>
            <a:off x="45809" y="1829091"/>
            <a:ext cx="2034079" cy="444734"/>
            <a:chOff x="61078" y="1295788"/>
            <a:chExt cx="2712105" cy="592978"/>
          </a:xfrm>
        </p:grpSpPr>
        <p:sp>
          <p:nvSpPr>
            <p:cNvPr id="469" name="Google Shape;469;p45"/>
            <p:cNvSpPr/>
            <p:nvPr/>
          </p:nvSpPr>
          <p:spPr>
            <a:xfrm rot="5400000">
              <a:off x="1120642" y="236224"/>
              <a:ext cx="592978" cy="271210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70" name="Google Shape;470;p45"/>
            <p:cNvSpPr txBox="1"/>
            <p:nvPr/>
          </p:nvSpPr>
          <p:spPr>
            <a:xfrm>
              <a:off x="240298" y="1441879"/>
              <a:ext cx="23717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Local Variables</a:t>
              </a:r>
              <a:endParaRPr sz="1050" b="1">
                <a:solidFill>
                  <a:schemeClr val="lt1"/>
                </a:solidFill>
                <a:latin typeface="Calibri"/>
                <a:ea typeface="Calibri"/>
                <a:cs typeface="Calibri"/>
                <a:sym typeface="Calibri"/>
              </a:endParaRPr>
            </a:p>
          </p:txBody>
        </p:sp>
      </p:grpSp>
      <p:grpSp>
        <p:nvGrpSpPr>
          <p:cNvPr id="471" name="Google Shape;471;p45"/>
          <p:cNvGrpSpPr/>
          <p:nvPr/>
        </p:nvGrpSpPr>
        <p:grpSpPr>
          <a:xfrm>
            <a:off x="2511780" y="1825735"/>
            <a:ext cx="2034079" cy="444734"/>
            <a:chOff x="3408999" y="1291313"/>
            <a:chExt cx="2712105" cy="592978"/>
          </a:xfrm>
        </p:grpSpPr>
        <p:sp>
          <p:nvSpPr>
            <p:cNvPr id="472" name="Google Shape;472;p45"/>
            <p:cNvSpPr/>
            <p:nvPr/>
          </p:nvSpPr>
          <p:spPr>
            <a:xfrm rot="5400000">
              <a:off x="4468563" y="231749"/>
              <a:ext cx="592978" cy="271210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73" name="Google Shape;473;p45"/>
            <p:cNvSpPr txBox="1"/>
            <p:nvPr/>
          </p:nvSpPr>
          <p:spPr>
            <a:xfrm>
              <a:off x="3587570" y="1416100"/>
              <a:ext cx="23717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Instance Variables</a:t>
              </a:r>
              <a:endParaRPr sz="1050" b="1">
                <a:solidFill>
                  <a:schemeClr val="lt1"/>
                </a:solidFill>
                <a:latin typeface="Calibri"/>
                <a:ea typeface="Calibri"/>
                <a:cs typeface="Calibri"/>
                <a:sym typeface="Calibri"/>
              </a:endParaRPr>
            </a:p>
          </p:txBody>
        </p:sp>
      </p:grpSp>
      <p:grpSp>
        <p:nvGrpSpPr>
          <p:cNvPr id="474" name="Google Shape;474;p45"/>
          <p:cNvGrpSpPr/>
          <p:nvPr/>
        </p:nvGrpSpPr>
        <p:grpSpPr>
          <a:xfrm>
            <a:off x="4841451" y="1825735"/>
            <a:ext cx="2034079" cy="444734"/>
            <a:chOff x="6455269" y="1291313"/>
            <a:chExt cx="2712105" cy="592978"/>
          </a:xfrm>
        </p:grpSpPr>
        <p:sp>
          <p:nvSpPr>
            <p:cNvPr id="475" name="Google Shape;475;p45"/>
            <p:cNvSpPr/>
            <p:nvPr/>
          </p:nvSpPr>
          <p:spPr>
            <a:xfrm rot="5400000">
              <a:off x="7514832" y="231749"/>
              <a:ext cx="592978" cy="271210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76" name="Google Shape;476;p45"/>
            <p:cNvSpPr txBox="1"/>
            <p:nvPr/>
          </p:nvSpPr>
          <p:spPr>
            <a:xfrm>
              <a:off x="6633839" y="1416100"/>
              <a:ext cx="23717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Static  Variables</a:t>
              </a:r>
              <a:endParaRPr sz="1050" b="1">
                <a:solidFill>
                  <a:schemeClr val="lt1"/>
                </a:solidFill>
                <a:latin typeface="Calibri"/>
                <a:ea typeface="Calibri"/>
                <a:cs typeface="Calibri"/>
                <a:sym typeface="Calibri"/>
              </a:endParaRPr>
            </a:p>
          </p:txBody>
        </p:sp>
      </p:grpSp>
      <p:grpSp>
        <p:nvGrpSpPr>
          <p:cNvPr id="477" name="Google Shape;477;p45"/>
          <p:cNvGrpSpPr/>
          <p:nvPr/>
        </p:nvGrpSpPr>
        <p:grpSpPr>
          <a:xfrm>
            <a:off x="7110714" y="1812375"/>
            <a:ext cx="2034079" cy="444734"/>
            <a:chOff x="9480952" y="1273500"/>
            <a:chExt cx="2712105" cy="592978"/>
          </a:xfrm>
        </p:grpSpPr>
        <p:sp>
          <p:nvSpPr>
            <p:cNvPr id="478" name="Google Shape;478;p45"/>
            <p:cNvSpPr/>
            <p:nvPr/>
          </p:nvSpPr>
          <p:spPr>
            <a:xfrm rot="5400000">
              <a:off x="10540515" y="213936"/>
              <a:ext cx="592978" cy="2712105"/>
            </a:xfrm>
            <a:prstGeom prst="roundRect">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479" name="Google Shape;479;p45"/>
            <p:cNvSpPr txBox="1"/>
            <p:nvPr/>
          </p:nvSpPr>
          <p:spPr>
            <a:xfrm>
              <a:off x="9740070" y="1416100"/>
              <a:ext cx="23717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a:solidFill>
                    <a:schemeClr val="lt1"/>
                  </a:solidFill>
                  <a:latin typeface="Calibri"/>
                  <a:ea typeface="Calibri"/>
                  <a:cs typeface="Calibri"/>
                  <a:sym typeface="Calibri"/>
                </a:rPr>
                <a:t>Constant Variables</a:t>
              </a:r>
              <a:endParaRPr sz="1050" b="1">
                <a:solidFill>
                  <a:schemeClr val="lt1"/>
                </a:solidFill>
                <a:latin typeface="Calibri"/>
                <a:ea typeface="Calibri"/>
                <a:cs typeface="Calibri"/>
                <a:sym typeface="Calibri"/>
              </a:endParaRPr>
            </a:p>
          </p:txBody>
        </p:sp>
      </p:grpSp>
      <p:cxnSp>
        <p:nvCxnSpPr>
          <p:cNvPr id="480" name="Google Shape;480;p45"/>
          <p:cNvCxnSpPr/>
          <p:nvPr/>
        </p:nvCxnSpPr>
        <p:spPr>
          <a:xfrm>
            <a:off x="2327223" y="1919325"/>
            <a:ext cx="33728" cy="4063581"/>
          </a:xfrm>
          <a:prstGeom prst="straightConnector1">
            <a:avLst/>
          </a:prstGeom>
          <a:noFill/>
          <a:ln w="31750" cap="flat" cmpd="sng">
            <a:solidFill>
              <a:srgbClr val="5F497A"/>
            </a:solidFill>
            <a:prstDash val="dot"/>
            <a:round/>
            <a:headEnd type="none" w="sm" len="sm"/>
            <a:tailEnd type="none" w="sm" len="sm"/>
          </a:ln>
        </p:spPr>
      </p:cxnSp>
      <p:cxnSp>
        <p:nvCxnSpPr>
          <p:cNvPr id="481" name="Google Shape;481;p45"/>
          <p:cNvCxnSpPr/>
          <p:nvPr/>
        </p:nvCxnSpPr>
        <p:spPr>
          <a:xfrm>
            <a:off x="4690168" y="1919325"/>
            <a:ext cx="33728" cy="4063581"/>
          </a:xfrm>
          <a:prstGeom prst="straightConnector1">
            <a:avLst/>
          </a:prstGeom>
          <a:noFill/>
          <a:ln w="31750" cap="flat" cmpd="sng">
            <a:solidFill>
              <a:srgbClr val="5F497A"/>
            </a:solidFill>
            <a:prstDash val="dot"/>
            <a:round/>
            <a:headEnd type="none" w="sm" len="sm"/>
            <a:tailEnd type="none" w="sm" len="sm"/>
          </a:ln>
        </p:spPr>
      </p:cxnSp>
      <p:cxnSp>
        <p:nvCxnSpPr>
          <p:cNvPr id="482" name="Google Shape;482;p45"/>
          <p:cNvCxnSpPr/>
          <p:nvPr/>
        </p:nvCxnSpPr>
        <p:spPr>
          <a:xfrm>
            <a:off x="7020244" y="1919325"/>
            <a:ext cx="33728" cy="4063581"/>
          </a:xfrm>
          <a:prstGeom prst="straightConnector1">
            <a:avLst/>
          </a:prstGeom>
          <a:noFill/>
          <a:ln w="31750" cap="flat" cmpd="sng">
            <a:solidFill>
              <a:srgbClr val="5F497A"/>
            </a:solidFill>
            <a:prstDash val="dot"/>
            <a:round/>
            <a:headEnd type="none" w="sm" len="sm"/>
            <a:tailEnd type="none" w="sm" len="sm"/>
          </a:ln>
        </p:spPr>
      </p:cxnSp>
      <p:sp>
        <p:nvSpPr>
          <p:cNvPr id="483" name="Google Shape;483;p45"/>
          <p:cNvSpPr/>
          <p:nvPr/>
        </p:nvSpPr>
        <p:spPr>
          <a:xfrm>
            <a:off x="18551" y="2667905"/>
            <a:ext cx="2240688" cy="2920921"/>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Local variable</a:t>
            </a:r>
            <a:r>
              <a:rPr lang="en-US" sz="1350">
                <a:solidFill>
                  <a:schemeClr val="dk1"/>
                </a:solidFill>
                <a:latin typeface="Calibri"/>
                <a:ea typeface="Calibri"/>
                <a:cs typeface="Calibri"/>
                <a:sym typeface="Calibri"/>
              </a:rPr>
              <a:t>: These are the variables which are declared within the method of a class.</a:t>
            </a:r>
            <a:endParaRPr/>
          </a:p>
          <a:p>
            <a:pPr marL="0" marR="0" lvl="0" indent="0" algn="l" rtl="0">
              <a:spcBef>
                <a:spcPts val="0"/>
              </a:spcBef>
              <a:spcAft>
                <a:spcPts val="0"/>
              </a:spcAft>
              <a:buNone/>
            </a:pPr>
            <a:endParaRPr sz="1350"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350" u="sng">
                <a:solidFill>
                  <a:schemeClr val="dk1"/>
                </a:solidFill>
                <a:latin typeface="Calibri"/>
                <a:ea typeface="Calibri"/>
                <a:cs typeface="Calibri"/>
                <a:sym typeface="Calibri"/>
              </a:rPr>
              <a:t>Example:</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public class Car {</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public:</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void display(int m){  // Method</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int model=m;                 // Created a local variable model</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cout&lt;&lt;model;</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a:t>
            </a:r>
            <a:endParaRPr sz="1350">
              <a:solidFill>
                <a:schemeClr val="dk1"/>
              </a:solidFill>
              <a:latin typeface="Calibri"/>
              <a:ea typeface="Calibri"/>
              <a:cs typeface="Calibri"/>
              <a:sym typeface="Calibri"/>
            </a:endParaRPr>
          </a:p>
        </p:txBody>
      </p:sp>
      <p:sp>
        <p:nvSpPr>
          <p:cNvPr id="484" name="Google Shape;484;p45"/>
          <p:cNvSpPr/>
          <p:nvPr/>
        </p:nvSpPr>
        <p:spPr>
          <a:xfrm>
            <a:off x="4738147" y="2666227"/>
            <a:ext cx="2240688" cy="2920921"/>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just" rtl="0">
              <a:spcBef>
                <a:spcPts val="0"/>
              </a:spcBef>
              <a:spcAft>
                <a:spcPts val="0"/>
              </a:spcAft>
              <a:buNone/>
            </a:pPr>
            <a:r>
              <a:rPr lang="en-US" sz="1350" b="1">
                <a:solidFill>
                  <a:schemeClr val="dk1"/>
                </a:solidFill>
                <a:latin typeface="Calibri"/>
                <a:ea typeface="Calibri"/>
                <a:cs typeface="Calibri"/>
                <a:sym typeface="Calibri"/>
              </a:rPr>
              <a:t>Static variables: </a:t>
            </a:r>
            <a:r>
              <a:rPr lang="en-US" sz="1350">
                <a:solidFill>
                  <a:schemeClr val="dk1"/>
                </a:solidFill>
                <a:latin typeface="Calibri"/>
                <a:ea typeface="Calibri"/>
                <a:cs typeface="Calibri"/>
                <a:sym typeface="Calibri"/>
              </a:rPr>
              <a:t>Static variables are also called as class variables. These variables have only one copy that is shared by all the different objects in a class.</a:t>
            </a:r>
            <a:endParaRPr/>
          </a:p>
          <a:p>
            <a:pPr marL="0" marR="0" lvl="0" indent="0" algn="just" rtl="0">
              <a:spcBef>
                <a:spcPts val="0"/>
              </a:spcBef>
              <a:spcAft>
                <a:spcPts val="0"/>
              </a:spcAft>
              <a:buNone/>
            </a:pPr>
            <a:r>
              <a:rPr lang="en-US" sz="1350" b="1" u="sng">
                <a:solidFill>
                  <a:schemeClr val="dk1"/>
                </a:solidFill>
                <a:latin typeface="Calibri"/>
                <a:ea typeface="Calibri"/>
                <a:cs typeface="Calibri"/>
                <a:sym typeface="Calibri"/>
              </a:rPr>
              <a:t>Example:</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public class Car {</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public static int tyres;   </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Created a class variable    void init(){</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tyres=4;</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a:t>
            </a:r>
            <a:endParaRPr sz="1350">
              <a:solidFill>
                <a:schemeClr val="dk1"/>
              </a:solidFill>
              <a:latin typeface="Calibri"/>
              <a:ea typeface="Calibri"/>
              <a:cs typeface="Calibri"/>
              <a:sym typeface="Calibri"/>
            </a:endParaRPr>
          </a:p>
        </p:txBody>
      </p:sp>
      <p:sp>
        <p:nvSpPr>
          <p:cNvPr id="485" name="Google Shape;485;p45"/>
          <p:cNvSpPr/>
          <p:nvPr/>
        </p:nvSpPr>
        <p:spPr>
          <a:xfrm>
            <a:off x="2395207" y="2667905"/>
            <a:ext cx="2240688" cy="2920921"/>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just" rtl="0">
              <a:spcBef>
                <a:spcPts val="0"/>
              </a:spcBef>
              <a:spcAft>
                <a:spcPts val="0"/>
              </a:spcAft>
              <a:buNone/>
            </a:pPr>
            <a:r>
              <a:rPr lang="en-US" sz="1350" b="1">
                <a:solidFill>
                  <a:schemeClr val="dk1"/>
                </a:solidFill>
                <a:latin typeface="Calibri"/>
                <a:ea typeface="Calibri"/>
                <a:cs typeface="Calibri"/>
                <a:sym typeface="Calibri"/>
              </a:rPr>
              <a:t>Instance variable:</a:t>
            </a:r>
            <a:r>
              <a:rPr lang="en-US" sz="1350">
                <a:solidFill>
                  <a:schemeClr val="dk1"/>
                </a:solidFill>
                <a:latin typeface="Calibri"/>
                <a:ea typeface="Calibri"/>
                <a:cs typeface="Calibri"/>
                <a:sym typeface="Calibri"/>
              </a:rPr>
              <a:t> These are the variables which are declared in a class but outside a method, constructor or any block.</a:t>
            </a:r>
            <a:endParaRPr/>
          </a:p>
          <a:p>
            <a:pPr marL="0" marR="0" lvl="0" indent="0" algn="just" rtl="0">
              <a:spcBef>
                <a:spcPts val="0"/>
              </a:spcBef>
              <a:spcAft>
                <a:spcPts val="0"/>
              </a:spcAft>
              <a:buNone/>
            </a:pPr>
            <a:r>
              <a:rPr lang="en-US" sz="1350" b="1" u="sng">
                <a:solidFill>
                  <a:schemeClr val="dk1"/>
                </a:solidFill>
                <a:latin typeface="Calibri"/>
                <a:ea typeface="Calibri"/>
                <a:cs typeface="Calibri"/>
                <a:sym typeface="Calibri"/>
              </a:rPr>
              <a:t>Example:</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public class Car {</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private: String color;    </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 Created an instance variable color</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Car(String c)</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color=c;</a:t>
            </a:r>
            <a:endParaRPr/>
          </a:p>
          <a:p>
            <a:pPr marL="0" marR="0" lvl="0" indent="0" algn="just" rtl="0">
              <a:spcBef>
                <a:spcPts val="0"/>
              </a:spcBef>
              <a:spcAft>
                <a:spcPts val="0"/>
              </a:spcAft>
              <a:buNone/>
            </a:pPr>
            <a:r>
              <a:rPr lang="en-US" sz="1350">
                <a:solidFill>
                  <a:schemeClr val="dk1"/>
                </a:solidFill>
                <a:latin typeface="Calibri"/>
                <a:ea typeface="Calibri"/>
                <a:cs typeface="Calibri"/>
                <a:sym typeface="Calibri"/>
              </a:rPr>
              <a:t>   }}</a:t>
            </a:r>
            <a:endParaRPr sz="1350">
              <a:solidFill>
                <a:schemeClr val="dk1"/>
              </a:solidFill>
              <a:latin typeface="Calibri"/>
              <a:ea typeface="Calibri"/>
              <a:cs typeface="Calibri"/>
              <a:sym typeface="Calibri"/>
            </a:endParaRPr>
          </a:p>
        </p:txBody>
      </p:sp>
      <p:sp>
        <p:nvSpPr>
          <p:cNvPr id="486" name="Google Shape;486;p45"/>
          <p:cNvSpPr/>
          <p:nvPr/>
        </p:nvSpPr>
        <p:spPr>
          <a:xfrm>
            <a:off x="7070900" y="2659547"/>
            <a:ext cx="2035483" cy="2920921"/>
          </a:xfrm>
          <a:prstGeom prst="rect">
            <a:avLst/>
          </a:prstGeom>
          <a:gradFill>
            <a:gsLst>
              <a:gs pos="0">
                <a:srgbClr val="DAFEA4"/>
              </a:gs>
              <a:gs pos="35000">
                <a:srgbClr val="E3FEBF"/>
              </a:gs>
              <a:gs pos="100000">
                <a:srgbClr val="F4FEE6"/>
              </a:gs>
            </a:gsLst>
            <a:lin ang="16200000" scaled="0"/>
          </a:gradFill>
          <a:ln w="9525" cap="flat" cmpd="sng">
            <a:solidFill>
              <a:srgbClr val="97B85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68575" tIns="34275" rIns="68575" bIns="34275" anchor="ctr"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Constant is something that doesn't change. In C language and C++ we use the keyword const to make program elements constant.</a:t>
            </a:r>
            <a:endParaRPr/>
          </a:p>
          <a:p>
            <a:pPr marL="0" marR="0" lvl="0" indent="0" algn="l" rtl="0">
              <a:spcBef>
                <a:spcPts val="0"/>
              </a:spcBef>
              <a:spcAft>
                <a:spcPts val="0"/>
              </a:spcAft>
              <a:buNone/>
            </a:pPr>
            <a:r>
              <a:rPr lang="en-US" sz="1350" b="1" u="sng">
                <a:solidFill>
                  <a:schemeClr val="dk1"/>
                </a:solidFill>
                <a:latin typeface="Calibri"/>
                <a:ea typeface="Calibri"/>
                <a:cs typeface="Calibri"/>
                <a:sym typeface="Calibri"/>
              </a:rPr>
              <a:t>Example:</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const int i = 10;</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void f(const int i)</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class Test</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const int i;</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a:t>
            </a:r>
            <a:endParaRPr sz="1350">
              <a:solidFill>
                <a:schemeClr val="dk1"/>
              </a:solidFill>
              <a:latin typeface="Calibri"/>
              <a:ea typeface="Calibri"/>
              <a:cs typeface="Calibri"/>
              <a:sym typeface="Calibri"/>
            </a:endParaRPr>
          </a:p>
        </p:txBody>
      </p:sp>
      <p:sp>
        <p:nvSpPr>
          <p:cNvPr id="487" name="Google Shape;487;p45"/>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45"/>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89" name="Google Shape;489;p45"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6"/>
          <p:cNvSpPr txBox="1">
            <a:spLocks noGrp="1"/>
          </p:cNvSpPr>
          <p:nvPr>
            <p:ph type="title"/>
          </p:nvPr>
        </p:nvSpPr>
        <p:spPr>
          <a:xfrm>
            <a:off x="1143000" y="857250"/>
            <a:ext cx="6858000" cy="685800"/>
          </a:xfrm>
          <a:prstGeom prst="rect">
            <a:avLst/>
          </a:prstGeom>
          <a:solidFill>
            <a:srgbClr val="31859B"/>
          </a:solid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lt1"/>
              </a:buClr>
              <a:buSzPct val="100000"/>
              <a:buFont typeface="Calibri"/>
              <a:buNone/>
            </a:pPr>
            <a:r>
              <a:rPr lang="en-US">
                <a:solidFill>
                  <a:schemeClr val="lt1"/>
                </a:solidFill>
              </a:rPr>
              <a:t>CONSTANTS</a:t>
            </a:r>
            <a:endParaRPr/>
          </a:p>
        </p:txBody>
      </p:sp>
      <p:sp>
        <p:nvSpPr>
          <p:cNvPr id="495" name="Google Shape;495;p46"/>
          <p:cNvSpPr txBox="1">
            <a:spLocks noGrp="1"/>
          </p:cNvSpPr>
          <p:nvPr>
            <p:ph type="body" idx="1"/>
          </p:nvPr>
        </p:nvSpPr>
        <p:spPr>
          <a:xfrm>
            <a:off x="1485900" y="1657350"/>
            <a:ext cx="6172200" cy="2686050"/>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1500"/>
              <a:buChar char="•"/>
            </a:pPr>
            <a:r>
              <a:rPr lang="en-US" sz="1500">
                <a:latin typeface="Times New Roman"/>
                <a:ea typeface="Times New Roman"/>
                <a:cs typeface="Times New Roman"/>
                <a:sym typeface="Times New Roman"/>
              </a:rPr>
              <a:t>Constants are identifiers whose value does not change. While variables can change their value at any time, constants can never change their value.</a:t>
            </a:r>
            <a:endParaRPr/>
          </a:p>
          <a:p>
            <a:pPr marL="342900" lvl="0" indent="-342900" algn="just" rtl="0">
              <a:spcBef>
                <a:spcPts val="300"/>
              </a:spcBef>
              <a:spcAft>
                <a:spcPts val="0"/>
              </a:spcAft>
              <a:buClr>
                <a:schemeClr val="dk1"/>
              </a:buClr>
              <a:buSzPts val="1500"/>
              <a:buChar char="•"/>
            </a:pPr>
            <a:r>
              <a:rPr lang="en-US" sz="1500">
                <a:latin typeface="Times New Roman"/>
                <a:ea typeface="Times New Roman"/>
                <a:cs typeface="Times New Roman"/>
                <a:sym typeface="Times New Roman"/>
              </a:rPr>
              <a:t> Constants are used to define fixed values such as Pi or the charge on an electron so that their value does not get changed in the program even by mistake.</a:t>
            </a:r>
            <a:endParaRPr/>
          </a:p>
          <a:p>
            <a:pPr marL="342900" lvl="0" indent="-342900" algn="just" rtl="0">
              <a:spcBef>
                <a:spcPts val="300"/>
              </a:spcBef>
              <a:spcAft>
                <a:spcPts val="0"/>
              </a:spcAft>
              <a:buClr>
                <a:schemeClr val="dk1"/>
              </a:buClr>
              <a:buSzPts val="1500"/>
              <a:buChar char="•"/>
            </a:pPr>
            <a:r>
              <a:rPr lang="en-US" sz="1500">
                <a:latin typeface="Times New Roman"/>
                <a:ea typeface="Times New Roman"/>
                <a:cs typeface="Times New Roman"/>
                <a:sym typeface="Times New Roman"/>
              </a:rPr>
              <a:t>A constant is an explicit data value specified by the programmer.</a:t>
            </a:r>
            <a:endParaRPr/>
          </a:p>
          <a:p>
            <a:pPr marL="342900" lvl="0" indent="-342900" algn="just" rtl="0">
              <a:spcBef>
                <a:spcPts val="300"/>
              </a:spcBef>
              <a:spcAft>
                <a:spcPts val="0"/>
              </a:spcAft>
              <a:buClr>
                <a:schemeClr val="dk1"/>
              </a:buClr>
              <a:buSzPts val="1500"/>
              <a:buChar char="•"/>
            </a:pPr>
            <a:r>
              <a:rPr lang="en-US" sz="1500">
                <a:latin typeface="Times New Roman"/>
                <a:ea typeface="Times New Roman"/>
                <a:cs typeface="Times New Roman"/>
                <a:sym typeface="Times New Roman"/>
              </a:rPr>
              <a:t> The value of the constant is known to the compiler at the compile time.</a:t>
            </a:r>
            <a:endParaRPr/>
          </a:p>
        </p:txBody>
      </p:sp>
      <p:pic>
        <p:nvPicPr>
          <p:cNvPr id="496" name="Google Shape;496;p46"/>
          <p:cNvPicPr preferRelativeResize="0"/>
          <p:nvPr/>
        </p:nvPicPr>
        <p:blipFill rotWithShape="1">
          <a:blip r:embed="rId3">
            <a:alphaModFix/>
          </a:blip>
          <a:srcRect/>
          <a:stretch/>
        </p:blipFill>
        <p:spPr>
          <a:xfrm>
            <a:off x="2686050" y="4286250"/>
            <a:ext cx="3657600" cy="978230"/>
          </a:xfrm>
          <a:prstGeom prst="rect">
            <a:avLst/>
          </a:prstGeom>
          <a:noFill/>
          <a:ln>
            <a:noFill/>
          </a:ln>
        </p:spPr>
      </p:pic>
      <p:sp>
        <p:nvSpPr>
          <p:cNvPr id="497" name="Google Shape;497;p46"/>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46"/>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499" name="Google Shape;499;p46"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
        <p:nvSpPr>
          <p:cNvPr id="500" name="Google Shape;500;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01" name="Google Shape;501;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02" name="Google Shape;502;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7"/>
          <p:cNvSpPr txBox="1">
            <a:spLocks noGrp="1"/>
          </p:cNvSpPr>
          <p:nvPr>
            <p:ph type="title"/>
          </p:nvPr>
        </p:nvSpPr>
        <p:spPr>
          <a:xfrm>
            <a:off x="1143000" y="857250"/>
            <a:ext cx="6858000" cy="685800"/>
          </a:xfrm>
          <a:prstGeom prst="rect">
            <a:avLst/>
          </a:prstGeom>
          <a:solidFill>
            <a:srgbClr val="31859B"/>
          </a:solid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lt1"/>
              </a:buClr>
              <a:buSzPct val="100000"/>
              <a:buFont typeface="Calibri"/>
              <a:buNone/>
            </a:pPr>
            <a:r>
              <a:rPr lang="en-US">
                <a:solidFill>
                  <a:schemeClr val="lt1"/>
                </a:solidFill>
              </a:rPr>
              <a:t>Declaring Constants</a:t>
            </a:r>
            <a:endParaRPr/>
          </a:p>
        </p:txBody>
      </p:sp>
      <p:sp>
        <p:nvSpPr>
          <p:cNvPr id="508" name="Google Shape;508;p47"/>
          <p:cNvSpPr txBox="1">
            <a:spLocks noGrp="1"/>
          </p:cNvSpPr>
          <p:nvPr>
            <p:ph type="body" idx="1"/>
          </p:nvPr>
        </p:nvSpPr>
        <p:spPr>
          <a:xfrm>
            <a:off x="1485900" y="1657351"/>
            <a:ext cx="6172200" cy="2686051"/>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1800"/>
              <a:buChar char="•"/>
            </a:pPr>
            <a:r>
              <a:rPr lang="en-US" sz="1800">
                <a:latin typeface="Times New Roman"/>
                <a:ea typeface="Times New Roman"/>
                <a:cs typeface="Times New Roman"/>
                <a:sym typeface="Times New Roman"/>
              </a:rPr>
              <a:t>Rule 1 Constant names are usually written in capital letters to visually distinguish them from other variable names which are normally written in lower case characters. </a:t>
            </a:r>
            <a:endParaRPr/>
          </a:p>
          <a:p>
            <a:pPr marL="342900" lvl="0" indent="-342900" algn="just" rtl="0">
              <a:spcBef>
                <a:spcPts val="360"/>
              </a:spcBef>
              <a:spcAft>
                <a:spcPts val="0"/>
              </a:spcAft>
              <a:buClr>
                <a:schemeClr val="dk1"/>
              </a:buClr>
              <a:buSzPts val="1800"/>
              <a:buChar char="•"/>
            </a:pPr>
            <a:r>
              <a:rPr lang="en-US" sz="1800">
                <a:latin typeface="Times New Roman"/>
                <a:ea typeface="Times New Roman"/>
                <a:cs typeface="Times New Roman"/>
                <a:sym typeface="Times New Roman"/>
              </a:rPr>
              <a:t>Rule 2 No blank spaces are permitted in between the # symbol and define keyword.</a:t>
            </a:r>
            <a:endParaRPr/>
          </a:p>
          <a:p>
            <a:pPr marL="342900" lvl="0" indent="-342900" algn="just" rtl="0">
              <a:spcBef>
                <a:spcPts val="360"/>
              </a:spcBef>
              <a:spcAft>
                <a:spcPts val="0"/>
              </a:spcAft>
              <a:buClr>
                <a:schemeClr val="dk1"/>
              </a:buClr>
              <a:buSzPts val="1800"/>
              <a:buChar char="•"/>
            </a:pPr>
            <a:r>
              <a:rPr lang="en-US" sz="1800">
                <a:latin typeface="Times New Roman"/>
                <a:ea typeface="Times New Roman"/>
                <a:cs typeface="Times New Roman"/>
                <a:sym typeface="Times New Roman"/>
              </a:rPr>
              <a:t>Rule 3 Blank space must be used between #define and constant name and between constant name and constant value.</a:t>
            </a:r>
            <a:endParaRPr/>
          </a:p>
          <a:p>
            <a:pPr marL="342900" lvl="0" indent="-342900" algn="just" rtl="0">
              <a:spcBef>
                <a:spcPts val="360"/>
              </a:spcBef>
              <a:spcAft>
                <a:spcPts val="0"/>
              </a:spcAft>
              <a:buClr>
                <a:schemeClr val="dk1"/>
              </a:buClr>
              <a:buSzPts val="1800"/>
              <a:buChar char="•"/>
            </a:pPr>
            <a:r>
              <a:rPr lang="en-US" sz="1800">
                <a:latin typeface="Times New Roman"/>
                <a:ea typeface="Times New Roman"/>
                <a:cs typeface="Times New Roman"/>
                <a:sym typeface="Times New Roman"/>
              </a:rPr>
              <a:t>Rule 4 #define is a preprocessor compiler directive and not a statement. Therefore, it does not end with a semi-colon.</a:t>
            </a:r>
            <a:endParaRPr/>
          </a:p>
        </p:txBody>
      </p:sp>
      <p:pic>
        <p:nvPicPr>
          <p:cNvPr id="509" name="Google Shape;509;p47"/>
          <p:cNvPicPr preferRelativeResize="0"/>
          <p:nvPr/>
        </p:nvPicPr>
        <p:blipFill rotWithShape="1">
          <a:blip r:embed="rId3">
            <a:alphaModFix/>
          </a:blip>
          <a:srcRect/>
          <a:stretch/>
        </p:blipFill>
        <p:spPr>
          <a:xfrm>
            <a:off x="1257301" y="4400550"/>
            <a:ext cx="3979069" cy="842963"/>
          </a:xfrm>
          <a:prstGeom prst="rect">
            <a:avLst/>
          </a:prstGeom>
          <a:noFill/>
          <a:ln>
            <a:noFill/>
          </a:ln>
        </p:spPr>
      </p:pic>
      <p:pic>
        <p:nvPicPr>
          <p:cNvPr id="510" name="Google Shape;510;p47"/>
          <p:cNvPicPr preferRelativeResize="0"/>
          <p:nvPr/>
        </p:nvPicPr>
        <p:blipFill rotWithShape="1">
          <a:blip r:embed="rId4">
            <a:alphaModFix/>
          </a:blip>
          <a:srcRect/>
          <a:stretch/>
        </p:blipFill>
        <p:spPr>
          <a:xfrm>
            <a:off x="5715000" y="4514851"/>
            <a:ext cx="1928813" cy="435769"/>
          </a:xfrm>
          <a:prstGeom prst="rect">
            <a:avLst/>
          </a:prstGeom>
          <a:noFill/>
          <a:ln>
            <a:noFill/>
          </a:ln>
        </p:spPr>
      </p:pic>
      <p:sp>
        <p:nvSpPr>
          <p:cNvPr id="511" name="Google Shape;511;p47"/>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47"/>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513" name="Google Shape;513;p47" descr="pngfind.com-kingpin-png-4152286 (1).png"/>
          <p:cNvPicPr preferRelativeResize="0"/>
          <p:nvPr/>
        </p:nvPicPr>
        <p:blipFill rotWithShape="1">
          <a:blip r:embed="rId5">
            <a:alphaModFix/>
          </a:blip>
          <a:srcRect/>
          <a:stretch/>
        </p:blipFill>
        <p:spPr>
          <a:xfrm>
            <a:off x="4953000" y="425003"/>
            <a:ext cx="1219200" cy="533400"/>
          </a:xfrm>
          <a:prstGeom prst="rect">
            <a:avLst/>
          </a:prstGeom>
          <a:noFill/>
          <a:ln>
            <a:noFill/>
          </a:ln>
        </p:spPr>
      </p:pic>
      <p:sp>
        <p:nvSpPr>
          <p:cNvPr id="514" name="Google Shape;514;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15" name="Google Shape;515;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16" name="Google Shape;516;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8"/>
          <p:cNvSpPr/>
          <p:nvPr/>
        </p:nvSpPr>
        <p:spPr>
          <a:xfrm>
            <a:off x="7543800" y="960120"/>
            <a:ext cx="1594841" cy="428625"/>
          </a:xfrm>
          <a:custGeom>
            <a:avLst/>
            <a:gdLst/>
            <a:ahLst/>
            <a:cxnLst/>
            <a:rect l="l" t="t" r="r" b="b"/>
            <a:pathLst>
              <a:path w="1701165" h="457200" extrusionOk="0">
                <a:moveTo>
                  <a:pt x="0" y="457199"/>
                </a:moveTo>
                <a:lnTo>
                  <a:pt x="1700783" y="457199"/>
                </a:lnTo>
                <a:lnTo>
                  <a:pt x="1700783" y="0"/>
                </a:lnTo>
                <a:lnTo>
                  <a:pt x="0" y="0"/>
                </a:lnTo>
                <a:lnTo>
                  <a:pt x="0" y="457199"/>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22" name="Google Shape;522;p48"/>
          <p:cNvSpPr/>
          <p:nvPr/>
        </p:nvSpPr>
        <p:spPr>
          <a:xfrm>
            <a:off x="1" y="5657851"/>
            <a:ext cx="9138642" cy="308967"/>
          </a:xfrm>
          <a:custGeom>
            <a:avLst/>
            <a:gdLst/>
            <a:ahLst/>
            <a:cxnLst/>
            <a:rect l="l" t="t" r="r" b="b"/>
            <a:pathLst>
              <a:path w="9747885" h="329564" extrusionOk="0">
                <a:moveTo>
                  <a:pt x="0" y="329183"/>
                </a:moveTo>
                <a:lnTo>
                  <a:pt x="9747503" y="329183"/>
                </a:lnTo>
                <a:lnTo>
                  <a:pt x="9747503" y="0"/>
                </a:lnTo>
                <a:lnTo>
                  <a:pt x="0" y="0"/>
                </a:lnTo>
                <a:lnTo>
                  <a:pt x="0" y="32918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pic>
        <p:nvPicPr>
          <p:cNvPr id="523" name="Google Shape;523;p48"/>
          <p:cNvPicPr preferRelativeResize="0"/>
          <p:nvPr/>
        </p:nvPicPr>
        <p:blipFill rotWithShape="1">
          <a:blip r:embed="rId3">
            <a:alphaModFix/>
          </a:blip>
          <a:srcRect/>
          <a:stretch/>
        </p:blipFill>
        <p:spPr>
          <a:xfrm>
            <a:off x="0" y="857250"/>
            <a:ext cx="9144000" cy="5143500"/>
          </a:xfrm>
          <a:prstGeom prst="rect">
            <a:avLst/>
          </a:prstGeom>
          <a:noFill/>
          <a:ln>
            <a:noFill/>
          </a:ln>
        </p:spPr>
      </p:pic>
      <p:sp>
        <p:nvSpPr>
          <p:cNvPr id="524" name="Google Shape;524;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25" name="Google Shape;525;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26" name="Google Shape;526;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9"/>
          <p:cNvSpPr/>
          <p:nvPr/>
        </p:nvSpPr>
        <p:spPr>
          <a:xfrm>
            <a:off x="0" y="857251"/>
            <a:ext cx="9144000" cy="51434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32" name="Google Shape;532;p49"/>
          <p:cNvSpPr/>
          <p:nvPr/>
        </p:nvSpPr>
        <p:spPr>
          <a:xfrm>
            <a:off x="7578090" y="925831"/>
            <a:ext cx="1566267" cy="480417"/>
          </a:xfrm>
          <a:custGeom>
            <a:avLst/>
            <a:gdLst/>
            <a:ahLst/>
            <a:cxnLst/>
            <a:rect l="l" t="t" r="r" b="b"/>
            <a:pathLst>
              <a:path w="1670684" h="512445" extrusionOk="0">
                <a:moveTo>
                  <a:pt x="0" y="512063"/>
                </a:moveTo>
                <a:lnTo>
                  <a:pt x="1670304" y="512063"/>
                </a:lnTo>
                <a:lnTo>
                  <a:pt x="1670304" y="0"/>
                </a:lnTo>
                <a:lnTo>
                  <a:pt x="0" y="0"/>
                </a:lnTo>
                <a:lnTo>
                  <a:pt x="0" y="512063"/>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33" name="Google Shape;533;p49"/>
          <p:cNvSpPr/>
          <p:nvPr/>
        </p:nvSpPr>
        <p:spPr>
          <a:xfrm>
            <a:off x="34290" y="5674996"/>
            <a:ext cx="9110067" cy="326231"/>
          </a:xfrm>
          <a:custGeom>
            <a:avLst/>
            <a:gdLst/>
            <a:ahLst/>
            <a:cxnLst/>
            <a:rect l="l" t="t" r="r" b="b"/>
            <a:pathLst>
              <a:path w="9717405" h="347979" extrusionOk="0">
                <a:moveTo>
                  <a:pt x="0" y="347471"/>
                </a:moveTo>
                <a:lnTo>
                  <a:pt x="9717024" y="347471"/>
                </a:lnTo>
                <a:lnTo>
                  <a:pt x="9717024" y="0"/>
                </a:lnTo>
                <a:lnTo>
                  <a:pt x="0" y="0"/>
                </a:lnTo>
                <a:lnTo>
                  <a:pt x="0" y="347471"/>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34" name="Google Shape;534;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35" name="Google Shape;535;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36" name="Google Shape;536;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0"/>
          <p:cNvSpPr/>
          <p:nvPr/>
        </p:nvSpPr>
        <p:spPr>
          <a:xfrm>
            <a:off x="0" y="857251"/>
            <a:ext cx="9144000" cy="51434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42" name="Google Shape;542;p50"/>
          <p:cNvSpPr/>
          <p:nvPr/>
        </p:nvSpPr>
        <p:spPr>
          <a:xfrm>
            <a:off x="7560945" y="874395"/>
            <a:ext cx="1583531" cy="514350"/>
          </a:xfrm>
          <a:custGeom>
            <a:avLst/>
            <a:gdLst/>
            <a:ahLst/>
            <a:cxnLst/>
            <a:rect l="l" t="t" r="r" b="b"/>
            <a:pathLst>
              <a:path w="1689100" h="548640" extrusionOk="0">
                <a:moveTo>
                  <a:pt x="0" y="548639"/>
                </a:moveTo>
                <a:lnTo>
                  <a:pt x="1688592" y="548639"/>
                </a:lnTo>
                <a:lnTo>
                  <a:pt x="1688592" y="0"/>
                </a:lnTo>
                <a:lnTo>
                  <a:pt x="0" y="0"/>
                </a:lnTo>
                <a:lnTo>
                  <a:pt x="0" y="548639"/>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43" name="Google Shape;543;p50"/>
          <p:cNvSpPr/>
          <p:nvPr/>
        </p:nvSpPr>
        <p:spPr>
          <a:xfrm>
            <a:off x="17145" y="5657850"/>
            <a:ext cx="9127331" cy="342900"/>
          </a:xfrm>
          <a:custGeom>
            <a:avLst/>
            <a:gdLst/>
            <a:ahLst/>
            <a:cxnLst/>
            <a:rect l="l" t="t" r="r" b="b"/>
            <a:pathLst>
              <a:path w="9735820" h="365760" extrusionOk="0">
                <a:moveTo>
                  <a:pt x="0" y="365759"/>
                </a:moveTo>
                <a:lnTo>
                  <a:pt x="9735312" y="365759"/>
                </a:lnTo>
                <a:lnTo>
                  <a:pt x="9735312" y="0"/>
                </a:lnTo>
                <a:lnTo>
                  <a:pt x="0" y="0"/>
                </a:lnTo>
                <a:lnTo>
                  <a:pt x="0" y="365759"/>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44" name="Google Shape;544;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45" name="Google Shape;545;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46" name="Google Shape;546;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p:nvPr/>
        </p:nvSpPr>
        <p:spPr>
          <a:xfrm>
            <a:off x="0" y="857251"/>
            <a:ext cx="9144000" cy="51434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52" name="Google Shape;552;p51"/>
          <p:cNvSpPr/>
          <p:nvPr/>
        </p:nvSpPr>
        <p:spPr>
          <a:xfrm>
            <a:off x="7406639" y="942976"/>
            <a:ext cx="1714500" cy="445889"/>
          </a:xfrm>
          <a:custGeom>
            <a:avLst/>
            <a:gdLst/>
            <a:ahLst/>
            <a:cxnLst/>
            <a:rect l="l" t="t" r="r" b="b"/>
            <a:pathLst>
              <a:path w="1828800" h="475615" extrusionOk="0">
                <a:moveTo>
                  <a:pt x="0" y="475487"/>
                </a:moveTo>
                <a:lnTo>
                  <a:pt x="1828799" y="475487"/>
                </a:lnTo>
                <a:lnTo>
                  <a:pt x="1828799" y="0"/>
                </a:lnTo>
                <a:lnTo>
                  <a:pt x="0" y="0"/>
                </a:lnTo>
                <a:lnTo>
                  <a:pt x="0" y="47548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53" name="Google Shape;553;p51"/>
          <p:cNvSpPr/>
          <p:nvPr/>
        </p:nvSpPr>
        <p:spPr>
          <a:xfrm>
            <a:off x="17145" y="5640706"/>
            <a:ext cx="9127331" cy="360164"/>
          </a:xfrm>
          <a:custGeom>
            <a:avLst/>
            <a:gdLst/>
            <a:ahLst/>
            <a:cxnLst/>
            <a:rect l="l" t="t" r="r" b="b"/>
            <a:pathLst>
              <a:path w="9735820" h="384175" extrusionOk="0">
                <a:moveTo>
                  <a:pt x="0" y="384047"/>
                </a:moveTo>
                <a:lnTo>
                  <a:pt x="9735312" y="384047"/>
                </a:lnTo>
                <a:lnTo>
                  <a:pt x="9735312" y="0"/>
                </a:lnTo>
                <a:lnTo>
                  <a:pt x="0" y="0"/>
                </a:lnTo>
                <a:lnTo>
                  <a:pt x="0" y="384047"/>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54" name="Google Shape;554;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55" name="Google Shape;555;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56" name="Google Shape;556;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2"/>
          <p:cNvSpPr/>
          <p:nvPr/>
        </p:nvSpPr>
        <p:spPr>
          <a:xfrm>
            <a:off x="0" y="857251"/>
            <a:ext cx="9144000" cy="514349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62" name="Google Shape;562;p52"/>
          <p:cNvSpPr/>
          <p:nvPr/>
        </p:nvSpPr>
        <p:spPr>
          <a:xfrm>
            <a:off x="7423785" y="977266"/>
            <a:ext cx="1697831" cy="394692"/>
          </a:xfrm>
          <a:custGeom>
            <a:avLst/>
            <a:gdLst/>
            <a:ahLst/>
            <a:cxnLst/>
            <a:rect l="l" t="t" r="r" b="b"/>
            <a:pathLst>
              <a:path w="1811020" h="421005" extrusionOk="0">
                <a:moveTo>
                  <a:pt x="0" y="420623"/>
                </a:moveTo>
                <a:lnTo>
                  <a:pt x="1810511" y="420623"/>
                </a:lnTo>
                <a:lnTo>
                  <a:pt x="1810511" y="0"/>
                </a:lnTo>
                <a:lnTo>
                  <a:pt x="0" y="0"/>
                </a:lnTo>
                <a:lnTo>
                  <a:pt x="0" y="42062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63" name="Google Shape;563;p52"/>
          <p:cNvSpPr/>
          <p:nvPr/>
        </p:nvSpPr>
        <p:spPr>
          <a:xfrm>
            <a:off x="34290" y="5640706"/>
            <a:ext cx="9110067" cy="360164"/>
          </a:xfrm>
          <a:custGeom>
            <a:avLst/>
            <a:gdLst/>
            <a:ahLst/>
            <a:cxnLst/>
            <a:rect l="l" t="t" r="r" b="b"/>
            <a:pathLst>
              <a:path w="9717405" h="384175" extrusionOk="0">
                <a:moveTo>
                  <a:pt x="0" y="384047"/>
                </a:moveTo>
                <a:lnTo>
                  <a:pt x="9717024" y="384047"/>
                </a:lnTo>
                <a:lnTo>
                  <a:pt x="9717024" y="0"/>
                </a:lnTo>
                <a:lnTo>
                  <a:pt x="0" y="0"/>
                </a:lnTo>
                <a:lnTo>
                  <a:pt x="0" y="384047"/>
                </a:lnTo>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564" name="Google Shape;564;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565" name="Google Shape;565;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566" name="Google Shape;566;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53"/>
          <p:cNvPicPr preferRelativeResize="0"/>
          <p:nvPr/>
        </p:nvPicPr>
        <p:blipFill rotWithShape="1">
          <a:blip r:embed="rId3">
            <a:alphaModFix/>
          </a:blip>
          <a:srcRect/>
          <a:stretch/>
        </p:blipFill>
        <p:spPr>
          <a:xfrm>
            <a:off x="1" y="856804"/>
            <a:ext cx="9143999" cy="5126636"/>
          </a:xfrm>
          <a:prstGeom prst="rect">
            <a:avLst/>
          </a:prstGeom>
          <a:noFill/>
          <a:ln>
            <a:noFill/>
          </a:ln>
        </p:spPr>
      </p:pic>
      <p:sp>
        <p:nvSpPr>
          <p:cNvPr id="572" name="Google Shape;572;p53"/>
          <p:cNvSpPr/>
          <p:nvPr/>
        </p:nvSpPr>
        <p:spPr>
          <a:xfrm>
            <a:off x="2864431" y="917091"/>
            <a:ext cx="3144202" cy="769826"/>
          </a:xfrm>
          <a:prstGeom prst="ribbon2">
            <a:avLst>
              <a:gd name="adj1" fmla="val 16667"/>
              <a:gd name="adj2" fmla="val 75000"/>
            </a:avLst>
          </a:prstGeom>
          <a:solidFill>
            <a:srgbClr val="1EA2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49">
              <a:solidFill>
                <a:srgbClr val="FFFFFF"/>
              </a:solidFill>
              <a:latin typeface="Calibri"/>
              <a:ea typeface="Calibri"/>
              <a:cs typeface="Calibri"/>
              <a:sym typeface="Calibri"/>
            </a:endParaRPr>
          </a:p>
        </p:txBody>
      </p:sp>
      <p:sp>
        <p:nvSpPr>
          <p:cNvPr id="573" name="Google Shape;573;p53"/>
          <p:cNvSpPr txBox="1"/>
          <p:nvPr/>
        </p:nvSpPr>
        <p:spPr>
          <a:xfrm>
            <a:off x="3417228" y="1042322"/>
            <a:ext cx="2038607" cy="64607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799" b="1">
                <a:solidFill>
                  <a:srgbClr val="FFFFFF"/>
                </a:solidFill>
                <a:latin typeface="Quattrocento Sans"/>
                <a:ea typeface="Quattrocento Sans"/>
                <a:cs typeface="Quattrocento Sans"/>
                <a:sym typeface="Quattrocento Sans"/>
              </a:rPr>
              <a:t>Special Operators</a:t>
            </a:r>
            <a:endParaRPr sz="1349" b="1">
              <a:solidFill>
                <a:srgbClr val="FFFFFF"/>
              </a:solidFill>
              <a:latin typeface="Quattrocento Sans"/>
              <a:ea typeface="Quattrocento Sans"/>
              <a:cs typeface="Quattrocento Sans"/>
              <a:sym typeface="Quattrocento Sans"/>
            </a:endParaRPr>
          </a:p>
        </p:txBody>
      </p:sp>
      <p:sp>
        <p:nvSpPr>
          <p:cNvPr id="574" name="Google Shape;574;p53"/>
          <p:cNvSpPr/>
          <p:nvPr/>
        </p:nvSpPr>
        <p:spPr>
          <a:xfrm>
            <a:off x="1099379" y="1852391"/>
            <a:ext cx="7586772" cy="919576"/>
          </a:xfrm>
          <a:prstGeom prst="rect">
            <a:avLst/>
          </a:prstGeom>
          <a:solidFill>
            <a:srgbClr val="E5DFE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75" name="Google Shape;575;p53"/>
          <p:cNvSpPr/>
          <p:nvPr/>
        </p:nvSpPr>
        <p:spPr>
          <a:xfrm>
            <a:off x="1099379" y="2790871"/>
            <a:ext cx="7586772" cy="852654"/>
          </a:xfrm>
          <a:prstGeom prst="rect">
            <a:avLst/>
          </a:prstGeom>
          <a:solidFill>
            <a:srgbClr val="EAF1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76" name="Google Shape;576;p53"/>
          <p:cNvSpPr/>
          <p:nvPr/>
        </p:nvSpPr>
        <p:spPr>
          <a:xfrm>
            <a:off x="1099379" y="3673431"/>
            <a:ext cx="7586772" cy="828075"/>
          </a:xfrm>
          <a:prstGeom prst="rect">
            <a:avLst/>
          </a:prstGeom>
          <a:solidFill>
            <a:srgbClr val="F2DA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77" name="Google Shape;577;p53"/>
          <p:cNvSpPr/>
          <p:nvPr/>
        </p:nvSpPr>
        <p:spPr>
          <a:xfrm>
            <a:off x="1099379" y="4533747"/>
            <a:ext cx="7586772" cy="910492"/>
          </a:xfrm>
          <a:prstGeom prst="rect">
            <a:avLst/>
          </a:prstGeom>
          <a:solidFill>
            <a:srgbClr val="DAE5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78" name="Google Shape;578;p53"/>
          <p:cNvSpPr/>
          <p:nvPr/>
        </p:nvSpPr>
        <p:spPr>
          <a:xfrm>
            <a:off x="846568" y="2195506"/>
            <a:ext cx="412335" cy="412335"/>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79" name="Google Shape;579;p53"/>
          <p:cNvSpPr txBox="1"/>
          <p:nvPr/>
        </p:nvSpPr>
        <p:spPr>
          <a:xfrm>
            <a:off x="917914" y="2222182"/>
            <a:ext cx="337100" cy="40395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25" b="1">
                <a:solidFill>
                  <a:schemeClr val="lt1"/>
                </a:solidFill>
                <a:latin typeface="Calibri"/>
                <a:ea typeface="Calibri"/>
                <a:cs typeface="Calibri"/>
                <a:sym typeface="Calibri"/>
              </a:rPr>
              <a:t>1</a:t>
            </a:r>
            <a:endParaRPr sz="2025" b="1">
              <a:solidFill>
                <a:schemeClr val="lt1"/>
              </a:solidFill>
              <a:latin typeface="Calibri"/>
              <a:ea typeface="Calibri"/>
              <a:cs typeface="Calibri"/>
              <a:sym typeface="Calibri"/>
            </a:endParaRPr>
          </a:p>
        </p:txBody>
      </p:sp>
      <p:sp>
        <p:nvSpPr>
          <p:cNvPr id="580" name="Google Shape;580;p53"/>
          <p:cNvSpPr/>
          <p:nvPr/>
        </p:nvSpPr>
        <p:spPr>
          <a:xfrm>
            <a:off x="947750" y="3093316"/>
            <a:ext cx="412335" cy="41233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81" name="Google Shape;581;p53"/>
          <p:cNvSpPr txBox="1"/>
          <p:nvPr/>
        </p:nvSpPr>
        <p:spPr>
          <a:xfrm>
            <a:off x="985369" y="3097507"/>
            <a:ext cx="337100" cy="40395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25" b="1">
                <a:solidFill>
                  <a:schemeClr val="lt1"/>
                </a:solidFill>
                <a:latin typeface="Calibri"/>
                <a:ea typeface="Calibri"/>
                <a:cs typeface="Calibri"/>
                <a:sym typeface="Calibri"/>
              </a:rPr>
              <a:t>2</a:t>
            </a:r>
            <a:endParaRPr sz="2025" b="1">
              <a:solidFill>
                <a:schemeClr val="lt1"/>
              </a:solidFill>
              <a:latin typeface="Calibri"/>
              <a:ea typeface="Calibri"/>
              <a:cs typeface="Calibri"/>
              <a:sym typeface="Calibri"/>
            </a:endParaRPr>
          </a:p>
        </p:txBody>
      </p:sp>
      <p:sp>
        <p:nvSpPr>
          <p:cNvPr id="582" name="Google Shape;582;p53"/>
          <p:cNvSpPr/>
          <p:nvPr/>
        </p:nvSpPr>
        <p:spPr>
          <a:xfrm>
            <a:off x="947750" y="3833731"/>
            <a:ext cx="412335" cy="412335"/>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83" name="Google Shape;583;p53"/>
          <p:cNvSpPr txBox="1"/>
          <p:nvPr/>
        </p:nvSpPr>
        <p:spPr>
          <a:xfrm>
            <a:off x="985369" y="3837922"/>
            <a:ext cx="337100" cy="40395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25" b="1">
                <a:solidFill>
                  <a:schemeClr val="lt1"/>
                </a:solidFill>
                <a:latin typeface="Calibri"/>
                <a:ea typeface="Calibri"/>
                <a:cs typeface="Calibri"/>
                <a:sym typeface="Calibri"/>
              </a:rPr>
              <a:t>3</a:t>
            </a:r>
            <a:endParaRPr sz="2025" b="1">
              <a:solidFill>
                <a:schemeClr val="lt1"/>
              </a:solidFill>
              <a:latin typeface="Calibri"/>
              <a:ea typeface="Calibri"/>
              <a:cs typeface="Calibri"/>
              <a:sym typeface="Calibri"/>
            </a:endParaRPr>
          </a:p>
        </p:txBody>
      </p:sp>
      <p:sp>
        <p:nvSpPr>
          <p:cNvPr id="584" name="Google Shape;584;p53"/>
          <p:cNvSpPr/>
          <p:nvPr/>
        </p:nvSpPr>
        <p:spPr>
          <a:xfrm>
            <a:off x="947750" y="4652843"/>
            <a:ext cx="412335" cy="412335"/>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585" name="Google Shape;585;p53"/>
          <p:cNvSpPr txBox="1"/>
          <p:nvPr/>
        </p:nvSpPr>
        <p:spPr>
          <a:xfrm>
            <a:off x="985369" y="4657034"/>
            <a:ext cx="337100" cy="40395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25" b="1">
                <a:solidFill>
                  <a:schemeClr val="lt1"/>
                </a:solidFill>
                <a:latin typeface="Calibri"/>
                <a:ea typeface="Calibri"/>
                <a:cs typeface="Calibri"/>
                <a:sym typeface="Calibri"/>
              </a:rPr>
              <a:t>4</a:t>
            </a:r>
            <a:endParaRPr sz="2025" b="1">
              <a:solidFill>
                <a:schemeClr val="lt1"/>
              </a:solidFill>
              <a:latin typeface="Calibri"/>
              <a:ea typeface="Calibri"/>
              <a:cs typeface="Calibri"/>
              <a:sym typeface="Calibri"/>
            </a:endParaRPr>
          </a:p>
        </p:txBody>
      </p:sp>
      <p:grpSp>
        <p:nvGrpSpPr>
          <p:cNvPr id="586" name="Google Shape;586;p53"/>
          <p:cNvGrpSpPr/>
          <p:nvPr/>
        </p:nvGrpSpPr>
        <p:grpSpPr>
          <a:xfrm>
            <a:off x="596736" y="1868492"/>
            <a:ext cx="980143" cy="1046737"/>
            <a:chOff x="1779602" y="1050607"/>
            <a:chExt cx="1188052" cy="1268772"/>
          </a:xfrm>
        </p:grpSpPr>
        <p:sp>
          <p:nvSpPr>
            <p:cNvPr id="587" name="Google Shape;587;p53"/>
            <p:cNvSpPr/>
            <p:nvPr/>
          </p:nvSpPr>
          <p:spPr>
            <a:xfrm rot="5400000">
              <a:off x="1779602" y="1131327"/>
              <a:ext cx="1188052" cy="1188052"/>
            </a:xfrm>
            <a:prstGeom prst="blockArc">
              <a:avLst>
                <a:gd name="adj1" fmla="val 10473157"/>
                <a:gd name="adj2" fmla="val 203130"/>
                <a:gd name="adj3" fmla="val 1863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dk1"/>
                </a:solidFill>
                <a:latin typeface="Calibri"/>
                <a:ea typeface="Calibri"/>
                <a:cs typeface="Calibri"/>
                <a:sym typeface="Calibri"/>
              </a:endParaRPr>
            </a:p>
          </p:txBody>
        </p:sp>
        <p:sp>
          <p:nvSpPr>
            <p:cNvPr id="588" name="Google Shape;588;p53"/>
            <p:cNvSpPr/>
            <p:nvPr/>
          </p:nvSpPr>
          <p:spPr>
            <a:xfrm rot="2700000">
              <a:off x="2223425" y="1104706"/>
              <a:ext cx="261214" cy="261214"/>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589" name="Google Shape;589;p53"/>
          <p:cNvGrpSpPr/>
          <p:nvPr/>
        </p:nvGrpSpPr>
        <p:grpSpPr>
          <a:xfrm>
            <a:off x="664191" y="2739911"/>
            <a:ext cx="980143" cy="1046737"/>
            <a:chOff x="1779602" y="1050607"/>
            <a:chExt cx="1188052" cy="1268772"/>
          </a:xfrm>
        </p:grpSpPr>
        <p:sp>
          <p:nvSpPr>
            <p:cNvPr id="590" name="Google Shape;590;p53"/>
            <p:cNvSpPr/>
            <p:nvPr/>
          </p:nvSpPr>
          <p:spPr>
            <a:xfrm rot="5400000">
              <a:off x="1779602" y="1131327"/>
              <a:ext cx="1188052" cy="1188052"/>
            </a:xfrm>
            <a:prstGeom prst="blockArc">
              <a:avLst>
                <a:gd name="adj1" fmla="val 10473157"/>
                <a:gd name="adj2" fmla="val 203130"/>
                <a:gd name="adj3" fmla="val 1863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dk1"/>
                </a:solidFill>
                <a:latin typeface="Calibri"/>
                <a:ea typeface="Calibri"/>
                <a:cs typeface="Calibri"/>
                <a:sym typeface="Calibri"/>
              </a:endParaRPr>
            </a:p>
          </p:txBody>
        </p:sp>
        <p:sp>
          <p:nvSpPr>
            <p:cNvPr id="591" name="Google Shape;591;p53"/>
            <p:cNvSpPr/>
            <p:nvPr/>
          </p:nvSpPr>
          <p:spPr>
            <a:xfrm rot="2700000">
              <a:off x="2223425" y="1104706"/>
              <a:ext cx="261214" cy="261214"/>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592" name="Google Shape;592;p53"/>
          <p:cNvGrpSpPr/>
          <p:nvPr/>
        </p:nvGrpSpPr>
        <p:grpSpPr>
          <a:xfrm>
            <a:off x="664191" y="3476420"/>
            <a:ext cx="980143" cy="1046737"/>
            <a:chOff x="1779602" y="1050607"/>
            <a:chExt cx="1188052" cy="1268772"/>
          </a:xfrm>
        </p:grpSpPr>
        <p:sp>
          <p:nvSpPr>
            <p:cNvPr id="593" name="Google Shape;593;p53"/>
            <p:cNvSpPr/>
            <p:nvPr/>
          </p:nvSpPr>
          <p:spPr>
            <a:xfrm rot="5400000">
              <a:off x="1779602" y="1131327"/>
              <a:ext cx="1188052" cy="1188052"/>
            </a:xfrm>
            <a:prstGeom prst="blockArc">
              <a:avLst>
                <a:gd name="adj1" fmla="val 10473157"/>
                <a:gd name="adj2" fmla="val 203130"/>
                <a:gd name="adj3" fmla="val 1863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dk1"/>
                </a:solidFill>
                <a:latin typeface="Calibri"/>
                <a:ea typeface="Calibri"/>
                <a:cs typeface="Calibri"/>
                <a:sym typeface="Calibri"/>
              </a:endParaRPr>
            </a:p>
          </p:txBody>
        </p:sp>
        <p:sp>
          <p:nvSpPr>
            <p:cNvPr id="594" name="Google Shape;594;p53"/>
            <p:cNvSpPr/>
            <p:nvPr/>
          </p:nvSpPr>
          <p:spPr>
            <a:xfrm rot="2700000">
              <a:off x="2223425" y="1104706"/>
              <a:ext cx="261214" cy="261214"/>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595" name="Google Shape;595;p53"/>
          <p:cNvGrpSpPr/>
          <p:nvPr/>
        </p:nvGrpSpPr>
        <p:grpSpPr>
          <a:xfrm>
            <a:off x="664191" y="4302869"/>
            <a:ext cx="980143" cy="1046737"/>
            <a:chOff x="1779602" y="1050607"/>
            <a:chExt cx="1188052" cy="1268772"/>
          </a:xfrm>
        </p:grpSpPr>
        <p:sp>
          <p:nvSpPr>
            <p:cNvPr id="596" name="Google Shape;596;p53"/>
            <p:cNvSpPr/>
            <p:nvPr/>
          </p:nvSpPr>
          <p:spPr>
            <a:xfrm rot="5400000">
              <a:off x="1779602" y="1131327"/>
              <a:ext cx="1188052" cy="1188052"/>
            </a:xfrm>
            <a:prstGeom prst="blockArc">
              <a:avLst>
                <a:gd name="adj1" fmla="val 10473157"/>
                <a:gd name="adj2" fmla="val 5483321"/>
                <a:gd name="adj3" fmla="val 16974"/>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dk1"/>
                </a:solidFill>
                <a:latin typeface="Calibri"/>
                <a:ea typeface="Calibri"/>
                <a:cs typeface="Calibri"/>
                <a:sym typeface="Calibri"/>
              </a:endParaRPr>
            </a:p>
          </p:txBody>
        </p:sp>
        <p:sp>
          <p:nvSpPr>
            <p:cNvPr id="597" name="Google Shape;597;p53"/>
            <p:cNvSpPr/>
            <p:nvPr/>
          </p:nvSpPr>
          <p:spPr>
            <a:xfrm rot="2700000">
              <a:off x="2223425" y="1104706"/>
              <a:ext cx="261214" cy="261214"/>
            </a:xfrm>
            <a:prstGeom prst="rtTriangl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sp>
        <p:nvSpPr>
          <p:cNvPr id="598" name="Google Shape;598;p53"/>
          <p:cNvSpPr txBox="1"/>
          <p:nvPr/>
        </p:nvSpPr>
        <p:spPr>
          <a:xfrm>
            <a:off x="1558615" y="2046618"/>
            <a:ext cx="69230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aseline="-25000">
                <a:solidFill>
                  <a:schemeClr val="dk1"/>
                </a:solidFill>
                <a:latin typeface="Calibri"/>
                <a:ea typeface="Calibri"/>
                <a:cs typeface="Calibri"/>
                <a:sym typeface="Calibri"/>
              </a:rPr>
              <a:t>In C, the global version of a variable cannot be accessed from within the inner block. C++ resolves this problem by using scope resolution operator (::), because this operator allows access to the global version of a variable.</a:t>
            </a:r>
            <a:endParaRPr sz="1800" baseline="-25000">
              <a:solidFill>
                <a:srgbClr val="3F3F3F"/>
              </a:solidFill>
              <a:latin typeface="Calibri"/>
              <a:ea typeface="Calibri"/>
              <a:cs typeface="Calibri"/>
              <a:sym typeface="Calibri"/>
            </a:endParaRPr>
          </a:p>
        </p:txBody>
      </p:sp>
      <p:sp>
        <p:nvSpPr>
          <p:cNvPr id="599" name="Google Shape;599;p53"/>
          <p:cNvSpPr txBox="1"/>
          <p:nvPr/>
        </p:nvSpPr>
        <p:spPr>
          <a:xfrm>
            <a:off x="1596233" y="2976401"/>
            <a:ext cx="70760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aseline="-25000">
                <a:solidFill>
                  <a:schemeClr val="dk1"/>
                </a:solidFill>
                <a:latin typeface="Calibri"/>
                <a:ea typeface="Calibri"/>
                <a:cs typeface="Calibri"/>
                <a:sym typeface="Calibri"/>
              </a:rPr>
              <a:t>The new operator denotes a request for memory allocation on the Heap. If sufficient memory is available, new operator initializes the memory and returns the address of the newly allocated and initialized memory to the pointer variable.</a:t>
            </a:r>
            <a:endParaRPr sz="1800" baseline="-25000">
              <a:solidFill>
                <a:schemeClr val="dk1"/>
              </a:solidFill>
              <a:latin typeface="Calibri"/>
              <a:ea typeface="Calibri"/>
              <a:cs typeface="Calibri"/>
              <a:sym typeface="Calibri"/>
            </a:endParaRPr>
          </a:p>
        </p:txBody>
      </p:sp>
      <p:sp>
        <p:nvSpPr>
          <p:cNvPr id="600" name="Google Shape;600;p53"/>
          <p:cNvSpPr txBox="1"/>
          <p:nvPr/>
        </p:nvSpPr>
        <p:spPr>
          <a:xfrm>
            <a:off x="1643645" y="3870932"/>
            <a:ext cx="707607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aseline="-25000">
                <a:solidFill>
                  <a:schemeClr val="dk1"/>
                </a:solidFill>
                <a:latin typeface="Calibri"/>
                <a:ea typeface="Calibri"/>
                <a:cs typeface="Calibri"/>
                <a:sym typeface="Calibri"/>
              </a:rPr>
              <a:t>Since it is programmer’s responsibility to deallocate dynamically allocated memory, programmers are provided delete operator by C++ language</a:t>
            </a:r>
            <a:r>
              <a:rPr lang="en-US" sz="900">
                <a:solidFill>
                  <a:schemeClr val="dk1"/>
                </a:solidFill>
                <a:latin typeface="Calibri"/>
                <a:ea typeface="Calibri"/>
                <a:cs typeface="Calibri"/>
                <a:sym typeface="Calibri"/>
              </a:rPr>
              <a:t>.</a:t>
            </a:r>
            <a:endParaRPr sz="900">
              <a:solidFill>
                <a:srgbClr val="3F3F3F"/>
              </a:solidFill>
              <a:latin typeface="Calibri"/>
              <a:ea typeface="Calibri"/>
              <a:cs typeface="Calibri"/>
              <a:sym typeface="Calibri"/>
            </a:endParaRPr>
          </a:p>
        </p:txBody>
      </p:sp>
      <p:sp>
        <p:nvSpPr>
          <p:cNvPr id="601" name="Google Shape;601;p53"/>
          <p:cNvSpPr txBox="1"/>
          <p:nvPr/>
        </p:nvSpPr>
        <p:spPr>
          <a:xfrm>
            <a:off x="1710157" y="4732122"/>
            <a:ext cx="69621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aseline="-25000">
                <a:solidFill>
                  <a:schemeClr val="dk1"/>
                </a:solidFill>
                <a:latin typeface="Calibri"/>
                <a:ea typeface="Calibri"/>
                <a:cs typeface="Calibri"/>
                <a:sym typeface="Calibri"/>
              </a:rPr>
              <a:t>C++ permits us to define a class containing various types of data &amp; functions as members. To access a member using a pointer in the object &amp; a pointer to the member.</a:t>
            </a:r>
            <a:endParaRPr sz="1800" baseline="-25000">
              <a:solidFill>
                <a:schemeClr val="dk1"/>
              </a:solidFill>
              <a:latin typeface="Calibri"/>
              <a:ea typeface="Calibri"/>
              <a:cs typeface="Calibri"/>
              <a:sym typeface="Calibri"/>
            </a:endParaRPr>
          </a:p>
        </p:txBody>
      </p:sp>
      <p:grpSp>
        <p:nvGrpSpPr>
          <p:cNvPr id="602" name="Google Shape;602;p53"/>
          <p:cNvGrpSpPr/>
          <p:nvPr/>
        </p:nvGrpSpPr>
        <p:grpSpPr>
          <a:xfrm>
            <a:off x="5533765" y="1751408"/>
            <a:ext cx="3303029" cy="392585"/>
            <a:chOff x="1487532" y="2017033"/>
            <a:chExt cx="2952328" cy="376914"/>
          </a:xfrm>
        </p:grpSpPr>
        <p:sp>
          <p:nvSpPr>
            <p:cNvPr id="603" name="Google Shape;603;p53"/>
            <p:cNvSpPr/>
            <p:nvPr/>
          </p:nvSpPr>
          <p:spPr>
            <a:xfrm>
              <a:off x="4319543" y="2027138"/>
              <a:ext cx="115353" cy="366809"/>
            </a:xfrm>
            <a:custGeom>
              <a:avLst/>
              <a:gdLst/>
              <a:ahLst/>
              <a:cxnLst/>
              <a:rect l="l" t="t" r="r" b="b"/>
              <a:pathLst>
                <a:path w="115353" h="366809" extrusionOk="0">
                  <a:moveTo>
                    <a:pt x="0" y="5937"/>
                  </a:moveTo>
                  <a:lnTo>
                    <a:pt x="115353" y="0"/>
                  </a:lnTo>
                  <a:lnTo>
                    <a:pt x="112356" y="278091"/>
                  </a:lnTo>
                  <a:lnTo>
                    <a:pt x="5882" y="366809"/>
                  </a:lnTo>
                  <a:cubicBezTo>
                    <a:pt x="3921" y="246518"/>
                    <a:pt x="1961" y="126228"/>
                    <a:pt x="0" y="5937"/>
                  </a:cubicBezTo>
                  <a:close/>
                </a:path>
              </a:pathLst>
            </a:custGeom>
            <a:solidFill>
              <a:srgbClr val="3F315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604" name="Google Shape;604;p53"/>
            <p:cNvSpPr/>
            <p:nvPr/>
          </p:nvSpPr>
          <p:spPr>
            <a:xfrm flipH="1">
              <a:off x="1487532" y="2017033"/>
              <a:ext cx="2952328" cy="288033"/>
            </a:xfrm>
            <a:custGeom>
              <a:avLst/>
              <a:gdLst/>
              <a:ahLst/>
              <a:cxnLst/>
              <a:rect l="l" t="t" r="r" b="b"/>
              <a:pathLst>
                <a:path w="5285462" h="576064" extrusionOk="0">
                  <a:moveTo>
                    <a:pt x="0" y="0"/>
                  </a:moveTo>
                  <a:lnTo>
                    <a:pt x="4724629" y="0"/>
                  </a:lnTo>
                  <a:lnTo>
                    <a:pt x="5285462" y="576064"/>
                  </a:lnTo>
                  <a:lnTo>
                    <a:pt x="0" y="576064"/>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605" name="Google Shape;605;p53"/>
          <p:cNvGrpSpPr/>
          <p:nvPr/>
        </p:nvGrpSpPr>
        <p:grpSpPr>
          <a:xfrm>
            <a:off x="5526373" y="2657350"/>
            <a:ext cx="3303029" cy="392585"/>
            <a:chOff x="1487532" y="2017033"/>
            <a:chExt cx="2952328" cy="376914"/>
          </a:xfrm>
        </p:grpSpPr>
        <p:sp>
          <p:nvSpPr>
            <p:cNvPr id="606" name="Google Shape;606;p53"/>
            <p:cNvSpPr/>
            <p:nvPr/>
          </p:nvSpPr>
          <p:spPr>
            <a:xfrm>
              <a:off x="4319543" y="2027138"/>
              <a:ext cx="115353" cy="366809"/>
            </a:xfrm>
            <a:custGeom>
              <a:avLst/>
              <a:gdLst/>
              <a:ahLst/>
              <a:cxnLst/>
              <a:rect l="l" t="t" r="r" b="b"/>
              <a:pathLst>
                <a:path w="115353" h="366809" extrusionOk="0">
                  <a:moveTo>
                    <a:pt x="0" y="5937"/>
                  </a:moveTo>
                  <a:lnTo>
                    <a:pt x="115353" y="0"/>
                  </a:lnTo>
                  <a:lnTo>
                    <a:pt x="112356" y="278091"/>
                  </a:lnTo>
                  <a:lnTo>
                    <a:pt x="5882" y="366809"/>
                  </a:lnTo>
                  <a:cubicBezTo>
                    <a:pt x="3921" y="246518"/>
                    <a:pt x="1961" y="126228"/>
                    <a:pt x="0" y="5937"/>
                  </a:cubicBezTo>
                  <a:close/>
                </a:path>
              </a:pathLst>
            </a:custGeom>
            <a:solidFill>
              <a:srgbClr val="4F61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607" name="Google Shape;607;p53"/>
            <p:cNvSpPr/>
            <p:nvPr/>
          </p:nvSpPr>
          <p:spPr>
            <a:xfrm flipH="1">
              <a:off x="1487532" y="2017033"/>
              <a:ext cx="2952328" cy="288033"/>
            </a:xfrm>
            <a:custGeom>
              <a:avLst/>
              <a:gdLst/>
              <a:ahLst/>
              <a:cxnLst/>
              <a:rect l="l" t="t" r="r" b="b"/>
              <a:pathLst>
                <a:path w="5285462" h="576064" extrusionOk="0">
                  <a:moveTo>
                    <a:pt x="0" y="0"/>
                  </a:moveTo>
                  <a:lnTo>
                    <a:pt x="4724629" y="0"/>
                  </a:lnTo>
                  <a:lnTo>
                    <a:pt x="5285462" y="576064"/>
                  </a:lnTo>
                  <a:lnTo>
                    <a:pt x="0" y="576064"/>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608" name="Google Shape;608;p53"/>
          <p:cNvGrpSpPr/>
          <p:nvPr/>
        </p:nvGrpSpPr>
        <p:grpSpPr>
          <a:xfrm>
            <a:off x="5529698" y="3528109"/>
            <a:ext cx="3303029" cy="392585"/>
            <a:chOff x="1487532" y="2017033"/>
            <a:chExt cx="2952328" cy="376914"/>
          </a:xfrm>
        </p:grpSpPr>
        <p:sp>
          <p:nvSpPr>
            <p:cNvPr id="609" name="Google Shape;609;p53"/>
            <p:cNvSpPr/>
            <p:nvPr/>
          </p:nvSpPr>
          <p:spPr>
            <a:xfrm>
              <a:off x="4319543" y="2027138"/>
              <a:ext cx="115353" cy="366809"/>
            </a:xfrm>
            <a:custGeom>
              <a:avLst/>
              <a:gdLst/>
              <a:ahLst/>
              <a:cxnLst/>
              <a:rect l="l" t="t" r="r" b="b"/>
              <a:pathLst>
                <a:path w="115353" h="366809" extrusionOk="0">
                  <a:moveTo>
                    <a:pt x="0" y="5937"/>
                  </a:moveTo>
                  <a:lnTo>
                    <a:pt x="115353" y="0"/>
                  </a:lnTo>
                  <a:lnTo>
                    <a:pt x="112356" y="278091"/>
                  </a:lnTo>
                  <a:lnTo>
                    <a:pt x="5882" y="366809"/>
                  </a:lnTo>
                  <a:cubicBezTo>
                    <a:pt x="3921" y="246518"/>
                    <a:pt x="1961" y="126228"/>
                    <a:pt x="0" y="5937"/>
                  </a:cubicBezTo>
                  <a:close/>
                </a:path>
              </a:pathLst>
            </a:custGeom>
            <a:solidFill>
              <a:srgbClr val="6324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610" name="Google Shape;610;p53"/>
            <p:cNvSpPr/>
            <p:nvPr/>
          </p:nvSpPr>
          <p:spPr>
            <a:xfrm flipH="1">
              <a:off x="1487532" y="2017033"/>
              <a:ext cx="2952328" cy="288033"/>
            </a:xfrm>
            <a:custGeom>
              <a:avLst/>
              <a:gdLst/>
              <a:ahLst/>
              <a:cxnLst/>
              <a:rect l="l" t="t" r="r" b="b"/>
              <a:pathLst>
                <a:path w="5285462" h="576064" extrusionOk="0">
                  <a:moveTo>
                    <a:pt x="0" y="0"/>
                  </a:moveTo>
                  <a:lnTo>
                    <a:pt x="4724629" y="0"/>
                  </a:lnTo>
                  <a:lnTo>
                    <a:pt x="5285462" y="576064"/>
                  </a:lnTo>
                  <a:lnTo>
                    <a:pt x="0" y="576064"/>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grpSp>
        <p:nvGrpSpPr>
          <p:cNvPr id="611" name="Google Shape;611;p53"/>
          <p:cNvGrpSpPr/>
          <p:nvPr/>
        </p:nvGrpSpPr>
        <p:grpSpPr>
          <a:xfrm>
            <a:off x="5529698" y="4343303"/>
            <a:ext cx="3303029" cy="392585"/>
            <a:chOff x="1487532" y="2017033"/>
            <a:chExt cx="2952328" cy="376914"/>
          </a:xfrm>
        </p:grpSpPr>
        <p:sp>
          <p:nvSpPr>
            <p:cNvPr id="612" name="Google Shape;612;p53"/>
            <p:cNvSpPr/>
            <p:nvPr/>
          </p:nvSpPr>
          <p:spPr>
            <a:xfrm>
              <a:off x="4319543" y="2027138"/>
              <a:ext cx="115353" cy="366809"/>
            </a:xfrm>
            <a:custGeom>
              <a:avLst/>
              <a:gdLst/>
              <a:ahLst/>
              <a:cxnLst/>
              <a:rect l="l" t="t" r="r" b="b"/>
              <a:pathLst>
                <a:path w="115353" h="366809" extrusionOk="0">
                  <a:moveTo>
                    <a:pt x="0" y="5937"/>
                  </a:moveTo>
                  <a:lnTo>
                    <a:pt x="115353" y="0"/>
                  </a:lnTo>
                  <a:lnTo>
                    <a:pt x="112356" y="278091"/>
                  </a:lnTo>
                  <a:lnTo>
                    <a:pt x="5882" y="366809"/>
                  </a:lnTo>
                  <a:cubicBezTo>
                    <a:pt x="3921" y="246518"/>
                    <a:pt x="1961" y="126228"/>
                    <a:pt x="0" y="5937"/>
                  </a:cubicBezTo>
                  <a:close/>
                </a:path>
              </a:pathLst>
            </a:custGeom>
            <a:solidFill>
              <a:srgbClr val="2440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sp>
          <p:nvSpPr>
            <p:cNvPr id="613" name="Google Shape;613;p53"/>
            <p:cNvSpPr/>
            <p:nvPr/>
          </p:nvSpPr>
          <p:spPr>
            <a:xfrm flipH="1">
              <a:off x="1487532" y="2017033"/>
              <a:ext cx="2952328" cy="288033"/>
            </a:xfrm>
            <a:custGeom>
              <a:avLst/>
              <a:gdLst/>
              <a:ahLst/>
              <a:cxnLst/>
              <a:rect l="l" t="t" r="r" b="b"/>
              <a:pathLst>
                <a:path w="5285462" h="576064" extrusionOk="0">
                  <a:moveTo>
                    <a:pt x="0" y="0"/>
                  </a:moveTo>
                  <a:lnTo>
                    <a:pt x="4724629" y="0"/>
                  </a:lnTo>
                  <a:lnTo>
                    <a:pt x="5285462" y="576064"/>
                  </a:lnTo>
                  <a:lnTo>
                    <a:pt x="0" y="576064"/>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5">
                <a:solidFill>
                  <a:schemeClr val="lt1"/>
                </a:solidFill>
                <a:latin typeface="Calibri"/>
                <a:ea typeface="Calibri"/>
                <a:cs typeface="Calibri"/>
                <a:sym typeface="Calibri"/>
              </a:endParaRPr>
            </a:p>
          </p:txBody>
        </p:sp>
      </p:grpSp>
      <p:sp>
        <p:nvSpPr>
          <p:cNvPr id="614" name="Google Shape;614;p53"/>
          <p:cNvSpPr txBox="1"/>
          <p:nvPr/>
        </p:nvSpPr>
        <p:spPr>
          <a:xfrm>
            <a:off x="6073956" y="1777878"/>
            <a:ext cx="2395246" cy="3000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Scope resolution operator</a:t>
            </a:r>
            <a:endParaRPr sz="1350" b="1">
              <a:solidFill>
                <a:schemeClr val="lt1"/>
              </a:solidFill>
              <a:latin typeface="Calibri"/>
              <a:ea typeface="Calibri"/>
              <a:cs typeface="Calibri"/>
              <a:sym typeface="Calibri"/>
            </a:endParaRPr>
          </a:p>
        </p:txBody>
      </p:sp>
      <p:sp>
        <p:nvSpPr>
          <p:cNvPr id="615" name="Google Shape;615;p53"/>
          <p:cNvSpPr txBox="1"/>
          <p:nvPr/>
        </p:nvSpPr>
        <p:spPr>
          <a:xfrm>
            <a:off x="6184593" y="2727364"/>
            <a:ext cx="2513525" cy="3000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New Operator</a:t>
            </a:r>
            <a:endParaRPr sz="1350" b="1">
              <a:solidFill>
                <a:schemeClr val="dk1"/>
              </a:solidFill>
              <a:latin typeface="Calibri"/>
              <a:ea typeface="Calibri"/>
              <a:cs typeface="Calibri"/>
              <a:sym typeface="Calibri"/>
            </a:endParaRPr>
          </a:p>
        </p:txBody>
      </p:sp>
      <p:sp>
        <p:nvSpPr>
          <p:cNvPr id="616" name="Google Shape;616;p53"/>
          <p:cNvSpPr txBox="1"/>
          <p:nvPr/>
        </p:nvSpPr>
        <p:spPr>
          <a:xfrm>
            <a:off x="6165765" y="3556150"/>
            <a:ext cx="2395246" cy="3000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Delete Operator</a:t>
            </a:r>
            <a:endParaRPr sz="1350" b="1">
              <a:solidFill>
                <a:schemeClr val="dk1"/>
              </a:solidFill>
              <a:latin typeface="Calibri"/>
              <a:ea typeface="Calibri"/>
              <a:cs typeface="Calibri"/>
              <a:sym typeface="Calibri"/>
            </a:endParaRPr>
          </a:p>
        </p:txBody>
      </p:sp>
      <p:sp>
        <p:nvSpPr>
          <p:cNvPr id="617" name="Google Shape;617;p53"/>
          <p:cNvSpPr txBox="1"/>
          <p:nvPr/>
        </p:nvSpPr>
        <p:spPr>
          <a:xfrm>
            <a:off x="6151008" y="4347478"/>
            <a:ext cx="2395246" cy="30008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Member Operator</a:t>
            </a:r>
            <a:endParaRPr sz="1350" b="1">
              <a:solidFill>
                <a:schemeClr val="dk1"/>
              </a:solidFill>
              <a:latin typeface="Calibri"/>
              <a:ea typeface="Calibri"/>
              <a:cs typeface="Calibri"/>
              <a:sym typeface="Calibri"/>
            </a:endParaRPr>
          </a:p>
        </p:txBody>
      </p:sp>
      <p:sp>
        <p:nvSpPr>
          <p:cNvPr id="618" name="Google Shape;618;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19" name="Google Shape;619;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620" name="Google Shape;620;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4"/>
          <p:cNvSpPr txBox="1"/>
          <p:nvPr/>
        </p:nvSpPr>
        <p:spPr>
          <a:xfrm>
            <a:off x="184164" y="1056909"/>
            <a:ext cx="2959087" cy="295787"/>
          </a:xfrm>
          <a:prstGeom prst="rect">
            <a:avLst/>
          </a:prstGeom>
          <a:noFill/>
          <a:ln>
            <a:noFill/>
          </a:ln>
        </p:spPr>
        <p:txBody>
          <a:bodyPr spcFirstLastPara="1" wrap="square" lIns="0" tIns="0" rIns="0" bIns="0" anchor="t" anchorCtr="0">
            <a:spAutoFit/>
          </a:bodyPr>
          <a:lstStyle/>
          <a:p>
            <a:pPr marL="11906" marR="0" lvl="0" indent="0" algn="l" rtl="0">
              <a:spcBef>
                <a:spcPts val="0"/>
              </a:spcBef>
              <a:spcAft>
                <a:spcPts val="0"/>
              </a:spcAft>
              <a:buNone/>
            </a:pPr>
            <a:r>
              <a:rPr lang="en-US" sz="1921" b="1">
                <a:solidFill>
                  <a:schemeClr val="dk1"/>
                </a:solidFill>
                <a:latin typeface="Arial"/>
                <a:ea typeface="Arial"/>
                <a:cs typeface="Arial"/>
                <a:sym typeface="Arial"/>
              </a:rPr>
              <a:t>Operator Precedence</a:t>
            </a:r>
            <a:endParaRPr sz="1921">
              <a:solidFill>
                <a:schemeClr val="dk1"/>
              </a:solidFill>
              <a:latin typeface="Arial"/>
              <a:ea typeface="Arial"/>
              <a:cs typeface="Arial"/>
              <a:sym typeface="Arial"/>
            </a:endParaRPr>
          </a:p>
        </p:txBody>
      </p:sp>
      <p:sp>
        <p:nvSpPr>
          <p:cNvPr id="626" name="Google Shape;626;p54"/>
          <p:cNvSpPr/>
          <p:nvPr/>
        </p:nvSpPr>
        <p:spPr>
          <a:xfrm rot="10800000" flipH="1">
            <a:off x="0" y="5715001"/>
            <a:ext cx="9144000" cy="42862"/>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sp>
        <p:nvSpPr>
          <p:cNvPr id="627" name="Google Shape;627;p54"/>
          <p:cNvSpPr/>
          <p:nvPr/>
        </p:nvSpPr>
        <p:spPr>
          <a:xfrm rot="10800000" flipH="1">
            <a:off x="0" y="1428751"/>
            <a:ext cx="9144000" cy="42862"/>
          </a:xfrm>
          <a:custGeom>
            <a:avLst/>
            <a:gdLst/>
            <a:ahLst/>
            <a:cxnLst/>
            <a:rect l="l" t="t" r="r" b="b"/>
            <a:pathLst>
              <a:path w="2915285" h="217170" extrusionOk="0">
                <a:moveTo>
                  <a:pt x="0" y="0"/>
                </a:moveTo>
                <a:lnTo>
                  <a:pt x="2914775" y="0"/>
                </a:lnTo>
                <a:lnTo>
                  <a:pt x="2914775" y="216855"/>
                </a:lnTo>
                <a:lnTo>
                  <a:pt x="0" y="216855"/>
                </a:lnTo>
                <a:lnTo>
                  <a:pt x="0" y="0"/>
                </a:lnTo>
                <a:close/>
              </a:path>
            </a:pathLst>
          </a:custGeom>
          <a:solidFill>
            <a:srgbClr val="0793C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687">
              <a:solidFill>
                <a:schemeClr val="dk1"/>
              </a:solidFill>
              <a:latin typeface="Calibri"/>
              <a:ea typeface="Calibri"/>
              <a:cs typeface="Calibri"/>
              <a:sym typeface="Calibri"/>
            </a:endParaRPr>
          </a:p>
        </p:txBody>
      </p:sp>
      <p:graphicFrame>
        <p:nvGraphicFramePr>
          <p:cNvPr id="628" name="Google Shape;628;p54"/>
          <p:cNvGraphicFramePr/>
          <p:nvPr/>
        </p:nvGraphicFramePr>
        <p:xfrm>
          <a:off x="357189" y="1535353"/>
          <a:ext cx="8501075" cy="4230330"/>
        </p:xfrm>
        <a:graphic>
          <a:graphicData uri="http://schemas.openxmlformats.org/drawingml/2006/table">
            <a:tbl>
              <a:tblPr firstRow="1" bandRow="1">
                <a:noFill/>
                <a:tableStyleId>{CB01F035-187E-4010-876C-26335F6D1D6D}</a:tableStyleId>
              </a:tblPr>
              <a:tblGrid>
                <a:gridCol w="659575">
                  <a:extLst>
                    <a:ext uri="{9D8B030D-6E8A-4147-A177-3AD203B41FA5}">
                      <a16:colId xmlns:a16="http://schemas.microsoft.com/office/drawing/2014/main" val="20000"/>
                    </a:ext>
                  </a:extLst>
                </a:gridCol>
                <a:gridCol w="6522375">
                  <a:extLst>
                    <a:ext uri="{9D8B030D-6E8A-4147-A177-3AD203B41FA5}">
                      <a16:colId xmlns:a16="http://schemas.microsoft.com/office/drawing/2014/main" val="20001"/>
                    </a:ext>
                  </a:extLst>
                </a:gridCol>
                <a:gridCol w="1319125">
                  <a:extLst>
                    <a:ext uri="{9D8B030D-6E8A-4147-A177-3AD203B41FA5}">
                      <a16:colId xmlns:a16="http://schemas.microsoft.com/office/drawing/2014/main" val="20002"/>
                    </a:ext>
                  </a:extLst>
                </a:gridCol>
              </a:tblGrid>
              <a:tr h="291475">
                <a:tc>
                  <a:txBody>
                    <a:bodyPr/>
                    <a:lstStyle/>
                    <a:p>
                      <a:pPr marL="0" marR="0" lvl="0" indent="0" algn="l" rtl="0">
                        <a:spcBef>
                          <a:spcPts val="0"/>
                        </a:spcBef>
                        <a:spcAft>
                          <a:spcPts val="0"/>
                        </a:spcAft>
                        <a:buNone/>
                      </a:pPr>
                      <a:r>
                        <a:rPr lang="en-US" sz="1400" b="1">
                          <a:solidFill>
                            <a:schemeClr val="dk1"/>
                          </a:solidFill>
                        </a:rPr>
                        <a:t>Rank</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Operators</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Associativity</a:t>
                      </a:r>
                      <a:endParaRPr/>
                    </a:p>
                  </a:txBody>
                  <a:tcPr marL="85725" marR="85725" marT="42875" marB="42875"/>
                </a:tc>
                <a:extLst>
                  <a:ext uri="{0D108BD9-81ED-4DB2-BD59-A6C34878D82A}">
                    <a16:rowId xmlns:a16="http://schemas.microsoft.com/office/drawing/2014/main" val="10000"/>
                  </a:ext>
                </a:extLst>
              </a:tr>
              <a:tr h="341900">
                <a:tc>
                  <a:txBody>
                    <a:bodyPr/>
                    <a:lstStyle/>
                    <a:p>
                      <a:pPr marL="0" marR="0" lvl="0" indent="0" algn="l" rtl="0">
                        <a:spcBef>
                          <a:spcPts val="0"/>
                        </a:spcBef>
                        <a:spcAft>
                          <a:spcPts val="0"/>
                        </a:spcAft>
                        <a:buNone/>
                      </a:pPr>
                      <a:r>
                        <a:rPr lang="en-US" sz="1400" b="1">
                          <a:solidFill>
                            <a:schemeClr val="dk1"/>
                          </a:solidFill>
                        </a:rPr>
                        <a:t>1</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 --, +, -, !(logical complement) ,~(bitwise complement) ,(cast) </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Right</a:t>
                      </a:r>
                      <a:endParaRPr/>
                    </a:p>
                  </a:txBody>
                  <a:tcPr marL="85725" marR="85725" marT="42875" marB="42875"/>
                </a:tc>
                <a:extLst>
                  <a:ext uri="{0D108BD9-81ED-4DB2-BD59-A6C34878D82A}">
                    <a16:rowId xmlns:a16="http://schemas.microsoft.com/office/drawing/2014/main" val="10001"/>
                  </a:ext>
                </a:extLst>
              </a:tr>
              <a:tr h="291475">
                <a:tc>
                  <a:txBody>
                    <a:bodyPr/>
                    <a:lstStyle/>
                    <a:p>
                      <a:pPr marL="0" marR="0" lvl="0" indent="0" algn="l" rtl="0">
                        <a:spcBef>
                          <a:spcPts val="0"/>
                        </a:spcBef>
                        <a:spcAft>
                          <a:spcPts val="0"/>
                        </a:spcAft>
                        <a:buNone/>
                      </a:pPr>
                      <a:r>
                        <a:rPr lang="en-US" sz="1400" b="1">
                          <a:solidFill>
                            <a:schemeClr val="dk1"/>
                          </a:solidFill>
                        </a:rPr>
                        <a:t>2</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*(mul) , /(div), %(mod)</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2"/>
                  </a:ext>
                </a:extLst>
              </a:tr>
              <a:tr h="291475">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3</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 , - (Binary)</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3"/>
                  </a:ext>
                </a:extLst>
              </a:tr>
              <a:tr h="291475">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4</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&gt;&gt; , &lt;&lt;, &gt;&gt;&gt; (Shift operator)</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4"/>
                  </a:ext>
                </a:extLst>
              </a:tr>
              <a:tr h="291475">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5</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&gt;, &lt;, &gt;=,&lt;=</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sz="1400" b="1">
                        <a:solidFill>
                          <a:schemeClr val="dk1"/>
                        </a:solidFill>
                      </a:endParaRPr>
                    </a:p>
                  </a:txBody>
                  <a:tcPr marL="85725" marR="85725" marT="42875" marB="42875"/>
                </a:tc>
                <a:extLst>
                  <a:ext uri="{0D108BD9-81ED-4DB2-BD59-A6C34878D82A}">
                    <a16:rowId xmlns:a16="http://schemas.microsoft.com/office/drawing/2014/main" val="10005"/>
                  </a:ext>
                </a:extLst>
              </a:tr>
              <a:tr h="291475">
                <a:tc>
                  <a:txBody>
                    <a:bodyPr/>
                    <a:lstStyle/>
                    <a:p>
                      <a:pPr marL="0" marR="0" lvl="0" indent="0" algn="l" rtl="0">
                        <a:spcBef>
                          <a:spcPts val="0"/>
                        </a:spcBef>
                        <a:spcAft>
                          <a:spcPts val="0"/>
                        </a:spcAft>
                        <a:buNone/>
                      </a:pPr>
                      <a:r>
                        <a:rPr lang="en-US" sz="1400" b="1">
                          <a:solidFill>
                            <a:schemeClr val="dk1"/>
                          </a:solidFill>
                        </a:rPr>
                        <a:t>6</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 !=</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6"/>
                  </a:ext>
                </a:extLst>
              </a:tr>
              <a:tr h="291475">
                <a:tc>
                  <a:txBody>
                    <a:bodyPr/>
                    <a:lstStyle/>
                    <a:p>
                      <a:pPr marL="0" marR="0" lvl="0" indent="0" algn="l" rtl="0">
                        <a:spcBef>
                          <a:spcPts val="0"/>
                        </a:spcBef>
                        <a:spcAft>
                          <a:spcPts val="0"/>
                        </a:spcAft>
                        <a:buNone/>
                      </a:pPr>
                      <a:r>
                        <a:rPr lang="en-US" sz="1400" b="1">
                          <a:solidFill>
                            <a:schemeClr val="dk1"/>
                          </a:solidFill>
                        </a:rPr>
                        <a:t>7</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&amp; (Bitwise and)</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7"/>
                  </a:ext>
                </a:extLst>
              </a:tr>
              <a:tr h="291475">
                <a:tc>
                  <a:txBody>
                    <a:bodyPr/>
                    <a:lstStyle/>
                    <a:p>
                      <a:pPr marL="0" marR="0" lvl="0" indent="0" algn="l" rtl="0">
                        <a:spcBef>
                          <a:spcPts val="0"/>
                        </a:spcBef>
                        <a:spcAft>
                          <a:spcPts val="0"/>
                        </a:spcAft>
                        <a:buNone/>
                      </a:pPr>
                      <a:r>
                        <a:rPr lang="en-US" sz="1400" b="1">
                          <a:solidFill>
                            <a:schemeClr val="dk1"/>
                          </a:solidFill>
                        </a:rPr>
                        <a:t>8</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 ( XOR)</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8"/>
                  </a:ext>
                </a:extLst>
              </a:tr>
              <a:tr h="291475">
                <a:tc>
                  <a:txBody>
                    <a:bodyPr/>
                    <a:lstStyle/>
                    <a:p>
                      <a:pPr marL="0" marR="0" lvl="0" indent="0" algn="l" rtl="0">
                        <a:spcBef>
                          <a:spcPts val="0"/>
                        </a:spcBef>
                        <a:spcAft>
                          <a:spcPts val="0"/>
                        </a:spcAft>
                        <a:buNone/>
                      </a:pPr>
                      <a:r>
                        <a:rPr lang="en-US" sz="1400" b="1">
                          <a:solidFill>
                            <a:schemeClr val="dk1"/>
                          </a:solidFill>
                        </a:rPr>
                        <a:t>9</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 (Bitwise OR)</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09"/>
                  </a:ext>
                </a:extLst>
              </a:tr>
              <a:tr h="291475">
                <a:tc>
                  <a:txBody>
                    <a:bodyPr/>
                    <a:lstStyle/>
                    <a:p>
                      <a:pPr marL="0" marR="0" lvl="0" indent="0" algn="l" rtl="0">
                        <a:spcBef>
                          <a:spcPts val="0"/>
                        </a:spcBef>
                        <a:spcAft>
                          <a:spcPts val="0"/>
                        </a:spcAft>
                        <a:buNone/>
                      </a:pPr>
                      <a:r>
                        <a:rPr lang="en-US" sz="1400" b="1">
                          <a:solidFill>
                            <a:schemeClr val="dk1"/>
                          </a:solidFill>
                        </a:rPr>
                        <a:t>10</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&amp;&amp; (Logical and)</a:t>
                      </a:r>
                      <a:endParaRPr sz="1400" b="1">
                        <a:solidFill>
                          <a:schemeClr val="dk1"/>
                        </a:solidFill>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10"/>
                  </a:ext>
                </a:extLst>
              </a:tr>
              <a:tr h="291475">
                <a:tc>
                  <a:txBody>
                    <a:bodyPr/>
                    <a:lstStyle/>
                    <a:p>
                      <a:pPr marL="0" marR="0" lvl="0" indent="0" algn="l" rtl="0">
                        <a:spcBef>
                          <a:spcPts val="0"/>
                        </a:spcBef>
                        <a:spcAft>
                          <a:spcPts val="0"/>
                        </a:spcAft>
                        <a:buNone/>
                      </a:pPr>
                      <a:r>
                        <a:rPr lang="en-US" sz="1400" b="1">
                          <a:solidFill>
                            <a:schemeClr val="dk1"/>
                          </a:solidFill>
                        </a:rPr>
                        <a:t>11</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 || (Logical OR)</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Left</a:t>
                      </a:r>
                      <a:endParaRPr/>
                    </a:p>
                  </a:txBody>
                  <a:tcPr marL="85725" marR="85725" marT="42875" marB="42875"/>
                </a:tc>
                <a:extLst>
                  <a:ext uri="{0D108BD9-81ED-4DB2-BD59-A6C34878D82A}">
                    <a16:rowId xmlns:a16="http://schemas.microsoft.com/office/drawing/2014/main" val="10011"/>
                  </a:ext>
                </a:extLst>
              </a:tr>
              <a:tr h="291475">
                <a:tc>
                  <a:txBody>
                    <a:bodyPr/>
                    <a:lstStyle/>
                    <a:p>
                      <a:pPr marL="0" marR="0" lvl="0" indent="0" algn="l" rtl="0">
                        <a:spcBef>
                          <a:spcPts val="0"/>
                        </a:spcBef>
                        <a:spcAft>
                          <a:spcPts val="0"/>
                        </a:spcAft>
                        <a:buNone/>
                      </a:pPr>
                      <a:r>
                        <a:rPr lang="en-US" sz="1400" b="1">
                          <a:solidFill>
                            <a:schemeClr val="dk1"/>
                          </a:solidFill>
                        </a:rPr>
                        <a:t>12</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Conditional</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Right</a:t>
                      </a:r>
                      <a:endParaRPr/>
                    </a:p>
                  </a:txBody>
                  <a:tcPr marL="85725" marR="85725" marT="42875" marB="42875"/>
                </a:tc>
                <a:extLst>
                  <a:ext uri="{0D108BD9-81ED-4DB2-BD59-A6C34878D82A}">
                    <a16:rowId xmlns:a16="http://schemas.microsoft.com/office/drawing/2014/main" val="10012"/>
                  </a:ext>
                </a:extLst>
              </a:tr>
              <a:tr h="291475">
                <a:tc>
                  <a:txBody>
                    <a:bodyPr/>
                    <a:lstStyle/>
                    <a:p>
                      <a:pPr marL="0" marR="0" lvl="0" indent="0" algn="l" rtl="0">
                        <a:spcBef>
                          <a:spcPts val="0"/>
                        </a:spcBef>
                        <a:spcAft>
                          <a:spcPts val="0"/>
                        </a:spcAft>
                        <a:buNone/>
                      </a:pPr>
                      <a:r>
                        <a:rPr lang="en-US" sz="1400" b="1">
                          <a:solidFill>
                            <a:schemeClr val="dk1"/>
                          </a:solidFill>
                        </a:rPr>
                        <a:t>13</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Shorthand Assignment</a:t>
                      </a:r>
                      <a:endParaRPr/>
                    </a:p>
                  </a:txBody>
                  <a:tcPr marL="85725" marR="85725" marT="42875" marB="42875"/>
                </a:tc>
                <a:tc>
                  <a:txBody>
                    <a:bodyPr/>
                    <a:lstStyle/>
                    <a:p>
                      <a:pPr marL="0" marR="0" lvl="0" indent="0" algn="l" rtl="0">
                        <a:spcBef>
                          <a:spcPts val="0"/>
                        </a:spcBef>
                        <a:spcAft>
                          <a:spcPts val="0"/>
                        </a:spcAft>
                        <a:buNone/>
                      </a:pPr>
                      <a:r>
                        <a:rPr lang="en-US" sz="1400" b="1">
                          <a:solidFill>
                            <a:schemeClr val="dk1"/>
                          </a:solidFill>
                        </a:rPr>
                        <a:t>Right</a:t>
                      </a:r>
                      <a:endParaRPr/>
                    </a:p>
                  </a:txBody>
                  <a:tcPr marL="85725" marR="85725" marT="42875" marB="42875"/>
                </a:tc>
                <a:extLst>
                  <a:ext uri="{0D108BD9-81ED-4DB2-BD59-A6C34878D82A}">
                    <a16:rowId xmlns:a16="http://schemas.microsoft.com/office/drawing/2014/main" val="10013"/>
                  </a:ext>
                </a:extLst>
              </a:tr>
            </a:tbl>
          </a:graphicData>
        </a:graphic>
      </p:graphicFrame>
      <p:sp>
        <p:nvSpPr>
          <p:cNvPr id="629" name="Google Shape;629;p54"/>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54"/>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31" name="Google Shape;631;p54"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632" name="Google Shape;632;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33" name="Google Shape;633;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634" name="Google Shape;634;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304800" y="1066800"/>
            <a:ext cx="8686800" cy="762000"/>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dk1"/>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Procedure Oriented Programming Language</a:t>
            </a:r>
            <a:endParaRPr/>
          </a:p>
        </p:txBody>
      </p:sp>
      <p:pic>
        <p:nvPicPr>
          <p:cNvPr id="138" name="Google Shape;138;p19"/>
          <p:cNvPicPr preferRelativeResize="0"/>
          <p:nvPr/>
        </p:nvPicPr>
        <p:blipFill rotWithShape="1">
          <a:blip r:embed="rId3">
            <a:alphaModFix/>
          </a:blip>
          <a:srcRect/>
          <a:stretch/>
        </p:blipFill>
        <p:spPr>
          <a:xfrm>
            <a:off x="600075" y="1905000"/>
            <a:ext cx="7943850" cy="4476328"/>
          </a:xfrm>
          <a:prstGeom prst="rect">
            <a:avLst/>
          </a:prstGeom>
          <a:noFill/>
          <a:ln>
            <a:noFill/>
          </a:ln>
        </p:spPr>
      </p:pic>
      <p:sp>
        <p:nvSpPr>
          <p:cNvPr id="139" name="Google Shape;139;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40" name="Google Shape;140;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41" name="Google Shape;141;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55"/>
          <p:cNvSpPr txBox="1">
            <a:spLocks noGrp="1"/>
          </p:cNvSpPr>
          <p:nvPr>
            <p:ph type="body" idx="1"/>
          </p:nvPr>
        </p:nvSpPr>
        <p:spPr>
          <a:xfrm>
            <a:off x="457200" y="685800"/>
            <a:ext cx="8229600" cy="45259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800"/>
              <a:buNone/>
            </a:pPr>
            <a:endParaRPr sz="4800"/>
          </a:p>
          <a:p>
            <a:pPr marL="0" lvl="0" indent="0" algn="ctr" rtl="0">
              <a:spcBef>
                <a:spcPts val="960"/>
              </a:spcBef>
              <a:spcAft>
                <a:spcPts val="0"/>
              </a:spcAft>
              <a:buClr>
                <a:schemeClr val="dk1"/>
              </a:buClr>
              <a:buSzPts val="4800"/>
              <a:buNone/>
            </a:pPr>
            <a:endParaRPr sz="4800"/>
          </a:p>
          <a:p>
            <a:pPr marL="0" lvl="0" indent="0" algn="ctr" rtl="0">
              <a:spcBef>
                <a:spcPts val="960"/>
              </a:spcBef>
              <a:spcAft>
                <a:spcPts val="0"/>
              </a:spcAft>
              <a:buClr>
                <a:srgbClr val="FF0000"/>
              </a:buClr>
              <a:buSzPts val="4800"/>
              <a:buNone/>
            </a:pPr>
            <a:r>
              <a:rPr lang="en-US" sz="4800">
                <a:solidFill>
                  <a:srgbClr val="FF0000"/>
                </a:solidFill>
                <a:latin typeface="Algerian"/>
                <a:ea typeface="Algerian"/>
                <a:cs typeface="Algerian"/>
                <a:sym typeface="Algerian"/>
              </a:rPr>
              <a:t>Pointers</a:t>
            </a:r>
            <a:endParaRPr sz="4800">
              <a:solidFill>
                <a:srgbClr val="FF0000"/>
              </a:solidFill>
              <a:latin typeface="Algerian"/>
              <a:ea typeface="Algerian"/>
              <a:cs typeface="Algerian"/>
              <a:sym typeface="Algerian"/>
            </a:endParaRPr>
          </a:p>
        </p:txBody>
      </p:sp>
      <p:sp>
        <p:nvSpPr>
          <p:cNvPr id="640" name="Google Shape;640;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41" name="Google Shape;641;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Looping Statements</a:t>
            </a:r>
            <a:endParaRPr/>
          </a:p>
        </p:txBody>
      </p:sp>
      <p:sp>
        <p:nvSpPr>
          <p:cNvPr id="642" name="Google Shape;642;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5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56"/>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0" name="Google Shape;650;p56"/>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51" name="Google Shape;651;p56" descr="pngfind.com-kingpin-png-4152286 (1).png"/>
          <p:cNvPicPr preferRelativeResize="0"/>
          <p:nvPr/>
        </p:nvPicPr>
        <p:blipFill rotWithShape="1">
          <a:blip r:embed="rId3">
            <a:alphaModFix/>
          </a:blip>
          <a:srcRect/>
          <a:stretch/>
        </p:blipFill>
        <p:spPr>
          <a:xfrm>
            <a:off x="4876800" y="495300"/>
            <a:ext cx="1219200" cy="533400"/>
          </a:xfrm>
          <a:prstGeom prst="rect">
            <a:avLst/>
          </a:prstGeom>
          <a:noFill/>
          <a:ln>
            <a:noFill/>
          </a:ln>
        </p:spPr>
      </p:pic>
      <p:sp>
        <p:nvSpPr>
          <p:cNvPr id="652" name="Google Shape;652;p56"/>
          <p:cNvSpPr txBox="1">
            <a:spLocks noGrp="1"/>
          </p:cNvSpPr>
          <p:nvPr>
            <p:ph type="title"/>
          </p:nvPr>
        </p:nvSpPr>
        <p:spPr>
          <a:xfrm>
            <a:off x="457200" y="45720"/>
            <a:ext cx="8229600" cy="51816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a:solidFill>
                  <a:srgbClr val="FF0000"/>
                </a:solidFill>
              </a:rPr>
              <a:t>Introduction</a:t>
            </a:r>
            <a:endParaRPr>
              <a:solidFill>
                <a:srgbClr val="FF0000"/>
              </a:solidFill>
            </a:endParaRPr>
          </a:p>
        </p:txBody>
      </p:sp>
      <p:sp>
        <p:nvSpPr>
          <p:cNvPr id="653" name="Google Shape;653;p56"/>
          <p:cNvSpPr txBox="1">
            <a:spLocks noGrp="1"/>
          </p:cNvSpPr>
          <p:nvPr>
            <p:ph type="body" idx="1"/>
          </p:nvPr>
        </p:nvSpPr>
        <p:spPr>
          <a:xfrm>
            <a:off x="457200" y="1233577"/>
            <a:ext cx="8229600" cy="5167223"/>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rgbClr val="273239"/>
              </a:buClr>
              <a:buSzPct val="100000"/>
              <a:buChar char="•"/>
            </a:pPr>
            <a:r>
              <a:rPr lang="en-US" b="0" i="0" dirty="0">
                <a:solidFill>
                  <a:srgbClr val="273239"/>
                </a:solidFill>
                <a:latin typeface="Arial"/>
                <a:ea typeface="Arial"/>
                <a:cs typeface="Arial"/>
                <a:sym typeface="Arial"/>
              </a:rPr>
              <a:t>Pointers are symbolic representation of addresses. </a:t>
            </a:r>
            <a:endParaRPr dirty="0"/>
          </a:p>
          <a:p>
            <a:pPr marL="342900" lvl="0" indent="-342900" algn="l" rtl="0">
              <a:spcBef>
                <a:spcPts val="304"/>
              </a:spcBef>
              <a:spcAft>
                <a:spcPts val="0"/>
              </a:spcAft>
              <a:buClr>
                <a:srgbClr val="273239"/>
              </a:buClr>
              <a:buSzPct val="100000"/>
              <a:buChar char="•"/>
            </a:pPr>
            <a:r>
              <a:rPr lang="en-US" b="0" i="0" dirty="0">
                <a:solidFill>
                  <a:srgbClr val="273239"/>
                </a:solidFill>
                <a:latin typeface="Arial"/>
                <a:ea typeface="Arial"/>
                <a:cs typeface="Arial"/>
                <a:sym typeface="Arial"/>
              </a:rPr>
              <a:t>They enable programs to simulate call-by-reference as well as to create and manipulate dynamic data structures. </a:t>
            </a:r>
            <a:endParaRPr dirty="0"/>
          </a:p>
          <a:p>
            <a:pPr marL="342900" lvl="0" indent="-342900" algn="l" rtl="0">
              <a:spcBef>
                <a:spcPts val="304"/>
              </a:spcBef>
              <a:spcAft>
                <a:spcPts val="0"/>
              </a:spcAft>
              <a:buClr>
                <a:schemeClr val="dk1"/>
              </a:buClr>
              <a:buSzPct val="100000"/>
              <a:buChar char="•"/>
            </a:pPr>
            <a:r>
              <a:rPr lang="en-US" dirty="0"/>
              <a:t>Syntax </a:t>
            </a:r>
            <a:r>
              <a:rPr lang="en-US" dirty="0" err="1">
                <a:solidFill>
                  <a:srgbClr val="FF0000"/>
                </a:solidFill>
              </a:rPr>
              <a:t>data_type</a:t>
            </a:r>
            <a:r>
              <a:rPr lang="en-US" dirty="0">
                <a:solidFill>
                  <a:srgbClr val="FF0000"/>
                </a:solidFill>
              </a:rPr>
              <a:t> *</a:t>
            </a:r>
            <a:r>
              <a:rPr lang="en-US" dirty="0" err="1">
                <a:solidFill>
                  <a:srgbClr val="FF0000"/>
                </a:solidFill>
              </a:rPr>
              <a:t>pointer_variable</a:t>
            </a:r>
            <a:r>
              <a:rPr lang="en-US" dirty="0">
                <a:solidFill>
                  <a:srgbClr val="FF0000"/>
                </a:solidFill>
              </a:rPr>
              <a:t>;</a:t>
            </a:r>
            <a:endParaRPr dirty="0"/>
          </a:p>
          <a:p>
            <a:pPr marL="342900" lvl="0" indent="-342900" algn="l" rtl="0">
              <a:spcBef>
                <a:spcPts val="304"/>
              </a:spcBef>
              <a:spcAft>
                <a:spcPts val="0"/>
              </a:spcAft>
              <a:buClr>
                <a:schemeClr val="dk1"/>
              </a:buClr>
              <a:buSzPct val="100000"/>
              <a:buChar char="•"/>
            </a:pPr>
            <a:r>
              <a:rPr lang="en-US" dirty="0"/>
              <a:t>Example </a:t>
            </a:r>
            <a:endParaRPr dirty="0"/>
          </a:p>
          <a:p>
            <a:pPr marL="0" lvl="0" indent="0" algn="l" rtl="0">
              <a:spcBef>
                <a:spcPts val="304"/>
              </a:spcBef>
              <a:spcAft>
                <a:spcPts val="0"/>
              </a:spcAft>
              <a:buClr>
                <a:schemeClr val="dk1"/>
              </a:buClr>
              <a:buSzPct val="100000"/>
              <a:buNone/>
            </a:pPr>
            <a:r>
              <a:rPr lang="en-US" dirty="0"/>
              <a:t>                   int *</a:t>
            </a:r>
            <a:r>
              <a:rPr lang="en-US" dirty="0" err="1"/>
              <a:t>p,sum</a:t>
            </a:r>
            <a:r>
              <a:rPr lang="en-US" dirty="0"/>
              <a:t>;</a:t>
            </a:r>
            <a:endParaRPr dirty="0"/>
          </a:p>
          <a:p>
            <a:pPr marL="0" lvl="0" indent="0" algn="l" rtl="0">
              <a:spcBef>
                <a:spcPts val="304"/>
              </a:spcBef>
              <a:spcAft>
                <a:spcPts val="0"/>
              </a:spcAft>
              <a:buClr>
                <a:schemeClr val="dk1"/>
              </a:buClr>
              <a:buSzPct val="100000"/>
              <a:buNone/>
            </a:pPr>
            <a:r>
              <a:rPr lang="en-US" b="1" dirty="0"/>
              <a:t>Assignment </a:t>
            </a:r>
            <a:endParaRPr dirty="0"/>
          </a:p>
          <a:p>
            <a:pPr marL="342900" lvl="0" indent="-342900" algn="l" rtl="0">
              <a:spcBef>
                <a:spcPts val="304"/>
              </a:spcBef>
              <a:spcAft>
                <a:spcPts val="0"/>
              </a:spcAft>
              <a:buClr>
                <a:schemeClr val="dk1"/>
              </a:buClr>
              <a:buSzPct val="100000"/>
              <a:buChar char="•"/>
            </a:pPr>
            <a:r>
              <a:rPr lang="en-US" dirty="0"/>
              <a:t>integer type pointer can hold the address of another int variable</a:t>
            </a:r>
            <a:endParaRPr dirty="0"/>
          </a:p>
          <a:p>
            <a:pPr marL="342900" lvl="0" indent="-342900" algn="l" rtl="0">
              <a:spcBef>
                <a:spcPts val="304"/>
              </a:spcBef>
              <a:spcAft>
                <a:spcPts val="0"/>
              </a:spcAft>
              <a:buClr>
                <a:schemeClr val="dk1"/>
              </a:buClr>
              <a:buSzPct val="100000"/>
              <a:buChar char="•"/>
            </a:pPr>
            <a:r>
              <a:rPr lang="en-US" dirty="0"/>
              <a:t>To assign the address of variable to pointer-</a:t>
            </a:r>
            <a:r>
              <a:rPr lang="en-US" b="1" dirty="0"/>
              <a:t>ampersand symbol</a:t>
            </a:r>
            <a:r>
              <a:rPr lang="en-US" dirty="0"/>
              <a:t> (&amp;)</a:t>
            </a:r>
            <a:endParaRPr dirty="0"/>
          </a:p>
          <a:p>
            <a:pPr marL="342900" lvl="0" indent="-342900" algn="l" rtl="0">
              <a:spcBef>
                <a:spcPts val="304"/>
              </a:spcBef>
              <a:spcAft>
                <a:spcPts val="0"/>
              </a:spcAft>
              <a:buClr>
                <a:schemeClr val="dk1"/>
              </a:buClr>
              <a:buSzPct val="100000"/>
              <a:buChar char="•"/>
            </a:pPr>
            <a:r>
              <a:rPr lang="en-US" dirty="0"/>
              <a:t>p=&amp;sum;</a:t>
            </a:r>
            <a:endParaRPr dirty="0"/>
          </a:p>
          <a:p>
            <a:pPr marL="0" lvl="0" indent="0" algn="l" rtl="0">
              <a:spcBef>
                <a:spcPts val="304"/>
              </a:spcBef>
              <a:spcAft>
                <a:spcPts val="0"/>
              </a:spcAft>
              <a:buClr>
                <a:schemeClr val="dk1"/>
              </a:buClr>
              <a:buSzPct val="100000"/>
              <a:buNone/>
            </a:pPr>
            <a:r>
              <a:rPr lang="en-US" b="1" dirty="0"/>
              <a:t>this pointer</a:t>
            </a:r>
            <a:r>
              <a:rPr lang="en-US" dirty="0"/>
              <a:t> </a:t>
            </a:r>
            <a:endParaRPr dirty="0"/>
          </a:p>
          <a:p>
            <a:pPr marL="0" lvl="0" indent="0" algn="l" rtl="0">
              <a:spcBef>
                <a:spcPts val="304"/>
              </a:spcBef>
              <a:spcAft>
                <a:spcPts val="0"/>
              </a:spcAft>
              <a:buClr>
                <a:schemeClr val="dk1"/>
              </a:buClr>
              <a:buSzPct val="100000"/>
              <a:buNone/>
            </a:pPr>
            <a:r>
              <a:rPr lang="en-US" dirty="0"/>
              <a:t>      hold the </a:t>
            </a:r>
            <a:r>
              <a:rPr lang="en-US" dirty="0" err="1"/>
              <a:t>adderss</a:t>
            </a:r>
            <a:r>
              <a:rPr lang="en-US" dirty="0"/>
              <a:t> of current object </a:t>
            </a:r>
            <a:endParaRPr dirty="0"/>
          </a:p>
          <a:p>
            <a:pPr marL="342900" lvl="0" indent="-342900" algn="l" rtl="0">
              <a:spcBef>
                <a:spcPts val="304"/>
              </a:spcBef>
              <a:spcAft>
                <a:spcPts val="0"/>
              </a:spcAft>
              <a:buClr>
                <a:schemeClr val="dk1"/>
              </a:buClr>
              <a:buSzPct val="100000"/>
              <a:buChar char="•"/>
            </a:pPr>
            <a:r>
              <a:rPr lang="en-US" dirty="0"/>
              <a:t>int num;</a:t>
            </a:r>
            <a:endParaRPr dirty="0"/>
          </a:p>
          <a:p>
            <a:pPr marL="342900" lvl="0" indent="-342900" algn="l" rtl="0">
              <a:spcBef>
                <a:spcPts val="304"/>
              </a:spcBef>
              <a:spcAft>
                <a:spcPts val="0"/>
              </a:spcAft>
              <a:buClr>
                <a:schemeClr val="dk1"/>
              </a:buClr>
              <a:buSzPct val="100000"/>
              <a:buChar char="•"/>
            </a:pPr>
            <a:r>
              <a:rPr lang="en-US" dirty="0"/>
              <a:t>This-&gt;num=num;</a:t>
            </a:r>
            <a:endParaRPr dirty="0"/>
          </a:p>
          <a:p>
            <a:pPr marL="0" lvl="0" indent="0" algn="l" rtl="0">
              <a:spcBef>
                <a:spcPts val="304"/>
              </a:spcBef>
              <a:spcAft>
                <a:spcPts val="0"/>
              </a:spcAft>
              <a:buClr>
                <a:schemeClr val="dk1"/>
              </a:buClr>
              <a:buSzPct val="100000"/>
              <a:buNone/>
            </a:pPr>
            <a:endParaRPr dirty="0"/>
          </a:p>
          <a:p>
            <a:pPr marL="0" lvl="0" indent="0" algn="l" rtl="0">
              <a:spcBef>
                <a:spcPts val="304"/>
              </a:spcBef>
              <a:spcAft>
                <a:spcPts val="0"/>
              </a:spcAft>
              <a:buClr>
                <a:schemeClr val="dk1"/>
              </a:buClr>
              <a:buSzPct val="100000"/>
              <a:buNone/>
            </a:pPr>
            <a:r>
              <a:rPr lang="en-US" dirty="0"/>
              <a:t>Void?</a:t>
            </a:r>
            <a:endParaRPr dirty="0"/>
          </a:p>
          <a:p>
            <a:pPr marL="342900" lvl="0" indent="-342900" algn="l" rtl="0">
              <a:spcBef>
                <a:spcPts val="304"/>
              </a:spcBef>
              <a:spcAft>
                <a:spcPts val="0"/>
              </a:spcAft>
              <a:buClr>
                <a:srgbClr val="202124"/>
              </a:buClr>
              <a:buSzPct val="100000"/>
              <a:buChar char="•"/>
            </a:pPr>
            <a:r>
              <a:rPr lang="en-US" b="1" i="0" dirty="0">
                <a:solidFill>
                  <a:srgbClr val="202124"/>
                </a:solidFill>
                <a:latin typeface="arial"/>
                <a:ea typeface="arial"/>
                <a:cs typeface="arial"/>
                <a:sym typeface="arial"/>
              </a:rPr>
              <a:t>When used in the declaration of a pointer, void specifies that the pointer is "universal."</a:t>
            </a:r>
            <a:r>
              <a:rPr lang="en-US" b="0" i="0" dirty="0">
                <a:solidFill>
                  <a:srgbClr val="202124"/>
                </a:solidFill>
                <a:latin typeface="arial"/>
                <a:ea typeface="arial"/>
                <a:cs typeface="arial"/>
                <a:sym typeface="arial"/>
              </a:rPr>
              <a:t> If a pointer's type is void* , the pointer can point to any variable that's not declared with the const or volatile keyword.</a:t>
            </a:r>
            <a:endParaRPr dirty="0"/>
          </a:p>
          <a:p>
            <a:pPr marL="342900" lvl="0" indent="-246380" algn="l" rtl="0">
              <a:spcBef>
                <a:spcPts val="304"/>
              </a:spcBef>
              <a:spcAft>
                <a:spcPts val="0"/>
              </a:spcAft>
              <a:buClr>
                <a:schemeClr val="dk1"/>
              </a:buClr>
              <a:buSzPct val="100000"/>
              <a:buNone/>
            </a:pPr>
            <a:endParaRPr dirty="0"/>
          </a:p>
          <a:p>
            <a:pPr marL="0" lvl="0" indent="0" algn="l" rtl="0">
              <a:spcBef>
                <a:spcPts val="304"/>
              </a:spcBef>
              <a:spcAft>
                <a:spcPts val="0"/>
              </a:spcAft>
              <a:buClr>
                <a:schemeClr val="dk1"/>
              </a:buClr>
              <a:buSzPct val="100000"/>
              <a:buNone/>
            </a:pPr>
            <a:endParaRPr dirty="0"/>
          </a:p>
          <a:p>
            <a:pPr marL="342900" lvl="0" indent="-246380" algn="l" rtl="0">
              <a:spcBef>
                <a:spcPts val="304"/>
              </a:spcBef>
              <a:spcAft>
                <a:spcPts val="0"/>
              </a:spcAft>
              <a:buClr>
                <a:schemeClr val="dk1"/>
              </a:buClr>
              <a:buSzPct val="100000"/>
              <a:buNone/>
            </a:pPr>
            <a:endParaRPr b="0" i="0" dirty="0">
              <a:solidFill>
                <a:srgbClr val="273239"/>
              </a:solidFill>
              <a:latin typeface="Arial"/>
              <a:ea typeface="Arial"/>
              <a:cs typeface="Arial"/>
              <a:sym typeface="Arial"/>
            </a:endParaRPr>
          </a:p>
          <a:p>
            <a:pPr marL="342900" lvl="0" indent="-246380" algn="l" rtl="0">
              <a:spcBef>
                <a:spcPts val="304"/>
              </a:spcBef>
              <a:spcAft>
                <a:spcPts val="0"/>
              </a:spcAft>
              <a:buClr>
                <a:schemeClr val="dk1"/>
              </a:buClr>
              <a:buSzPct val="100000"/>
              <a:buNone/>
            </a:pPr>
            <a:endParaRPr b="0" i="0" dirty="0">
              <a:solidFill>
                <a:srgbClr val="273239"/>
              </a:solidFill>
              <a:latin typeface="Arial"/>
              <a:ea typeface="Arial"/>
              <a:cs typeface="Arial"/>
              <a:sym typeface="Arial"/>
            </a:endParaRPr>
          </a:p>
          <a:p>
            <a:pPr marL="342900" lvl="0" indent="-246380" algn="l" rtl="0">
              <a:spcBef>
                <a:spcPts val="304"/>
              </a:spcBef>
              <a:spcAft>
                <a:spcPts val="0"/>
              </a:spcAft>
              <a:buClr>
                <a:schemeClr val="dk1"/>
              </a:buClr>
              <a:buSzPct val="100000"/>
              <a:buNone/>
            </a:pPr>
            <a:endParaRPr dirty="0"/>
          </a:p>
        </p:txBody>
      </p:sp>
      <p:sp>
        <p:nvSpPr>
          <p:cNvPr id="654" name="Google Shape;654;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55" name="Google Shape;655;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Real Time Example</a:t>
            </a:r>
            <a:endParaRPr/>
          </a:p>
        </p:txBody>
      </p:sp>
      <p:sp>
        <p:nvSpPr>
          <p:cNvPr id="661" name="Google Shape;661;p5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662" name="Google Shape;662;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63" name="Google Shape;663;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Looping Statements</a:t>
            </a:r>
            <a:endParaRPr/>
          </a:p>
        </p:txBody>
      </p:sp>
      <p:sp>
        <p:nvSpPr>
          <p:cNvPr id="664" name="Google Shape;664;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65" name="Google Shape;665;p57" descr="What is Pointer in C? ] - Learn How Pointer Works! - YouTube"/>
          <p:cNvPicPr preferRelativeResize="0"/>
          <p:nvPr/>
        </p:nvPicPr>
        <p:blipFill rotWithShape="1">
          <a:blip r:embed="rId3">
            <a:alphaModFix/>
          </a:blip>
          <a:srcRect/>
          <a:stretch/>
        </p:blipFill>
        <p:spPr>
          <a:xfrm>
            <a:off x="158824" y="1600200"/>
            <a:ext cx="8229600" cy="47561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8"/>
          <p:cNvSpPr txBox="1">
            <a:spLocks noGrp="1"/>
          </p:cNvSpPr>
          <p:nvPr>
            <p:ph type="body" idx="1"/>
          </p:nvPr>
        </p:nvSpPr>
        <p:spPr>
          <a:xfrm>
            <a:off x="442654" y="1143000"/>
            <a:ext cx="7886700" cy="399288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000"/>
              <a:buChar char="•"/>
            </a:pPr>
            <a:r>
              <a:rPr lang="en-US" sz="2000" dirty="0"/>
              <a:t>P=&amp;sum;//assign address of another variable</a:t>
            </a:r>
            <a:endParaRPr dirty="0"/>
          </a:p>
          <a:p>
            <a:pPr marL="342900" lvl="0" indent="-342900" algn="l" rtl="0">
              <a:spcBef>
                <a:spcPts val="400"/>
              </a:spcBef>
              <a:spcAft>
                <a:spcPts val="0"/>
              </a:spcAft>
              <a:buClr>
                <a:schemeClr val="dk1"/>
              </a:buClr>
              <a:buSzPts val="2000"/>
              <a:buChar char="•"/>
            </a:pPr>
            <a:r>
              <a:rPr lang="en-US" sz="2000" dirty="0" err="1"/>
              <a:t>cout</a:t>
            </a:r>
            <a:r>
              <a:rPr lang="en-US" sz="2000" dirty="0"/>
              <a:t>&lt;&lt;&amp;sum; //to print the address of variable</a:t>
            </a:r>
            <a:endParaRPr dirty="0"/>
          </a:p>
          <a:p>
            <a:pPr marL="342900" lvl="0" indent="-342900" algn="l" rtl="0">
              <a:spcBef>
                <a:spcPts val="400"/>
              </a:spcBef>
              <a:spcAft>
                <a:spcPts val="0"/>
              </a:spcAft>
              <a:buClr>
                <a:schemeClr val="dk1"/>
              </a:buClr>
              <a:buSzPts val="2000"/>
              <a:buChar char="•"/>
            </a:pPr>
            <a:r>
              <a:rPr lang="en-US" sz="2000" dirty="0" err="1"/>
              <a:t>cout</a:t>
            </a:r>
            <a:r>
              <a:rPr lang="en-US" sz="2000" dirty="0"/>
              <a:t>&lt;&lt;p;//print the value of variable</a:t>
            </a:r>
            <a:endParaRPr dirty="0"/>
          </a:p>
          <a:p>
            <a:pPr marL="342900" lvl="0" indent="-342900" algn="l" rtl="0">
              <a:spcBef>
                <a:spcPts val="400"/>
              </a:spcBef>
              <a:spcAft>
                <a:spcPts val="0"/>
              </a:spcAft>
              <a:buClr>
                <a:schemeClr val="dk1"/>
              </a:buClr>
              <a:buSzPts val="2000"/>
              <a:buChar char="•"/>
            </a:pPr>
            <a:r>
              <a:rPr lang="en-US" sz="2000" dirty="0"/>
              <a:t>Example of pointer</a:t>
            </a:r>
            <a:endParaRPr dirty="0"/>
          </a:p>
          <a:p>
            <a:pPr marL="0" lvl="0" indent="0" algn="l" rtl="0">
              <a:spcBef>
                <a:spcPts val="400"/>
              </a:spcBef>
              <a:spcAft>
                <a:spcPts val="0"/>
              </a:spcAft>
              <a:buClr>
                <a:schemeClr val="dk1"/>
              </a:buClr>
              <a:buSzPts val="2000"/>
              <a:buNone/>
            </a:pPr>
            <a:r>
              <a:rPr lang="en-US" sz="2000" dirty="0"/>
              <a:t>#include&lt;iostream.h&gt;</a:t>
            </a:r>
            <a:endParaRPr dirty="0"/>
          </a:p>
          <a:p>
            <a:pPr marL="0" lvl="0" indent="0" algn="l" rtl="0">
              <a:spcBef>
                <a:spcPts val="400"/>
              </a:spcBef>
              <a:spcAft>
                <a:spcPts val="0"/>
              </a:spcAft>
              <a:buClr>
                <a:schemeClr val="dk1"/>
              </a:buClr>
              <a:buSzPts val="2000"/>
              <a:buNone/>
            </a:pPr>
            <a:r>
              <a:rPr lang="en-US" sz="2000" dirty="0"/>
              <a:t>using namespace std;</a:t>
            </a:r>
            <a:endParaRPr dirty="0"/>
          </a:p>
          <a:p>
            <a:pPr marL="0" lvl="0" indent="0" algn="l" rtl="0">
              <a:spcBef>
                <a:spcPts val="400"/>
              </a:spcBef>
              <a:spcAft>
                <a:spcPts val="0"/>
              </a:spcAft>
              <a:buClr>
                <a:schemeClr val="dk1"/>
              </a:buClr>
              <a:buSzPts val="2000"/>
              <a:buNone/>
            </a:pPr>
            <a:r>
              <a:rPr lang="en-US" sz="2000" dirty="0"/>
              <a:t>int main()</a:t>
            </a:r>
            <a:endParaRPr dirty="0"/>
          </a:p>
          <a:p>
            <a:pPr marL="0" lvl="0" indent="0" algn="l" rtl="0">
              <a:spcBef>
                <a:spcPts val="400"/>
              </a:spcBef>
              <a:spcAft>
                <a:spcPts val="0"/>
              </a:spcAft>
              <a:buClr>
                <a:schemeClr val="dk1"/>
              </a:buClr>
              <a:buSzPts val="2000"/>
              <a:buNone/>
            </a:pPr>
            <a:r>
              <a:rPr lang="en-US" sz="2000" dirty="0"/>
              <a:t>{ int *</a:t>
            </a:r>
            <a:r>
              <a:rPr lang="en-US" sz="2000" dirty="0" err="1"/>
              <a:t>p,sum</a:t>
            </a:r>
            <a:r>
              <a:rPr lang="en-US" sz="2000" dirty="0"/>
              <a:t>=10;</a:t>
            </a:r>
            <a:endParaRPr dirty="0"/>
          </a:p>
          <a:p>
            <a:pPr marL="0" lvl="0" indent="0" algn="l" rtl="0">
              <a:spcBef>
                <a:spcPts val="400"/>
              </a:spcBef>
              <a:spcAft>
                <a:spcPts val="0"/>
              </a:spcAft>
              <a:buClr>
                <a:schemeClr val="dk1"/>
              </a:buClr>
              <a:buSzPts val="2000"/>
              <a:buNone/>
            </a:pPr>
            <a:r>
              <a:rPr lang="en-US" sz="2000" dirty="0"/>
              <a:t>p=&amp;sum;</a:t>
            </a:r>
            <a:endParaRPr dirty="0"/>
          </a:p>
          <a:p>
            <a:pPr marL="0" lvl="0" indent="0" algn="l" rtl="0">
              <a:spcBef>
                <a:spcPts val="400"/>
              </a:spcBef>
              <a:spcAft>
                <a:spcPts val="0"/>
              </a:spcAft>
              <a:buClr>
                <a:schemeClr val="dk1"/>
              </a:buClr>
              <a:buSzPts val="2000"/>
              <a:buNone/>
            </a:pPr>
            <a:r>
              <a:rPr lang="en-US" sz="2000" dirty="0" err="1"/>
              <a:t>cout</a:t>
            </a:r>
            <a:r>
              <a:rPr lang="en-US" sz="2000" dirty="0"/>
              <a:t>&lt;&lt;“Address of sum:”&lt;&lt;&amp;sum&lt;&lt;</a:t>
            </a:r>
            <a:r>
              <a:rPr lang="en-US" sz="2000" dirty="0" err="1"/>
              <a:t>endl</a:t>
            </a:r>
            <a:r>
              <a:rPr lang="en-US" sz="2000" dirty="0"/>
              <a:t>;</a:t>
            </a:r>
            <a:endParaRPr dirty="0"/>
          </a:p>
          <a:p>
            <a:pPr marL="0" lvl="0" indent="0" algn="l" rtl="0">
              <a:spcBef>
                <a:spcPts val="400"/>
              </a:spcBef>
              <a:spcAft>
                <a:spcPts val="0"/>
              </a:spcAft>
              <a:buClr>
                <a:schemeClr val="dk1"/>
              </a:buClr>
              <a:buSzPts val="2000"/>
              <a:buNone/>
            </a:pPr>
            <a:r>
              <a:rPr lang="en-US" sz="2000" dirty="0" err="1"/>
              <a:t>cout</a:t>
            </a:r>
            <a:r>
              <a:rPr lang="en-US" sz="2000" dirty="0"/>
              <a:t>&lt;&lt;“Address of sum:”&lt;&lt;p&lt;&lt;</a:t>
            </a:r>
            <a:r>
              <a:rPr lang="en-US" sz="2000" dirty="0" err="1"/>
              <a:t>endl</a:t>
            </a:r>
            <a:r>
              <a:rPr lang="en-US" sz="2000" dirty="0"/>
              <a:t>;</a:t>
            </a:r>
            <a:endParaRPr dirty="0"/>
          </a:p>
          <a:p>
            <a:pPr marL="0" lvl="0" indent="0" algn="l" rtl="0">
              <a:spcBef>
                <a:spcPts val="400"/>
              </a:spcBef>
              <a:spcAft>
                <a:spcPts val="0"/>
              </a:spcAft>
              <a:buClr>
                <a:schemeClr val="dk1"/>
              </a:buClr>
              <a:buSzPts val="2000"/>
              <a:buNone/>
            </a:pPr>
            <a:r>
              <a:rPr lang="en-US" sz="2000" dirty="0" err="1"/>
              <a:t>cou</a:t>
            </a:r>
            <a:r>
              <a:rPr lang="en-US" sz="2000" dirty="0"/>
              <a:t>&lt;&lt;“Address of p:”&lt;&lt;&amp;p&lt;&lt;endl;</a:t>
            </a:r>
            <a:endParaRPr dirty="0"/>
          </a:p>
          <a:p>
            <a:pPr marL="0" lvl="0" indent="0" algn="l" rtl="0">
              <a:spcBef>
                <a:spcPts val="400"/>
              </a:spcBef>
              <a:spcAft>
                <a:spcPts val="0"/>
              </a:spcAft>
              <a:buClr>
                <a:schemeClr val="dk1"/>
              </a:buClr>
              <a:buSzPts val="2000"/>
              <a:buNone/>
            </a:pPr>
            <a:r>
              <a:rPr lang="en-US" sz="2000" dirty="0" err="1"/>
              <a:t>cout</a:t>
            </a:r>
            <a:r>
              <a:rPr lang="en-US" sz="2000" dirty="0"/>
              <a:t>&lt;&lt;“Value of sum”&lt;&lt;*p;</a:t>
            </a:r>
            <a:endParaRPr dirty="0"/>
          </a:p>
          <a:p>
            <a:pPr marL="0" lvl="0" indent="0" algn="l" rtl="0">
              <a:spcBef>
                <a:spcPts val="400"/>
              </a:spcBef>
              <a:spcAft>
                <a:spcPts val="0"/>
              </a:spcAft>
              <a:buClr>
                <a:schemeClr val="dk1"/>
              </a:buClr>
              <a:buSzPts val="2000"/>
              <a:buNone/>
            </a:pPr>
            <a:r>
              <a:rPr lang="en-US" sz="2000" dirty="0"/>
              <a:t>}</a:t>
            </a:r>
            <a:endParaRPr dirty="0"/>
          </a:p>
        </p:txBody>
      </p:sp>
      <p:sp>
        <p:nvSpPr>
          <p:cNvPr id="671" name="Google Shape;671;p58"/>
          <p:cNvSpPr/>
          <p:nvPr/>
        </p:nvSpPr>
        <p:spPr>
          <a:xfrm>
            <a:off x="442654" y="0"/>
            <a:ext cx="8087245" cy="501203"/>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How to use it</a:t>
            </a:r>
            <a:endParaRPr/>
          </a:p>
        </p:txBody>
      </p:sp>
      <p:sp>
        <p:nvSpPr>
          <p:cNvPr id="672" name="Google Shape;672;p58"/>
          <p:cNvSpPr/>
          <p:nvPr/>
        </p:nvSpPr>
        <p:spPr>
          <a:xfrm>
            <a:off x="5375219" y="4636308"/>
            <a:ext cx="3154680" cy="1458884"/>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Output:</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Address of sum : 0X77712</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Address of sum: 0x77712</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Address of p: 0x77717</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Value of sum: 10</a:t>
            </a:r>
            <a:endParaRPr/>
          </a:p>
        </p:txBody>
      </p:sp>
      <p:sp>
        <p:nvSpPr>
          <p:cNvPr id="673" name="Google Shape;673;p58"/>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58"/>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75" name="Google Shape;675;p58"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676" name="Google Shape;676;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77" name="Google Shape;677;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678" name="Google Shape;678;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pic>
        <p:nvPicPr>
          <p:cNvPr id="679" name="Google Shape;679;p58" descr="pointers in c"/>
          <p:cNvPicPr preferRelativeResize="0"/>
          <p:nvPr/>
        </p:nvPicPr>
        <p:blipFill rotWithShape="1">
          <a:blip r:embed="rId4">
            <a:alphaModFix/>
          </a:blip>
          <a:srcRect/>
          <a:stretch/>
        </p:blipFill>
        <p:spPr>
          <a:xfrm>
            <a:off x="5375219" y="1780241"/>
            <a:ext cx="3729206" cy="26714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59"/>
          <p:cNvSpPr txBox="1">
            <a:spLocks noGrp="1"/>
          </p:cNvSpPr>
          <p:nvPr>
            <p:ph type="body" idx="1"/>
          </p:nvPr>
        </p:nvSpPr>
        <p:spPr>
          <a:xfrm>
            <a:off x="428106" y="1219200"/>
            <a:ext cx="8087245" cy="427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atin typeface="Times New Roman"/>
                <a:ea typeface="Times New Roman"/>
                <a:cs typeface="Times New Roman"/>
                <a:sym typeface="Times New Roman"/>
              </a:rPr>
              <a:t>assigning the address of array to pointer don’t use ampersand sign(&amp;)</a:t>
            </a:r>
            <a:endParaRPr/>
          </a:p>
          <a:p>
            <a:pPr marL="0" lvl="0" indent="0" algn="l" rtl="0">
              <a:spcBef>
                <a:spcPts val="640"/>
              </a:spcBef>
              <a:spcAft>
                <a:spcPts val="0"/>
              </a:spcAft>
              <a:buClr>
                <a:schemeClr val="dk1"/>
              </a:buClr>
              <a:buSzPts val="3200"/>
              <a:buNone/>
            </a:pPr>
            <a:endParaRPr/>
          </a:p>
        </p:txBody>
      </p:sp>
      <p:sp>
        <p:nvSpPr>
          <p:cNvPr id="685" name="Google Shape;685;p59"/>
          <p:cNvSpPr/>
          <p:nvPr/>
        </p:nvSpPr>
        <p:spPr>
          <a:xfrm>
            <a:off x="528377" y="-97681"/>
            <a:ext cx="8087245" cy="677162"/>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Pointers and Arrays</a:t>
            </a:r>
            <a:endParaRPr/>
          </a:p>
        </p:txBody>
      </p:sp>
      <p:sp>
        <p:nvSpPr>
          <p:cNvPr id="686" name="Google Shape;686;p59"/>
          <p:cNvSpPr/>
          <p:nvPr/>
        </p:nvSpPr>
        <p:spPr>
          <a:xfrm>
            <a:off x="640081" y="2096736"/>
            <a:ext cx="4572000"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#include &lt;iostream&gt;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using namespace std;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int main(){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//Pointer declaration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int *p;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//Array declaration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int arr[]={1, 2, 3, 4, 5, 6};</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//Assignment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 = arr;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for(int i=0; i&lt;6;i++){</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cout&lt;&lt;*p&lt;&lt;endl;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moves the pointer to next int position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0;</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687" name="Google Shape;687;p59"/>
          <p:cNvSpPr/>
          <p:nvPr/>
        </p:nvSpPr>
        <p:spPr>
          <a:xfrm>
            <a:off x="6409114" y="3338599"/>
            <a:ext cx="1720733" cy="179555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a:solidFill>
                  <a:schemeClr val="lt1"/>
                </a:solidFill>
                <a:latin typeface="Calibri"/>
                <a:ea typeface="Calibri"/>
                <a:cs typeface="Calibri"/>
                <a:sym typeface="Calibri"/>
              </a:rPr>
              <a:t>OUTPUT:</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0</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1</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2</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3</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4</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5</a:t>
            </a:r>
            <a:endParaRPr/>
          </a:p>
          <a:p>
            <a:pPr marL="0" marR="0" lvl="0" indent="0" algn="l" rtl="0">
              <a:spcBef>
                <a:spcPts val="0"/>
              </a:spcBef>
              <a:spcAft>
                <a:spcPts val="0"/>
              </a:spcAft>
              <a:buNone/>
            </a:pPr>
            <a:r>
              <a:rPr lang="en-US" sz="1350">
                <a:solidFill>
                  <a:schemeClr val="lt1"/>
                </a:solidFill>
                <a:latin typeface="Calibri"/>
                <a:ea typeface="Calibri"/>
                <a:cs typeface="Calibri"/>
                <a:sym typeface="Calibri"/>
              </a:rPr>
              <a:t>6</a:t>
            </a:r>
            <a:endParaRPr/>
          </a:p>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688" name="Google Shape;688;p59"/>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59"/>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690" name="Google Shape;690;p59"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691" name="Google Shape;691;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692" name="Google Shape;692;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693" name="Google Shape;693;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60"/>
          <p:cNvSpPr txBox="1">
            <a:spLocks noGrp="1"/>
          </p:cNvSpPr>
          <p:nvPr>
            <p:ph type="body" idx="1"/>
          </p:nvPr>
        </p:nvSpPr>
        <p:spPr>
          <a:xfrm>
            <a:off x="428105" y="1792432"/>
            <a:ext cx="8087245" cy="376566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this pointer hold the address of current object</a:t>
            </a:r>
            <a:endParaRPr/>
          </a:p>
          <a:p>
            <a:pPr marL="342900" lvl="0" indent="-342900" algn="l" rtl="0">
              <a:spcBef>
                <a:spcPts val="640"/>
              </a:spcBef>
              <a:spcAft>
                <a:spcPts val="0"/>
              </a:spcAft>
              <a:buClr>
                <a:schemeClr val="dk1"/>
              </a:buClr>
              <a:buSzPts val="3200"/>
              <a:buChar char="•"/>
            </a:pPr>
            <a:r>
              <a:rPr lang="en-US"/>
              <a:t>int num;</a:t>
            </a:r>
            <a:endParaRPr/>
          </a:p>
          <a:p>
            <a:pPr marL="342900" lvl="0" indent="-342900" algn="l" rtl="0">
              <a:spcBef>
                <a:spcPts val="640"/>
              </a:spcBef>
              <a:spcAft>
                <a:spcPts val="0"/>
              </a:spcAft>
              <a:buClr>
                <a:schemeClr val="dk1"/>
              </a:buClr>
              <a:buSzPts val="3200"/>
              <a:buChar char="•"/>
            </a:pPr>
            <a:r>
              <a:rPr lang="en-US"/>
              <a:t>This-&gt;num=num;</a:t>
            </a:r>
            <a:endParaRPr/>
          </a:p>
        </p:txBody>
      </p:sp>
      <p:sp>
        <p:nvSpPr>
          <p:cNvPr id="699" name="Google Shape;699;p60"/>
          <p:cNvSpPr/>
          <p:nvPr/>
        </p:nvSpPr>
        <p:spPr>
          <a:xfrm>
            <a:off x="428106" y="1115271"/>
            <a:ext cx="8087245" cy="677162"/>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This Pointers</a:t>
            </a:r>
            <a:endParaRPr/>
          </a:p>
        </p:txBody>
      </p:sp>
      <p:sp>
        <p:nvSpPr>
          <p:cNvPr id="700" name="Google Shape;700;p60"/>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60"/>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02" name="Google Shape;702;p60"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703" name="Google Shape;703;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04" name="Google Shape;704;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705" name="Google Shape;705;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457200" y="0"/>
            <a:ext cx="8229600" cy="56356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This pointer Example</a:t>
            </a:r>
            <a:endParaRPr>
              <a:latin typeface="Times New Roman"/>
              <a:ea typeface="Times New Roman"/>
              <a:cs typeface="Times New Roman"/>
              <a:sym typeface="Times New Roman"/>
            </a:endParaRPr>
          </a:p>
        </p:txBody>
      </p:sp>
      <p:sp>
        <p:nvSpPr>
          <p:cNvPr id="711" name="Google Shape;711;p61"/>
          <p:cNvSpPr txBox="1">
            <a:spLocks noGrp="1"/>
          </p:cNvSpPr>
          <p:nvPr>
            <p:ph type="body" idx="1"/>
          </p:nvPr>
        </p:nvSpPr>
        <p:spPr>
          <a:xfrm>
            <a:off x="152400" y="914400"/>
            <a:ext cx="8839200" cy="4297363"/>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spcBef>
                <a:spcPts val="0"/>
              </a:spcBef>
              <a:spcAft>
                <a:spcPts val="0"/>
              </a:spcAft>
              <a:buClr>
                <a:srgbClr val="0000FF"/>
              </a:buClr>
              <a:buSzPct val="100000"/>
              <a:buNone/>
            </a:pPr>
            <a:r>
              <a:rPr lang="en-US" sz="7400" b="0" i="0">
                <a:solidFill>
                  <a:srgbClr val="0000FF"/>
                </a:solidFill>
                <a:latin typeface="Times New Roman"/>
                <a:ea typeface="Times New Roman"/>
                <a:cs typeface="Times New Roman"/>
                <a:sym typeface="Times New Roman"/>
              </a:rPr>
              <a:t>#include &lt;iostream&gt;</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6699"/>
              </a:buClr>
              <a:buSzPct val="100000"/>
              <a:buNone/>
            </a:pPr>
            <a:r>
              <a:rPr lang="en-US" sz="7400" b="1" i="0">
                <a:solidFill>
                  <a:srgbClr val="006699"/>
                </a:solidFill>
                <a:latin typeface="Times New Roman"/>
                <a:ea typeface="Times New Roman"/>
                <a:cs typeface="Times New Roman"/>
                <a:sym typeface="Times New Roman"/>
              </a:rPr>
              <a:t>using</a:t>
            </a: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namespace</a:t>
            </a:r>
            <a:r>
              <a:rPr lang="en-US" sz="7400" b="0" i="0">
                <a:solidFill>
                  <a:srgbClr val="000000"/>
                </a:solidFill>
                <a:latin typeface="Times New Roman"/>
                <a:ea typeface="Times New Roman"/>
                <a:cs typeface="Times New Roman"/>
                <a:sym typeface="Times New Roman"/>
              </a:rPr>
              <a:t> std;  </a:t>
            </a:r>
            <a:endParaRPr/>
          </a:p>
          <a:p>
            <a:pPr marL="0" lvl="0" indent="0" algn="just" rtl="0">
              <a:spcBef>
                <a:spcPts val="370"/>
              </a:spcBef>
              <a:spcAft>
                <a:spcPts val="0"/>
              </a:spcAft>
              <a:buClr>
                <a:srgbClr val="006699"/>
              </a:buClr>
              <a:buSzPct val="100000"/>
              <a:buNone/>
            </a:pPr>
            <a:r>
              <a:rPr lang="en-US" sz="7400" b="1" i="0">
                <a:solidFill>
                  <a:srgbClr val="006699"/>
                </a:solidFill>
                <a:latin typeface="Times New Roman"/>
                <a:ea typeface="Times New Roman"/>
                <a:cs typeface="Times New Roman"/>
                <a:sym typeface="Times New Roman"/>
              </a:rPr>
              <a:t>class</a:t>
            </a:r>
            <a:r>
              <a:rPr lang="en-US" sz="7400" b="0" i="0">
                <a:solidFill>
                  <a:srgbClr val="000000"/>
                </a:solidFill>
                <a:latin typeface="Times New Roman"/>
                <a:ea typeface="Times New Roman"/>
                <a:cs typeface="Times New Roman"/>
                <a:sym typeface="Times New Roman"/>
              </a:rPr>
              <a:t> Employee {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public</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2E8B57"/>
                </a:solidFill>
                <a:latin typeface="Times New Roman"/>
                <a:ea typeface="Times New Roman"/>
                <a:cs typeface="Times New Roman"/>
                <a:sym typeface="Times New Roman"/>
              </a:rPr>
              <a:t>int</a:t>
            </a:r>
            <a:r>
              <a:rPr lang="en-US" sz="7400" b="0" i="0">
                <a:solidFill>
                  <a:srgbClr val="000000"/>
                </a:solidFill>
                <a:latin typeface="Times New Roman"/>
                <a:ea typeface="Times New Roman"/>
                <a:cs typeface="Times New Roman"/>
                <a:sym typeface="Times New Roman"/>
              </a:rPr>
              <a:t> id; </a:t>
            </a:r>
            <a:r>
              <a:rPr lang="en-US" sz="7400" b="0" i="0">
                <a:solidFill>
                  <a:srgbClr val="008200"/>
                </a:solidFill>
                <a:latin typeface="Times New Roman"/>
                <a:ea typeface="Times New Roman"/>
                <a:cs typeface="Times New Roman"/>
                <a:sym typeface="Times New Roman"/>
              </a:rPr>
              <a:t>//data member (also instance variable)    </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string name; </a:t>
            </a:r>
            <a:r>
              <a:rPr lang="en-US" sz="7400" b="0" i="0">
                <a:solidFill>
                  <a:srgbClr val="008200"/>
                </a:solidFill>
                <a:latin typeface="Times New Roman"/>
                <a:ea typeface="Times New Roman"/>
                <a:cs typeface="Times New Roman"/>
                <a:sym typeface="Times New Roman"/>
              </a:rPr>
              <a:t>//data member(also instance variable)</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2E8B57"/>
                </a:solidFill>
                <a:latin typeface="Times New Roman"/>
                <a:ea typeface="Times New Roman"/>
                <a:cs typeface="Times New Roman"/>
                <a:sym typeface="Times New Roman"/>
              </a:rPr>
              <a:t>float</a:t>
            </a:r>
            <a:r>
              <a:rPr lang="en-US" sz="7400" b="0" i="0">
                <a:solidFill>
                  <a:srgbClr val="000000"/>
                </a:solidFill>
                <a:latin typeface="Times New Roman"/>
                <a:ea typeface="Times New Roman"/>
                <a:cs typeface="Times New Roman"/>
                <a:sym typeface="Times New Roman"/>
              </a:rPr>
              <a:t> salary;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Employee(</a:t>
            </a:r>
            <a:r>
              <a:rPr lang="en-US" sz="7400" b="1" i="0">
                <a:solidFill>
                  <a:srgbClr val="2E8B57"/>
                </a:solidFill>
                <a:latin typeface="Times New Roman"/>
                <a:ea typeface="Times New Roman"/>
                <a:cs typeface="Times New Roman"/>
                <a:sym typeface="Times New Roman"/>
              </a:rPr>
              <a:t>int</a:t>
            </a:r>
            <a:r>
              <a:rPr lang="en-US" sz="7400" b="0" i="0">
                <a:solidFill>
                  <a:srgbClr val="000000"/>
                </a:solidFill>
                <a:latin typeface="Times New Roman"/>
                <a:ea typeface="Times New Roman"/>
                <a:cs typeface="Times New Roman"/>
                <a:sym typeface="Times New Roman"/>
              </a:rPr>
              <a:t> id, string name, </a:t>
            </a:r>
            <a:r>
              <a:rPr lang="en-US" sz="7400" b="1" i="0">
                <a:solidFill>
                  <a:srgbClr val="2E8B57"/>
                </a:solidFill>
                <a:latin typeface="Times New Roman"/>
                <a:ea typeface="Times New Roman"/>
                <a:cs typeface="Times New Roman"/>
                <a:sym typeface="Times New Roman"/>
              </a:rPr>
              <a:t>float</a:t>
            </a:r>
            <a:r>
              <a:rPr lang="en-US" sz="7400" b="0" i="0">
                <a:solidFill>
                  <a:srgbClr val="000000"/>
                </a:solidFill>
                <a:latin typeface="Times New Roman"/>
                <a:ea typeface="Times New Roman"/>
                <a:cs typeface="Times New Roman"/>
                <a:sym typeface="Times New Roman"/>
              </a:rPr>
              <a:t> salary)                 </a:t>
            </a:r>
            <a:r>
              <a:rPr lang="en-US" sz="7400" b="1" i="0">
                <a:solidFill>
                  <a:srgbClr val="000000"/>
                </a:solidFill>
                <a:latin typeface="Times New Roman"/>
                <a:ea typeface="Times New Roman"/>
                <a:cs typeface="Times New Roman"/>
                <a:sym typeface="Times New Roman"/>
              </a:rPr>
              <a:t>Output: 101 Sonoo 890000</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this</a:t>
            </a:r>
            <a:r>
              <a:rPr lang="en-US" sz="7400" b="0" i="0">
                <a:solidFill>
                  <a:srgbClr val="000000"/>
                </a:solidFill>
                <a:latin typeface="Times New Roman"/>
                <a:ea typeface="Times New Roman"/>
                <a:cs typeface="Times New Roman"/>
                <a:sym typeface="Times New Roman"/>
              </a:rPr>
              <a:t>-&gt;id = id;    					</a:t>
            </a:r>
            <a:r>
              <a:rPr lang="en-US" sz="7400" b="1" i="0">
                <a:solidFill>
                  <a:srgbClr val="000000"/>
                </a:solidFill>
                <a:latin typeface="Times New Roman"/>
                <a:ea typeface="Times New Roman"/>
                <a:cs typeface="Times New Roman"/>
                <a:sym typeface="Times New Roman"/>
              </a:rPr>
              <a:t>102 Nakul 59000</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this</a:t>
            </a:r>
            <a:r>
              <a:rPr lang="en-US" sz="7400" b="0" i="0">
                <a:solidFill>
                  <a:srgbClr val="000000"/>
                </a:solidFill>
                <a:latin typeface="Times New Roman"/>
                <a:ea typeface="Times New Roman"/>
                <a:cs typeface="Times New Roman"/>
                <a:sym typeface="Times New Roman"/>
              </a:rPr>
              <a:t>-&gt;name = name;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this</a:t>
            </a:r>
            <a:r>
              <a:rPr lang="en-US" sz="7400" b="0" i="0">
                <a:solidFill>
                  <a:srgbClr val="000000"/>
                </a:solidFill>
                <a:latin typeface="Times New Roman"/>
                <a:ea typeface="Times New Roman"/>
                <a:cs typeface="Times New Roman"/>
                <a:sym typeface="Times New Roman"/>
              </a:rPr>
              <a:t>-&gt;salary = salary;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a:t>
            </a:r>
            <a:r>
              <a:rPr lang="en-US" sz="7400" b="1" i="0">
                <a:solidFill>
                  <a:srgbClr val="006699"/>
                </a:solidFill>
                <a:latin typeface="Times New Roman"/>
                <a:ea typeface="Times New Roman"/>
                <a:cs typeface="Times New Roman"/>
                <a:sym typeface="Times New Roman"/>
              </a:rPr>
              <a:t>void</a:t>
            </a:r>
            <a:r>
              <a:rPr lang="en-US" sz="7400" b="0" i="0">
                <a:solidFill>
                  <a:srgbClr val="000000"/>
                </a:solidFill>
                <a:latin typeface="Times New Roman"/>
                <a:ea typeface="Times New Roman"/>
                <a:cs typeface="Times New Roman"/>
                <a:sym typeface="Times New Roman"/>
              </a:rPr>
              <a:t> display() {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cout&lt;&lt;id&lt;&lt;</a:t>
            </a:r>
            <a:r>
              <a:rPr lang="en-US" sz="7400" b="0" i="0">
                <a:solidFill>
                  <a:srgbClr val="0000FF"/>
                </a:solidFill>
                <a:latin typeface="Times New Roman"/>
                <a:ea typeface="Times New Roman"/>
                <a:cs typeface="Times New Roman"/>
                <a:sym typeface="Times New Roman"/>
              </a:rPr>
              <a:t>"  "</a:t>
            </a:r>
            <a:r>
              <a:rPr lang="en-US" sz="7400" b="0" i="0">
                <a:solidFill>
                  <a:srgbClr val="000000"/>
                </a:solidFill>
                <a:latin typeface="Times New Roman"/>
                <a:ea typeface="Times New Roman"/>
                <a:cs typeface="Times New Roman"/>
                <a:sym typeface="Times New Roman"/>
              </a:rPr>
              <a:t>&lt;&lt;name&lt;&lt;</a:t>
            </a:r>
            <a:r>
              <a:rPr lang="en-US" sz="7400" b="0" i="0">
                <a:solidFill>
                  <a:srgbClr val="0000FF"/>
                </a:solidFill>
                <a:latin typeface="Times New Roman"/>
                <a:ea typeface="Times New Roman"/>
                <a:cs typeface="Times New Roman"/>
                <a:sym typeface="Times New Roman"/>
              </a:rPr>
              <a:t>"  "</a:t>
            </a:r>
            <a:r>
              <a:rPr lang="en-US" sz="7400" b="0" i="0">
                <a:solidFill>
                  <a:srgbClr val="000000"/>
                </a:solidFill>
                <a:latin typeface="Times New Roman"/>
                <a:ea typeface="Times New Roman"/>
                <a:cs typeface="Times New Roman"/>
                <a:sym typeface="Times New Roman"/>
              </a:rPr>
              <a:t>&lt;&lt;salary&lt;&lt;endl;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 };  </a:t>
            </a:r>
            <a:endParaRPr/>
          </a:p>
          <a:p>
            <a:pPr marL="0" lvl="0" indent="0" algn="just" rtl="0">
              <a:spcBef>
                <a:spcPts val="370"/>
              </a:spcBef>
              <a:spcAft>
                <a:spcPts val="0"/>
              </a:spcAft>
              <a:buClr>
                <a:srgbClr val="2E8B57"/>
              </a:buClr>
              <a:buSzPct val="100000"/>
              <a:buNone/>
            </a:pPr>
            <a:r>
              <a:rPr lang="en-US" sz="7400" b="1" i="0">
                <a:solidFill>
                  <a:srgbClr val="2E8B57"/>
                </a:solidFill>
                <a:latin typeface="Times New Roman"/>
                <a:ea typeface="Times New Roman"/>
                <a:cs typeface="Times New Roman"/>
                <a:sym typeface="Times New Roman"/>
              </a:rPr>
              <a:t>int</a:t>
            </a:r>
            <a:r>
              <a:rPr lang="en-US" sz="7400" b="0" i="0">
                <a:solidFill>
                  <a:srgbClr val="000000"/>
                </a:solidFill>
                <a:latin typeface="Times New Roman"/>
                <a:ea typeface="Times New Roman"/>
                <a:cs typeface="Times New Roman"/>
                <a:sym typeface="Times New Roman"/>
              </a:rPr>
              <a:t> main(</a:t>
            </a:r>
            <a:r>
              <a:rPr lang="en-US" sz="7400" b="1" i="0">
                <a:solidFill>
                  <a:srgbClr val="006699"/>
                </a:solidFill>
                <a:latin typeface="Times New Roman"/>
                <a:ea typeface="Times New Roman"/>
                <a:cs typeface="Times New Roman"/>
                <a:sym typeface="Times New Roman"/>
              </a:rPr>
              <a:t>void</a:t>
            </a:r>
            <a:r>
              <a:rPr lang="en-US" sz="7400" b="0" i="0">
                <a:solidFill>
                  <a:srgbClr val="000000"/>
                </a:solidFill>
                <a:latin typeface="Times New Roman"/>
                <a:ea typeface="Times New Roman"/>
                <a:cs typeface="Times New Roman"/>
                <a:sym typeface="Times New Roman"/>
              </a:rPr>
              <a:t>) {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Employee e1 =Employee(101, </a:t>
            </a:r>
            <a:r>
              <a:rPr lang="en-US" sz="7400" b="0" i="0">
                <a:solidFill>
                  <a:srgbClr val="0000FF"/>
                </a:solidFill>
                <a:latin typeface="Times New Roman"/>
                <a:ea typeface="Times New Roman"/>
                <a:cs typeface="Times New Roman"/>
                <a:sym typeface="Times New Roman"/>
              </a:rPr>
              <a:t>"Sonoo"</a:t>
            </a:r>
            <a:r>
              <a:rPr lang="en-US" sz="7400" b="0" i="0">
                <a:solidFill>
                  <a:srgbClr val="000000"/>
                </a:solidFill>
                <a:latin typeface="Times New Roman"/>
                <a:ea typeface="Times New Roman"/>
                <a:cs typeface="Times New Roman"/>
                <a:sym typeface="Times New Roman"/>
              </a:rPr>
              <a:t>, 890000); </a:t>
            </a:r>
            <a:r>
              <a:rPr lang="en-US" sz="7400" b="0" i="0">
                <a:solidFill>
                  <a:srgbClr val="008200"/>
                </a:solidFill>
                <a:latin typeface="Times New Roman"/>
                <a:ea typeface="Times New Roman"/>
                <a:cs typeface="Times New Roman"/>
                <a:sym typeface="Times New Roman"/>
              </a:rPr>
              <a:t>//creating an object of Employee </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Employee e2=Employee(102, </a:t>
            </a:r>
            <a:r>
              <a:rPr lang="en-US" sz="7400" b="0" i="0">
                <a:solidFill>
                  <a:srgbClr val="0000FF"/>
                </a:solidFill>
                <a:latin typeface="Times New Roman"/>
                <a:ea typeface="Times New Roman"/>
                <a:cs typeface="Times New Roman"/>
                <a:sym typeface="Times New Roman"/>
              </a:rPr>
              <a:t>"Nakul"</a:t>
            </a:r>
            <a:r>
              <a:rPr lang="en-US" sz="7400" b="0" i="0">
                <a:solidFill>
                  <a:srgbClr val="000000"/>
                </a:solidFill>
                <a:latin typeface="Times New Roman"/>
                <a:ea typeface="Times New Roman"/>
                <a:cs typeface="Times New Roman"/>
                <a:sym typeface="Times New Roman"/>
              </a:rPr>
              <a:t>, 59000); </a:t>
            </a:r>
            <a:r>
              <a:rPr lang="en-US" sz="7400" b="0" i="0">
                <a:solidFill>
                  <a:srgbClr val="008200"/>
                </a:solidFill>
                <a:latin typeface="Times New Roman"/>
                <a:ea typeface="Times New Roman"/>
                <a:cs typeface="Times New Roman"/>
                <a:sym typeface="Times New Roman"/>
              </a:rPr>
              <a:t>//creating an object of Employee</a:t>
            </a:r>
            <a:r>
              <a:rPr lang="en-US" sz="7400" b="0" i="0">
                <a:solidFill>
                  <a:srgbClr val="000000"/>
                </a:solidFill>
                <a:latin typeface="Times New Roman"/>
                <a:ea typeface="Times New Roman"/>
                <a:cs typeface="Times New Roman"/>
                <a:sym typeface="Times New Roman"/>
              </a:rPr>
              <a:t>  </a:t>
            </a:r>
            <a:endParaRPr/>
          </a:p>
          <a:p>
            <a:pPr marL="0" lvl="0" indent="0" algn="just" rtl="0">
              <a:spcBef>
                <a:spcPts val="370"/>
              </a:spcBef>
              <a:spcAft>
                <a:spcPts val="0"/>
              </a:spcAft>
              <a:buClr>
                <a:srgbClr val="000000"/>
              </a:buClr>
              <a:buSzPct val="100000"/>
              <a:buNone/>
            </a:pPr>
            <a:r>
              <a:rPr lang="en-US" sz="7400" b="0" i="0">
                <a:solidFill>
                  <a:srgbClr val="000000"/>
                </a:solidFill>
                <a:latin typeface="Times New Roman"/>
                <a:ea typeface="Times New Roman"/>
                <a:cs typeface="Times New Roman"/>
                <a:sym typeface="Times New Roman"/>
              </a:rPr>
              <a:t>    e1.display();    e2.display();      </a:t>
            </a:r>
            <a:r>
              <a:rPr lang="en-US" sz="7400" b="1" i="0">
                <a:solidFill>
                  <a:srgbClr val="006699"/>
                </a:solidFill>
                <a:latin typeface="Times New Roman"/>
                <a:ea typeface="Times New Roman"/>
                <a:cs typeface="Times New Roman"/>
                <a:sym typeface="Times New Roman"/>
              </a:rPr>
              <a:t>return</a:t>
            </a:r>
            <a:r>
              <a:rPr lang="en-US" sz="7400" b="0" i="0">
                <a:solidFill>
                  <a:srgbClr val="000000"/>
                </a:solidFill>
                <a:latin typeface="Times New Roman"/>
                <a:ea typeface="Times New Roman"/>
                <a:cs typeface="Times New Roman"/>
                <a:sym typeface="Times New Roman"/>
              </a:rPr>
              <a:t> 0; }  </a:t>
            </a:r>
            <a:endParaRPr/>
          </a:p>
          <a:p>
            <a:pPr marL="0" lvl="0" indent="0" algn="l" rtl="0">
              <a:spcBef>
                <a:spcPts val="160"/>
              </a:spcBef>
              <a:spcAft>
                <a:spcPts val="0"/>
              </a:spcAft>
              <a:buClr>
                <a:schemeClr val="dk1"/>
              </a:buClr>
              <a:buSzPct val="100000"/>
              <a:buNone/>
            </a:pPr>
            <a:endParaRPr/>
          </a:p>
        </p:txBody>
      </p:sp>
      <p:sp>
        <p:nvSpPr>
          <p:cNvPr id="712" name="Google Shape;712;p61"/>
          <p:cNvSpPr/>
          <p:nvPr/>
        </p:nvSpPr>
        <p:spPr>
          <a:xfrm>
            <a:off x="0" y="0"/>
            <a:ext cx="9144000" cy="457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9F9F9"/>
              </a:buClr>
              <a:buSzPts val="1200"/>
              <a:buFont typeface="Arimo"/>
              <a:buNone/>
            </a:pPr>
            <a:r>
              <a:rPr lang="en-US" sz="1200" b="0" i="0" u="none" strike="noStrike" cap="none">
                <a:solidFill>
                  <a:srgbClr val="F9F9F9"/>
                </a:solidFill>
                <a:latin typeface="Arimo"/>
                <a:ea typeface="Arimo"/>
                <a:cs typeface="Arimo"/>
                <a:sym typeface="Arimo"/>
              </a:rPr>
              <a:t>101 Sonoo 890000 102 Nakul 59000</a:t>
            </a:r>
            <a:r>
              <a:rPr lang="en-US" sz="4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713" name="Google Shape;713;p61"/>
          <p:cNvSpPr/>
          <p:nvPr/>
        </p:nvSpPr>
        <p:spPr>
          <a:xfrm>
            <a:off x="152400" y="152400"/>
            <a:ext cx="9144000" cy="457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9F9F9"/>
              </a:buClr>
              <a:buSzPts val="1200"/>
              <a:buFont typeface="Arimo"/>
              <a:buNone/>
            </a:pPr>
            <a:r>
              <a:rPr lang="en-US" sz="1200" b="0" i="0" u="none" strike="noStrike" cap="none">
                <a:solidFill>
                  <a:srgbClr val="F9F9F9"/>
                </a:solidFill>
                <a:latin typeface="Arimo"/>
                <a:ea typeface="Arimo"/>
                <a:cs typeface="Arimo"/>
                <a:sym typeface="Arimo"/>
              </a:rPr>
              <a:t>101 Sonoo 890000 102 Nakul 59000</a:t>
            </a:r>
            <a:r>
              <a:rPr lang="en-US" sz="4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714" name="Google Shape;714;p61"/>
          <p:cNvSpPr/>
          <p:nvPr/>
        </p:nvSpPr>
        <p:spPr>
          <a:xfrm>
            <a:off x="304800" y="304800"/>
            <a:ext cx="9144000" cy="457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9F9F9"/>
              </a:buClr>
              <a:buSzPts val="1200"/>
              <a:buFont typeface="Arimo"/>
              <a:buNone/>
            </a:pPr>
            <a:r>
              <a:rPr lang="en-US" sz="1200" b="0" i="0" u="none" strike="noStrike" cap="none">
                <a:solidFill>
                  <a:srgbClr val="F9F9F9"/>
                </a:solidFill>
                <a:latin typeface="Arimo"/>
                <a:ea typeface="Arimo"/>
                <a:cs typeface="Arimo"/>
                <a:sym typeface="Arimo"/>
              </a:rPr>
              <a:t>101 Sonoo 890000 102 Nakul 59000</a:t>
            </a:r>
            <a:r>
              <a:rPr lang="en-US" sz="4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715" name="Google Shape;715;p61"/>
          <p:cNvSpPr/>
          <p:nvPr/>
        </p:nvSpPr>
        <p:spPr>
          <a:xfrm>
            <a:off x="457200" y="457200"/>
            <a:ext cx="9144000" cy="4572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F9F9F9"/>
              </a:buClr>
              <a:buSzPts val="1200"/>
              <a:buFont typeface="Arimo"/>
              <a:buNone/>
            </a:pPr>
            <a:r>
              <a:rPr lang="en-US" sz="1200" b="0" i="0" u="none" strike="noStrike" cap="none">
                <a:solidFill>
                  <a:srgbClr val="F9F9F9"/>
                </a:solidFill>
                <a:latin typeface="Arimo"/>
                <a:ea typeface="Arimo"/>
                <a:cs typeface="Arimo"/>
                <a:sym typeface="Arimo"/>
              </a:rPr>
              <a:t>101 Sonoo 890000</a:t>
            </a:r>
            <a:r>
              <a:rPr lang="en-US" sz="4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Arial"/>
              <a:ea typeface="Arial"/>
              <a:cs typeface="Arial"/>
              <a:sym typeface="Arial"/>
            </a:endParaRPr>
          </a:p>
        </p:txBody>
      </p:sp>
      <p:sp>
        <p:nvSpPr>
          <p:cNvPr id="716" name="Google Shape;716;p61"/>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61"/>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18" name="Google Shape;718;p61"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719" name="Google Shape;719;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20" name="Google Shape;720;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721" name="Google Shape;721;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2"/>
          <p:cNvSpPr txBox="1">
            <a:spLocks noGrp="1"/>
          </p:cNvSpPr>
          <p:nvPr>
            <p:ph type="body" idx="1"/>
          </p:nvPr>
        </p:nvSpPr>
        <p:spPr>
          <a:xfrm>
            <a:off x="628650" y="1717617"/>
            <a:ext cx="7886700" cy="45387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50"/>
              <a:buNone/>
            </a:pPr>
            <a:br>
              <a:rPr lang="en-US" sz="4050"/>
            </a:br>
            <a:endParaRPr sz="4050"/>
          </a:p>
        </p:txBody>
      </p:sp>
      <p:sp>
        <p:nvSpPr>
          <p:cNvPr id="727" name="Google Shape;727;p62"/>
          <p:cNvSpPr/>
          <p:nvPr/>
        </p:nvSpPr>
        <p:spPr>
          <a:xfrm>
            <a:off x="336665" y="1867246"/>
            <a:ext cx="5212080" cy="491455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a:solidFill>
                  <a:schemeClr val="lt1"/>
                </a:solidFill>
                <a:latin typeface="Calibri"/>
                <a:ea typeface="Calibri"/>
                <a:cs typeface="Calibri"/>
                <a:sym typeface="Calibri"/>
              </a:rPr>
              <a:t>#include&lt;iostream&gt;</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using namespace std;</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void swap(int *a ,int *b );</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//Call By Reference</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int main()</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int p,q;</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cout&lt;&lt;"\nEnter Two Number You Want To Swap \n";</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cin&gt;&gt;p&gt;&gt;q;</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swap(&amp;p,&amp;q);</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cout&lt;&lt;"\nAfter Swapping Numbers Are Given below\n\n";</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cout&lt;&lt;p&lt;&lt;"   "&lt;&lt;q&lt;&lt;" \n";</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     return 0;</a:t>
            </a:r>
            <a:endParaRPr/>
          </a:p>
          <a:p>
            <a:pPr marL="0" marR="0" lvl="0" indent="0" algn="l" rtl="0">
              <a:spcBef>
                <a:spcPts val="0"/>
              </a:spcBef>
              <a:spcAft>
                <a:spcPts val="0"/>
              </a:spcAft>
              <a:buNone/>
            </a:pPr>
            <a:r>
              <a:rPr lang="en-US" sz="2000">
                <a:solidFill>
                  <a:schemeClr val="lt1"/>
                </a:solidFill>
                <a:latin typeface="Calibri"/>
                <a:ea typeface="Calibri"/>
                <a:cs typeface="Calibri"/>
                <a:sym typeface="Calibri"/>
              </a:rPr>
              <a:t>}</a:t>
            </a:r>
            <a:endParaRPr/>
          </a:p>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728" name="Google Shape;728;p62"/>
          <p:cNvSpPr/>
          <p:nvPr/>
        </p:nvSpPr>
        <p:spPr>
          <a:xfrm>
            <a:off x="5690064" y="1867246"/>
            <a:ext cx="3212869" cy="4838353"/>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void swap(int *a,int *b)</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int c;</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c=*a;</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*a=*b;</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*b=c; </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lt1"/>
              </a:solidFill>
              <a:latin typeface="Calibri"/>
              <a:ea typeface="Calibri"/>
              <a:cs typeface="Calibri"/>
              <a:sym typeface="Calibri"/>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Output:</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Enter Two Number You Want to Swap</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10 20</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After Swapping Numbers Are Given below</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20 10</a:t>
            </a:r>
            <a:endParaRPr/>
          </a:p>
          <a:p>
            <a:pPr marL="0" marR="0" lvl="0" indent="0" algn="l" rtl="0">
              <a:spcBef>
                <a:spcPts val="0"/>
              </a:spcBef>
              <a:spcAft>
                <a:spcPts val="0"/>
              </a:spcAft>
              <a:buNone/>
            </a:pPr>
            <a:endParaRPr sz="1350">
              <a:solidFill>
                <a:schemeClr val="lt1"/>
              </a:solidFill>
              <a:latin typeface="Calibri"/>
              <a:ea typeface="Calibri"/>
              <a:cs typeface="Calibri"/>
              <a:sym typeface="Calibri"/>
            </a:endParaRPr>
          </a:p>
        </p:txBody>
      </p:sp>
      <p:sp>
        <p:nvSpPr>
          <p:cNvPr id="729" name="Google Shape;729;p62"/>
          <p:cNvSpPr/>
          <p:nvPr/>
        </p:nvSpPr>
        <p:spPr>
          <a:xfrm>
            <a:off x="336665" y="992494"/>
            <a:ext cx="8087245" cy="677162"/>
          </a:xfrm>
          <a:prstGeom prst="rect">
            <a:avLst/>
          </a:prstGeom>
          <a:solidFill>
            <a:schemeClr val="accen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300">
                <a:solidFill>
                  <a:schemeClr val="lt1"/>
                </a:solidFill>
                <a:latin typeface="Calibri"/>
                <a:ea typeface="Calibri"/>
                <a:cs typeface="Calibri"/>
                <a:sym typeface="Calibri"/>
              </a:rPr>
              <a:t>Function using pointers</a:t>
            </a:r>
            <a:endParaRPr/>
          </a:p>
        </p:txBody>
      </p:sp>
      <p:sp>
        <p:nvSpPr>
          <p:cNvPr id="730" name="Google Shape;730;p62"/>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62"/>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32" name="Google Shape;732;p62"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733" name="Google Shape;733;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34" name="Google Shape;734;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735" name="Google Shape;735;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3"/>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63"/>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63"/>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43" name="Google Shape;743;p63"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744" name="Google Shape;744;p63"/>
          <p:cNvSpPr txBox="1">
            <a:spLocks noGrp="1"/>
          </p:cNvSpPr>
          <p:nvPr>
            <p:ph type="title"/>
          </p:nvPr>
        </p:nvSpPr>
        <p:spPr>
          <a:xfrm>
            <a:off x="457200" y="121920"/>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MCQ</a:t>
            </a:r>
            <a:endParaRPr/>
          </a:p>
        </p:txBody>
      </p:sp>
      <p:sp>
        <p:nvSpPr>
          <p:cNvPr id="745" name="Google Shape;745;p6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rgbClr val="3A3A3A"/>
              </a:buClr>
              <a:buSzPct val="100000"/>
              <a:buNone/>
            </a:pPr>
            <a:r>
              <a:rPr lang="en-US" b="0" i="0">
                <a:solidFill>
                  <a:srgbClr val="3A3A3A"/>
                </a:solidFill>
                <a:latin typeface="Times New Roman"/>
                <a:ea typeface="Times New Roman"/>
                <a:cs typeface="Times New Roman"/>
                <a:sym typeface="Times New Roman"/>
              </a:rPr>
              <a:t>What will happen in the following C++ code snippet?</a:t>
            </a:r>
            <a:endParaRPr/>
          </a:p>
          <a:p>
            <a:pPr marL="0" lvl="0" indent="0" algn="l" rtl="0">
              <a:spcBef>
                <a:spcPts val="544"/>
              </a:spcBef>
              <a:spcAft>
                <a:spcPts val="0"/>
              </a:spcAft>
              <a:buClr>
                <a:srgbClr val="3A3A3A"/>
              </a:buClr>
              <a:buSzPct val="100000"/>
              <a:buNone/>
            </a:pPr>
            <a:r>
              <a:rPr lang="en-US">
                <a:solidFill>
                  <a:srgbClr val="3A3A3A"/>
                </a:solidFill>
                <a:latin typeface="Times New Roman"/>
                <a:ea typeface="Times New Roman"/>
                <a:cs typeface="Times New Roman"/>
                <a:sym typeface="Times New Roman"/>
              </a:rPr>
              <a:t>1)Int a=100, b=200;</a:t>
            </a:r>
            <a:endParaRPr/>
          </a:p>
          <a:p>
            <a:pPr marL="0" lvl="0" indent="0" algn="l" rtl="0">
              <a:spcBef>
                <a:spcPts val="544"/>
              </a:spcBef>
              <a:spcAft>
                <a:spcPts val="0"/>
              </a:spcAft>
              <a:buClr>
                <a:srgbClr val="3A3A3A"/>
              </a:buClr>
              <a:buSzPct val="100000"/>
              <a:buNone/>
            </a:pPr>
            <a:r>
              <a:rPr lang="en-US">
                <a:solidFill>
                  <a:srgbClr val="3A3A3A"/>
                </a:solidFill>
                <a:latin typeface="Times New Roman"/>
                <a:ea typeface="Times New Roman"/>
                <a:cs typeface="Times New Roman"/>
                <a:sym typeface="Times New Roman"/>
              </a:rPr>
              <a:t>2) Int *p=&amp;a, *q=&amp;b;</a:t>
            </a:r>
            <a:endParaRPr/>
          </a:p>
          <a:p>
            <a:pPr marL="0" lvl="0" indent="0" algn="l" rtl="0">
              <a:spcBef>
                <a:spcPts val="544"/>
              </a:spcBef>
              <a:spcAft>
                <a:spcPts val="0"/>
              </a:spcAft>
              <a:buClr>
                <a:srgbClr val="3A3A3A"/>
              </a:buClr>
              <a:buSzPct val="100000"/>
              <a:buNone/>
            </a:pPr>
            <a:r>
              <a:rPr lang="en-US">
                <a:solidFill>
                  <a:srgbClr val="3A3A3A"/>
                </a:solidFill>
                <a:latin typeface="Times New Roman"/>
                <a:ea typeface="Times New Roman"/>
                <a:cs typeface="Times New Roman"/>
                <a:sym typeface="Times New Roman"/>
              </a:rPr>
              <a:t>3) p=q;</a:t>
            </a:r>
            <a:endParaRPr/>
          </a:p>
          <a:p>
            <a:pPr marL="0" lvl="0" indent="0" algn="l" rtl="0">
              <a:spcBef>
                <a:spcPts val="544"/>
              </a:spcBef>
              <a:spcAft>
                <a:spcPts val="0"/>
              </a:spcAft>
              <a:buClr>
                <a:srgbClr val="3A3A3A"/>
              </a:buClr>
              <a:buSzPct val="100000"/>
              <a:buNone/>
            </a:pPr>
            <a:r>
              <a:rPr lang="en-US">
                <a:solidFill>
                  <a:srgbClr val="3A3A3A"/>
                </a:solidFill>
                <a:latin typeface="Times New Roman"/>
                <a:ea typeface="Times New Roman"/>
                <a:cs typeface="Times New Roman"/>
                <a:sym typeface="Times New Roman"/>
              </a:rPr>
              <a:t>Choose the correct one.</a:t>
            </a:r>
            <a:endParaRPr/>
          </a:p>
          <a:p>
            <a:pPr marL="0" lvl="0" indent="0" algn="l" rtl="0">
              <a:spcBef>
                <a:spcPts val="544"/>
              </a:spcBef>
              <a:spcAft>
                <a:spcPts val="0"/>
              </a:spcAft>
              <a:buClr>
                <a:schemeClr val="dk1"/>
              </a:buClr>
              <a:buSzPct val="100000"/>
              <a:buNone/>
            </a:pPr>
            <a:endParaRPr>
              <a:solidFill>
                <a:srgbClr val="3A3A3A"/>
              </a:solidFill>
              <a:latin typeface="Times New Roman"/>
              <a:ea typeface="Times New Roman"/>
              <a:cs typeface="Times New Roman"/>
              <a:sym typeface="Times New Roman"/>
            </a:endParaRPr>
          </a:p>
          <a:p>
            <a:pPr marL="0" lvl="0" indent="0" algn="l" rtl="0">
              <a:spcBef>
                <a:spcPts val="544"/>
              </a:spcBef>
              <a:spcAft>
                <a:spcPts val="0"/>
              </a:spcAft>
              <a:buClr>
                <a:srgbClr val="3A3A3A"/>
              </a:buClr>
              <a:buSzPct val="100000"/>
              <a:buNone/>
            </a:pPr>
            <a:r>
              <a:rPr lang="en-US">
                <a:solidFill>
                  <a:srgbClr val="3A3A3A"/>
                </a:solidFill>
                <a:latin typeface="Times New Roman"/>
                <a:ea typeface="Times New Roman"/>
                <a:cs typeface="Times New Roman"/>
                <a:sym typeface="Times New Roman"/>
              </a:rPr>
              <a:t>a) b is assigned to a</a:t>
            </a:r>
            <a:br>
              <a:rPr lang="en-US">
                <a:latin typeface="Times New Roman"/>
                <a:ea typeface="Times New Roman"/>
                <a:cs typeface="Times New Roman"/>
                <a:sym typeface="Times New Roman"/>
              </a:rPr>
            </a:br>
            <a:r>
              <a:rPr lang="en-US">
                <a:solidFill>
                  <a:srgbClr val="3A3A3A"/>
                </a:solidFill>
                <a:latin typeface="Times New Roman"/>
                <a:ea typeface="Times New Roman"/>
                <a:cs typeface="Times New Roman"/>
                <a:sym typeface="Times New Roman"/>
              </a:rPr>
              <a:t>b) p now points to b</a:t>
            </a:r>
            <a:br>
              <a:rPr lang="en-US">
                <a:latin typeface="Times New Roman"/>
                <a:ea typeface="Times New Roman"/>
                <a:cs typeface="Times New Roman"/>
                <a:sym typeface="Times New Roman"/>
              </a:rPr>
            </a:br>
            <a:r>
              <a:rPr lang="en-US">
                <a:solidFill>
                  <a:srgbClr val="3A3A3A"/>
                </a:solidFill>
                <a:latin typeface="Times New Roman"/>
                <a:ea typeface="Times New Roman"/>
                <a:cs typeface="Times New Roman"/>
                <a:sym typeface="Times New Roman"/>
              </a:rPr>
              <a:t>c) a is assigned to b</a:t>
            </a:r>
            <a:br>
              <a:rPr lang="en-US">
                <a:latin typeface="Times New Roman"/>
                <a:ea typeface="Times New Roman"/>
                <a:cs typeface="Times New Roman"/>
                <a:sym typeface="Times New Roman"/>
              </a:rPr>
            </a:br>
            <a:r>
              <a:rPr lang="en-US">
                <a:solidFill>
                  <a:srgbClr val="3A3A3A"/>
                </a:solidFill>
                <a:latin typeface="Times New Roman"/>
                <a:ea typeface="Times New Roman"/>
                <a:cs typeface="Times New Roman"/>
                <a:sym typeface="Times New Roman"/>
              </a:rPr>
              <a:t>d) q now points to a</a:t>
            </a:r>
            <a:endParaRPr/>
          </a:p>
          <a:p>
            <a:pPr marL="0" lvl="0" indent="0" algn="l" rtl="0">
              <a:spcBef>
                <a:spcPts val="544"/>
              </a:spcBef>
              <a:spcAft>
                <a:spcPts val="0"/>
              </a:spcAft>
              <a:buClr>
                <a:schemeClr val="dk1"/>
              </a:buClr>
              <a:buSzPct val="100000"/>
              <a:buNone/>
            </a:pPr>
            <a:endParaRPr/>
          </a:p>
        </p:txBody>
      </p:sp>
      <p:sp>
        <p:nvSpPr>
          <p:cNvPr id="746" name="Google Shape;746;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47" name="Google Shape;747;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6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6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64"/>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55" name="Google Shape;755;p6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756" name="Google Shape;756;p64"/>
          <p:cNvSpPr txBox="1">
            <a:spLocks noGrp="1"/>
          </p:cNvSpPr>
          <p:nvPr>
            <p:ph type="title"/>
          </p:nvPr>
        </p:nvSpPr>
        <p:spPr>
          <a:xfrm>
            <a:off x="457200" y="121920"/>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MCQ - Answer</a:t>
            </a:r>
            <a:endParaRPr/>
          </a:p>
        </p:txBody>
      </p:sp>
      <p:sp>
        <p:nvSpPr>
          <p:cNvPr id="757" name="Google Shape;757;p6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3A3A3A"/>
              </a:buClr>
              <a:buSzPts val="3200"/>
              <a:buNone/>
            </a:pPr>
            <a:r>
              <a:rPr lang="en-US" b="0" i="0">
                <a:solidFill>
                  <a:srgbClr val="3A3A3A"/>
                </a:solidFill>
                <a:latin typeface="Open Sans"/>
                <a:ea typeface="Open Sans"/>
                <a:cs typeface="Open Sans"/>
                <a:sym typeface="Open Sans"/>
              </a:rPr>
              <a:t>a) </a:t>
            </a:r>
            <a:r>
              <a:rPr lang="en-US" b="0" i="0">
                <a:solidFill>
                  <a:srgbClr val="3A3A3A"/>
                </a:solidFill>
                <a:latin typeface="Times New Roman"/>
                <a:ea typeface="Times New Roman"/>
                <a:cs typeface="Times New Roman"/>
                <a:sym typeface="Times New Roman"/>
              </a:rPr>
              <a:t>b is assigned to a</a:t>
            </a:r>
            <a:br>
              <a:rPr lang="en-US">
                <a:latin typeface="Times New Roman"/>
                <a:ea typeface="Times New Roman"/>
                <a:cs typeface="Times New Roman"/>
                <a:sym typeface="Times New Roman"/>
              </a:rPr>
            </a:br>
            <a:r>
              <a:rPr lang="en-US" b="1" i="0">
                <a:solidFill>
                  <a:srgbClr val="3A3A3A"/>
                </a:solidFill>
                <a:latin typeface="Times New Roman"/>
                <a:ea typeface="Times New Roman"/>
                <a:cs typeface="Times New Roman"/>
                <a:sym typeface="Times New Roman"/>
              </a:rPr>
              <a:t>b) p now points to b</a:t>
            </a:r>
            <a:br>
              <a:rPr lang="en-US" b="1">
                <a:latin typeface="Times New Roman"/>
                <a:ea typeface="Times New Roman"/>
                <a:cs typeface="Times New Roman"/>
                <a:sym typeface="Times New Roman"/>
              </a:rPr>
            </a:br>
            <a:r>
              <a:rPr lang="en-US" b="0" i="0">
                <a:solidFill>
                  <a:srgbClr val="3A3A3A"/>
                </a:solidFill>
                <a:latin typeface="Times New Roman"/>
                <a:ea typeface="Times New Roman"/>
                <a:cs typeface="Times New Roman"/>
                <a:sym typeface="Times New Roman"/>
              </a:rPr>
              <a:t>c) a is assigned to b</a:t>
            </a:r>
            <a:br>
              <a:rPr lang="en-US">
                <a:latin typeface="Times New Roman"/>
                <a:ea typeface="Times New Roman"/>
                <a:cs typeface="Times New Roman"/>
                <a:sym typeface="Times New Roman"/>
              </a:rPr>
            </a:br>
            <a:r>
              <a:rPr lang="en-US" b="0" i="0">
                <a:solidFill>
                  <a:srgbClr val="3A3A3A"/>
                </a:solidFill>
                <a:latin typeface="Times New Roman"/>
                <a:ea typeface="Times New Roman"/>
                <a:cs typeface="Times New Roman"/>
                <a:sym typeface="Times New Roman"/>
              </a:rPr>
              <a:t>d) q now points to a</a:t>
            </a:r>
            <a:endParaRPr/>
          </a:p>
          <a:p>
            <a:pPr marL="0" lvl="0" indent="0" algn="l" rtl="0">
              <a:spcBef>
                <a:spcPts val="640"/>
              </a:spcBef>
              <a:spcAft>
                <a:spcPts val="0"/>
              </a:spcAft>
              <a:buClr>
                <a:schemeClr val="dk1"/>
              </a:buClr>
              <a:buSzPts val="3200"/>
              <a:buNone/>
            </a:pPr>
            <a:endParaRPr/>
          </a:p>
        </p:txBody>
      </p:sp>
      <p:sp>
        <p:nvSpPr>
          <p:cNvPr id="758" name="Google Shape;758;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59" name="Google Shape;759;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aphicFrame>
        <p:nvGraphicFramePr>
          <p:cNvPr id="146" name="Google Shape;146;p20"/>
          <p:cNvGraphicFramePr/>
          <p:nvPr/>
        </p:nvGraphicFramePr>
        <p:xfrm>
          <a:off x="1143000" y="1066800"/>
          <a:ext cx="7239025" cy="5547400"/>
        </p:xfrm>
        <a:graphic>
          <a:graphicData uri="http://schemas.openxmlformats.org/drawingml/2006/table">
            <a:tbl>
              <a:tblPr firstRow="1" bandRow="1">
                <a:noFill/>
                <a:tableStyleId>{CB01F035-187E-4010-876C-26335F6D1D6D}</a:tableStyleId>
              </a:tblPr>
              <a:tblGrid>
                <a:gridCol w="2624150">
                  <a:extLst>
                    <a:ext uri="{9D8B030D-6E8A-4147-A177-3AD203B41FA5}">
                      <a16:colId xmlns:a16="http://schemas.microsoft.com/office/drawing/2014/main" val="20000"/>
                    </a:ext>
                  </a:extLst>
                </a:gridCol>
                <a:gridCol w="4614875">
                  <a:extLst>
                    <a:ext uri="{9D8B030D-6E8A-4147-A177-3AD203B41FA5}">
                      <a16:colId xmlns:a16="http://schemas.microsoft.com/office/drawing/2014/main" val="20001"/>
                    </a:ext>
                  </a:extLst>
                </a:gridCol>
              </a:tblGrid>
              <a:tr h="648725">
                <a:tc>
                  <a:txBody>
                    <a:bodyPr/>
                    <a:lstStyle/>
                    <a:p>
                      <a:pPr marL="0" marR="0" lvl="0" indent="0" algn="l" rtl="0">
                        <a:spcBef>
                          <a:spcPts val="0"/>
                        </a:spcBef>
                        <a:spcAft>
                          <a:spcPts val="0"/>
                        </a:spcAft>
                        <a:buNone/>
                      </a:pPr>
                      <a:r>
                        <a:rPr lang="en-US" sz="2000" u="none" strike="noStrike" cap="none">
                          <a:latin typeface="Times New Roman"/>
                          <a:ea typeface="Times New Roman"/>
                          <a:cs typeface="Times New Roman"/>
                          <a:sym typeface="Times New Roman"/>
                        </a:rPr>
                        <a:t>C function aspects</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Syntax</a:t>
                      </a:r>
                      <a:endParaRPr/>
                    </a:p>
                  </a:txBody>
                  <a:tcPr marL="91450" marR="91450" marT="45725" marB="45725"/>
                </a:tc>
                <a:extLst>
                  <a:ext uri="{0D108BD9-81ED-4DB2-BD59-A6C34878D82A}">
                    <a16:rowId xmlns:a16="http://schemas.microsoft.com/office/drawing/2014/main" val="10000"/>
                  </a:ext>
                </a:extLst>
              </a:tr>
              <a:tr h="9267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Function declaration</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Return-type  function-name(argument list);</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r>
                        <a:rPr lang="en-US" sz="2000">
                          <a:latin typeface="Times New Roman"/>
                          <a:ea typeface="Times New Roman"/>
                          <a:cs typeface="Times New Roman"/>
                          <a:sym typeface="Times New Roman"/>
                        </a:rPr>
                        <a:t>Eg : int add(int a, int b);</a:t>
                      </a:r>
                      <a:endParaRPr/>
                    </a:p>
                  </a:txBody>
                  <a:tcPr marL="91450" marR="91450" marT="45725" marB="45725"/>
                </a:tc>
                <a:extLst>
                  <a:ext uri="{0D108BD9-81ED-4DB2-BD59-A6C34878D82A}">
                    <a16:rowId xmlns:a16="http://schemas.microsoft.com/office/drawing/2014/main" val="10001"/>
                  </a:ext>
                </a:extLst>
              </a:tr>
              <a:tr h="1204775">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Function definition</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Return-type  function-name(argument list)</a:t>
                      </a:r>
                      <a:endParaRPr/>
                    </a:p>
                    <a:p>
                      <a:pPr marL="0" marR="0" lvl="0" indent="0" algn="l" rtl="0">
                        <a:spcBef>
                          <a:spcPts val="0"/>
                        </a:spcBef>
                        <a:spcAft>
                          <a:spcPts val="0"/>
                        </a:spcAft>
                        <a:buNone/>
                      </a:pPr>
                      <a:r>
                        <a:rPr lang="en-US" sz="2000">
                          <a:latin typeface="Times New Roman"/>
                          <a:ea typeface="Times New Roman"/>
                          <a:cs typeface="Times New Roman"/>
                          <a:sym typeface="Times New Roman"/>
                        </a:rPr>
                        <a:t>{ body of function;)</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r>
                        <a:rPr lang="en-US" sz="2000">
                          <a:latin typeface="Times New Roman"/>
                          <a:ea typeface="Times New Roman"/>
                          <a:cs typeface="Times New Roman"/>
                          <a:sym typeface="Times New Roman"/>
                        </a:rPr>
                        <a:t>Eg : int add(int a,  int b)</a:t>
                      </a:r>
                      <a:endParaRPr/>
                    </a:p>
                    <a:p>
                      <a:pPr marL="0" marR="0" lvl="0" indent="0" algn="l" rtl="0">
                        <a:spcBef>
                          <a:spcPts val="0"/>
                        </a:spcBef>
                        <a:spcAft>
                          <a:spcPts val="0"/>
                        </a:spcAft>
                        <a:buNone/>
                      </a:pPr>
                      <a:r>
                        <a:rPr lang="en-US" sz="2000">
                          <a:latin typeface="Times New Roman"/>
                          <a:ea typeface="Times New Roman"/>
                          <a:cs typeface="Times New Roman"/>
                          <a:sym typeface="Times New Roman"/>
                        </a:rPr>
                        <a:t>{int c;</a:t>
                      </a:r>
                      <a:endParaRPr/>
                    </a:p>
                    <a:p>
                      <a:pPr marL="0" marR="0" lvl="0" indent="0" algn="l" rtl="0">
                        <a:spcBef>
                          <a:spcPts val="0"/>
                        </a:spcBef>
                        <a:spcAft>
                          <a:spcPts val="0"/>
                        </a:spcAft>
                        <a:buNone/>
                      </a:pPr>
                      <a:r>
                        <a:rPr lang="en-US" sz="2000">
                          <a:latin typeface="Times New Roman"/>
                          <a:ea typeface="Times New Roman"/>
                          <a:cs typeface="Times New Roman"/>
                          <a:sym typeface="Times New Roman"/>
                        </a:rPr>
                        <a:t>c=a+b;</a:t>
                      </a:r>
                      <a:endParaRPr/>
                    </a:p>
                    <a:p>
                      <a:pPr marL="0" marR="0" lvl="0" indent="0" algn="l" rtl="0">
                        <a:spcBef>
                          <a:spcPts val="0"/>
                        </a:spcBef>
                        <a:spcAft>
                          <a:spcPts val="0"/>
                        </a:spcAft>
                        <a:buNone/>
                      </a:pPr>
                      <a:r>
                        <a:rPr lang="en-US" sz="2000">
                          <a:latin typeface="Times New Roman"/>
                          <a:ea typeface="Times New Roman"/>
                          <a:cs typeface="Times New Roman"/>
                          <a:sym typeface="Times New Roman"/>
                        </a:rPr>
                        <a:t>Return c;  }</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648725">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Function call</a:t>
                      </a:r>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Function-name(argument list);</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r>
                        <a:rPr lang="en-US" sz="2000">
                          <a:latin typeface="Times New Roman"/>
                          <a:ea typeface="Times New Roman"/>
                          <a:cs typeface="Times New Roman"/>
                          <a:sym typeface="Times New Roman"/>
                        </a:rPr>
                        <a:t>Eg : add(5,10);</a:t>
                      </a:r>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
        <p:nvSpPr>
          <p:cNvPr id="147" name="Google Shape;14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48" name="Google Shape;14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49" name="Google Shape;14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5" name="Google Shape;765;p65"/>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65"/>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67" name="Google Shape;767;p65"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768" name="Google Shape;768;p65"/>
          <p:cNvSpPr txBox="1">
            <a:spLocks noGrp="1"/>
          </p:cNvSpPr>
          <p:nvPr>
            <p:ph type="title"/>
          </p:nvPr>
        </p:nvSpPr>
        <p:spPr>
          <a:xfrm>
            <a:off x="76200" y="121920"/>
            <a:ext cx="9067800" cy="533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MCQ-</a:t>
            </a:r>
            <a:r>
              <a:rPr lang="en-US" sz="2400" b="1">
                <a:solidFill>
                  <a:srgbClr val="FF0000"/>
                </a:solidFill>
                <a:latin typeface="Times New Roman"/>
                <a:ea typeface="Times New Roman"/>
                <a:cs typeface="Times New Roman"/>
                <a:sym typeface="Times New Roman"/>
              </a:rPr>
              <a:t>What is output of the following code?</a:t>
            </a:r>
            <a:endParaRPr sz="2400" b="1">
              <a:latin typeface="Times New Roman"/>
              <a:ea typeface="Times New Roman"/>
              <a:cs typeface="Times New Roman"/>
              <a:sym typeface="Times New Roman"/>
            </a:endParaRPr>
          </a:p>
        </p:txBody>
      </p:sp>
      <p:sp>
        <p:nvSpPr>
          <p:cNvPr id="769" name="Google Shape;769;p65"/>
          <p:cNvSpPr txBox="1">
            <a:spLocks noGrp="1"/>
          </p:cNvSpPr>
          <p:nvPr>
            <p:ph type="body" idx="1"/>
          </p:nvPr>
        </p:nvSpPr>
        <p:spPr>
          <a:xfrm>
            <a:off x="457200" y="1219200"/>
            <a:ext cx="8229600" cy="4906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latin typeface="Times New Roman"/>
                <a:ea typeface="Times New Roman"/>
                <a:cs typeface="Times New Roman"/>
                <a:sym typeface="Times New Roman"/>
              </a:rPr>
              <a:t> #include &lt;iostream&gt;</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using namespace std;</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int main()</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char arr[20];</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int i;</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for(i = 0; i &lt; 10; i++)</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*(arr + i) = 65 + i;</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*(arr + i) = '\0';</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cout &lt;&lt; arr;</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return(0);</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a:t>
            </a:r>
            <a:endParaRPr/>
          </a:p>
        </p:txBody>
      </p:sp>
      <p:sp>
        <p:nvSpPr>
          <p:cNvPr id="770" name="Google Shape;770;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71" name="Google Shape;771;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6"/>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7" name="Google Shape;777;p66"/>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8" name="Google Shape;778;p66"/>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79" name="Google Shape;779;p66"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780" name="Google Shape;780;p66"/>
          <p:cNvSpPr txBox="1">
            <a:spLocks noGrp="1"/>
          </p:cNvSpPr>
          <p:nvPr>
            <p:ph type="title"/>
          </p:nvPr>
        </p:nvSpPr>
        <p:spPr>
          <a:xfrm>
            <a:off x="457200" y="121920"/>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MCQ - Answer</a:t>
            </a:r>
            <a:endParaRPr/>
          </a:p>
        </p:txBody>
      </p:sp>
      <p:sp>
        <p:nvSpPr>
          <p:cNvPr id="781" name="Google Shape;781;p6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atin typeface="Times New Roman"/>
                <a:ea typeface="Times New Roman"/>
                <a:cs typeface="Times New Roman"/>
                <a:sym typeface="Times New Roman"/>
              </a:rPr>
              <a:t>Answer: ABCDEFGHIJ</a:t>
            </a:r>
            <a:br>
              <a:rPr lang="en-US">
                <a:latin typeface="Times New Roman"/>
                <a:ea typeface="Times New Roman"/>
                <a:cs typeface="Times New Roman"/>
                <a:sym typeface="Times New Roman"/>
              </a:rPr>
            </a:br>
            <a:r>
              <a:rPr lang="en-US" b="0" i="0">
                <a:solidFill>
                  <a:srgbClr val="3A3A3A"/>
                </a:solidFill>
                <a:latin typeface="Times New Roman"/>
                <a:ea typeface="Times New Roman"/>
                <a:cs typeface="Times New Roman"/>
                <a:sym typeface="Times New Roman"/>
              </a:rPr>
              <a:t>Explanation: Each time we are assigning 65 + i.</a:t>
            </a:r>
            <a:endParaRPr/>
          </a:p>
          <a:p>
            <a:pPr marL="342900" lvl="0" indent="-342900" algn="l" rtl="0">
              <a:spcBef>
                <a:spcPts val="640"/>
              </a:spcBef>
              <a:spcAft>
                <a:spcPts val="0"/>
              </a:spcAft>
              <a:buClr>
                <a:srgbClr val="3A3A3A"/>
              </a:buClr>
              <a:buSzPts val="3200"/>
              <a:buChar char="•"/>
            </a:pPr>
            <a:r>
              <a:rPr lang="en-US" b="0" i="0">
                <a:solidFill>
                  <a:srgbClr val="3A3A3A"/>
                </a:solidFill>
                <a:latin typeface="Times New Roman"/>
                <a:ea typeface="Times New Roman"/>
                <a:cs typeface="Times New Roman"/>
                <a:sym typeface="Times New Roman"/>
              </a:rPr>
              <a:t> In first iteration i = 0 and 65 is assigned.</a:t>
            </a:r>
            <a:endParaRPr/>
          </a:p>
          <a:p>
            <a:pPr marL="342900" lvl="0" indent="-342900" algn="l" rtl="0">
              <a:spcBef>
                <a:spcPts val="640"/>
              </a:spcBef>
              <a:spcAft>
                <a:spcPts val="0"/>
              </a:spcAft>
              <a:buClr>
                <a:srgbClr val="3A3A3A"/>
              </a:buClr>
              <a:buSzPts val="3200"/>
              <a:buChar char="•"/>
            </a:pPr>
            <a:r>
              <a:rPr lang="en-US" b="0" i="0">
                <a:solidFill>
                  <a:srgbClr val="3A3A3A"/>
                </a:solidFill>
                <a:latin typeface="Times New Roman"/>
                <a:ea typeface="Times New Roman"/>
                <a:cs typeface="Times New Roman"/>
                <a:sym typeface="Times New Roman"/>
              </a:rPr>
              <a:t> So it will print from A to J.</a:t>
            </a:r>
            <a:endParaRPr>
              <a:latin typeface="Times New Roman"/>
              <a:ea typeface="Times New Roman"/>
              <a:cs typeface="Times New Roman"/>
              <a:sym typeface="Times New Roman"/>
            </a:endParaRPr>
          </a:p>
          <a:p>
            <a:pPr marL="0" lvl="0" indent="0" algn="l" rtl="0">
              <a:spcBef>
                <a:spcPts val="640"/>
              </a:spcBef>
              <a:spcAft>
                <a:spcPts val="0"/>
              </a:spcAft>
              <a:buClr>
                <a:schemeClr val="dk1"/>
              </a:buClr>
              <a:buSzPts val="3200"/>
              <a:buNone/>
            </a:pPr>
            <a:endParaRPr/>
          </a:p>
        </p:txBody>
      </p:sp>
      <p:sp>
        <p:nvSpPr>
          <p:cNvPr id="782" name="Google Shape;782;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83" name="Google Shape;783;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7"/>
          <p:cNvSpPr txBox="1">
            <a:spLocks noGrp="1"/>
          </p:cNvSpPr>
          <p:nvPr>
            <p:ph type="title"/>
          </p:nvPr>
        </p:nvSpPr>
        <p:spPr>
          <a:xfrm>
            <a:off x="685800" y="848507"/>
            <a:ext cx="7391400" cy="939669"/>
          </a:xfrm>
          <a:prstGeom prst="rect">
            <a:avLst/>
          </a:prstGeom>
          <a:solidFill>
            <a:srgbClr val="31859B"/>
          </a:solid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lt1"/>
              </a:buClr>
              <a:buSzPct val="100000"/>
              <a:buFont typeface="Times New Roman"/>
              <a:buNone/>
            </a:pPr>
            <a:r>
              <a:rPr lang="en-US" b="1">
                <a:solidFill>
                  <a:schemeClr val="lt1"/>
                </a:solidFill>
                <a:latin typeface="Times New Roman"/>
                <a:ea typeface="Times New Roman"/>
                <a:cs typeface="Times New Roman"/>
                <a:sym typeface="Times New Roman"/>
              </a:rPr>
              <a:t>Type conversion and type casting</a:t>
            </a:r>
            <a:endParaRPr/>
          </a:p>
        </p:txBody>
      </p:sp>
      <p:sp>
        <p:nvSpPr>
          <p:cNvPr id="789" name="Google Shape;789;p67"/>
          <p:cNvSpPr txBox="1">
            <a:spLocks noGrp="1"/>
          </p:cNvSpPr>
          <p:nvPr>
            <p:ph type="body" idx="1"/>
          </p:nvPr>
        </p:nvSpPr>
        <p:spPr>
          <a:xfrm>
            <a:off x="304800" y="1771651"/>
            <a:ext cx="8305800" cy="1657349"/>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1800"/>
              <a:buChar char="•"/>
            </a:pPr>
            <a:r>
              <a:rPr lang="en-US" sz="1800" b="1" dirty="0">
                <a:latin typeface="Times New Roman"/>
                <a:ea typeface="Times New Roman"/>
                <a:cs typeface="Times New Roman"/>
                <a:sym typeface="Times New Roman"/>
              </a:rPr>
              <a:t>Type conversion </a:t>
            </a:r>
            <a:r>
              <a:rPr lang="en-US" sz="1800" dirty="0">
                <a:latin typeface="Times New Roman"/>
                <a:ea typeface="Times New Roman"/>
                <a:cs typeface="Times New Roman"/>
                <a:sym typeface="Times New Roman"/>
              </a:rPr>
              <a:t>or </a:t>
            </a:r>
            <a:r>
              <a:rPr lang="en-US" sz="1800" b="1" dirty="0">
                <a:latin typeface="Times New Roman"/>
                <a:ea typeface="Times New Roman"/>
                <a:cs typeface="Times New Roman"/>
                <a:sym typeface="Times New Roman"/>
              </a:rPr>
              <a:t>typecasting</a:t>
            </a:r>
            <a:r>
              <a:rPr lang="en-US" sz="1800" dirty="0">
                <a:latin typeface="Times New Roman"/>
                <a:ea typeface="Times New Roman"/>
                <a:cs typeface="Times New Roman"/>
                <a:sym typeface="Times New Roman"/>
              </a:rPr>
              <a:t> of variables refers to changing a variable of one data type into another.</a:t>
            </a:r>
            <a:endParaRPr dirty="0"/>
          </a:p>
          <a:p>
            <a:pPr marL="342900" lvl="0" indent="-342900" algn="just" rtl="0">
              <a:spcBef>
                <a:spcPts val="360"/>
              </a:spcBef>
              <a:spcAft>
                <a:spcPts val="0"/>
              </a:spcAft>
              <a:buClr>
                <a:schemeClr val="dk1"/>
              </a:buClr>
              <a:buSzPts val="1800"/>
              <a:buChar char="•"/>
            </a:pPr>
            <a:r>
              <a:rPr lang="en-US" sz="1800" dirty="0">
                <a:latin typeface="Times New Roman"/>
                <a:ea typeface="Times New Roman"/>
                <a:cs typeface="Times New Roman"/>
                <a:sym typeface="Times New Roman"/>
              </a:rPr>
              <a:t> While </a:t>
            </a:r>
            <a:r>
              <a:rPr lang="en-US" sz="1800" b="1" dirty="0">
                <a:latin typeface="Times New Roman"/>
                <a:ea typeface="Times New Roman"/>
                <a:cs typeface="Times New Roman"/>
                <a:sym typeface="Times New Roman"/>
              </a:rPr>
              <a:t>type conversion </a:t>
            </a:r>
            <a:r>
              <a:rPr lang="en-US" sz="1800" dirty="0">
                <a:latin typeface="Times New Roman"/>
                <a:ea typeface="Times New Roman"/>
                <a:cs typeface="Times New Roman"/>
                <a:sym typeface="Times New Roman"/>
              </a:rPr>
              <a:t>is done </a:t>
            </a:r>
            <a:r>
              <a:rPr lang="en-US" sz="1800" u="sng" dirty="0">
                <a:latin typeface="Times New Roman"/>
                <a:ea typeface="Times New Roman"/>
                <a:cs typeface="Times New Roman"/>
                <a:sym typeface="Times New Roman"/>
              </a:rPr>
              <a:t>implicitly</a:t>
            </a:r>
            <a:r>
              <a:rPr lang="en-US" sz="1800" dirty="0">
                <a:latin typeface="Times New Roman"/>
                <a:ea typeface="Times New Roman"/>
                <a:cs typeface="Times New Roman"/>
                <a:sym typeface="Times New Roman"/>
              </a:rPr>
              <a:t>, </a:t>
            </a:r>
            <a:r>
              <a:rPr lang="en-US" sz="1800" b="1" dirty="0">
                <a:latin typeface="Times New Roman"/>
                <a:ea typeface="Times New Roman"/>
                <a:cs typeface="Times New Roman"/>
                <a:sym typeface="Times New Roman"/>
              </a:rPr>
              <a:t>casting</a:t>
            </a:r>
            <a:r>
              <a:rPr lang="en-US" sz="1800" dirty="0">
                <a:latin typeface="Times New Roman"/>
                <a:ea typeface="Times New Roman"/>
                <a:cs typeface="Times New Roman"/>
                <a:sym typeface="Times New Roman"/>
              </a:rPr>
              <a:t> has to be done </a:t>
            </a:r>
            <a:r>
              <a:rPr lang="en-US" sz="1800" u="sng" dirty="0">
                <a:latin typeface="Times New Roman"/>
                <a:ea typeface="Times New Roman"/>
                <a:cs typeface="Times New Roman"/>
                <a:sym typeface="Times New Roman"/>
              </a:rPr>
              <a:t>explicitly</a:t>
            </a:r>
            <a:r>
              <a:rPr lang="en-US" sz="1800" dirty="0">
                <a:latin typeface="Times New Roman"/>
                <a:ea typeface="Times New Roman"/>
                <a:cs typeface="Times New Roman"/>
                <a:sym typeface="Times New Roman"/>
              </a:rPr>
              <a:t> by the programmer.</a:t>
            </a:r>
            <a:endParaRPr dirty="0"/>
          </a:p>
        </p:txBody>
      </p:sp>
      <p:pic>
        <p:nvPicPr>
          <p:cNvPr id="790" name="Google Shape;790;p67"/>
          <p:cNvPicPr preferRelativeResize="0"/>
          <p:nvPr/>
        </p:nvPicPr>
        <p:blipFill rotWithShape="1">
          <a:blip r:embed="rId3">
            <a:alphaModFix/>
          </a:blip>
          <a:srcRect/>
          <a:stretch/>
        </p:blipFill>
        <p:spPr>
          <a:xfrm>
            <a:off x="1714500" y="3118298"/>
            <a:ext cx="5753100" cy="3053902"/>
          </a:xfrm>
          <a:prstGeom prst="rect">
            <a:avLst/>
          </a:prstGeom>
          <a:noFill/>
          <a:ln>
            <a:noFill/>
          </a:ln>
        </p:spPr>
      </p:pic>
      <p:sp>
        <p:nvSpPr>
          <p:cNvPr id="791" name="Google Shape;791;p67"/>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67"/>
          <p:cNvSpPr/>
          <p:nvPr/>
        </p:nvSpPr>
        <p:spPr>
          <a:xfrm>
            <a:off x="0" y="69932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93" name="Google Shape;793;p67" descr="pngfind.com-kingpin-png-4152286 (1).png"/>
          <p:cNvPicPr preferRelativeResize="0"/>
          <p:nvPr/>
        </p:nvPicPr>
        <p:blipFill rotWithShape="1">
          <a:blip r:embed="rId4">
            <a:alphaModFix/>
          </a:blip>
          <a:srcRect/>
          <a:stretch/>
        </p:blipFill>
        <p:spPr>
          <a:xfrm>
            <a:off x="4953000" y="425003"/>
            <a:ext cx="1219200" cy="533400"/>
          </a:xfrm>
          <a:prstGeom prst="rect">
            <a:avLst/>
          </a:prstGeom>
          <a:noFill/>
          <a:ln>
            <a:noFill/>
          </a:ln>
        </p:spPr>
      </p:pic>
      <p:sp>
        <p:nvSpPr>
          <p:cNvPr id="794" name="Google Shape;794;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795" name="Google Shape;795;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796" name="Google Shape;796;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8"/>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68"/>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03" name="Google Shape;803;p68"/>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04" name="Google Shape;804;p68"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805" name="Google Shape;805;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06" name="Google Shape;806;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sp>
        <p:nvSpPr>
          <p:cNvPr id="807" name="Google Shape;807;p68"/>
          <p:cNvSpPr txBox="1"/>
          <p:nvPr/>
        </p:nvSpPr>
        <p:spPr>
          <a:xfrm>
            <a:off x="2123728" y="1012966"/>
            <a:ext cx="461294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Implicit Type Conversion</a:t>
            </a:r>
            <a:endParaRPr dirty="0"/>
          </a:p>
        </p:txBody>
      </p:sp>
      <p:sp>
        <p:nvSpPr>
          <p:cNvPr id="808" name="Google Shape;808;p68"/>
          <p:cNvSpPr txBox="1"/>
          <p:nvPr/>
        </p:nvSpPr>
        <p:spPr>
          <a:xfrm>
            <a:off x="435621" y="1514664"/>
            <a:ext cx="8136904"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0" i="0" dirty="0">
                <a:solidFill>
                  <a:schemeClr val="dk1"/>
                </a:solidFill>
                <a:latin typeface="Arial"/>
                <a:ea typeface="Arial"/>
                <a:cs typeface="Arial"/>
                <a:sym typeface="Arial"/>
              </a:rPr>
              <a:t>The type conversion that is </a:t>
            </a:r>
            <a:r>
              <a:rPr lang="en-US" sz="1800" b="1" i="0" dirty="0">
                <a:solidFill>
                  <a:schemeClr val="dk1"/>
                </a:solidFill>
                <a:latin typeface="Arial"/>
                <a:ea typeface="Arial"/>
                <a:cs typeface="Arial"/>
                <a:sym typeface="Arial"/>
              </a:rPr>
              <a:t>done automatically </a:t>
            </a:r>
            <a:r>
              <a:rPr lang="en-US" sz="1800" b="0" i="0" dirty="0">
                <a:solidFill>
                  <a:schemeClr val="dk1"/>
                </a:solidFill>
                <a:latin typeface="Arial"/>
                <a:ea typeface="Arial"/>
                <a:cs typeface="Arial"/>
                <a:sym typeface="Arial"/>
              </a:rPr>
              <a:t>done by the compiler is known as </a:t>
            </a:r>
            <a:r>
              <a:rPr lang="en-US" sz="1800" b="1" i="0" dirty="0">
                <a:solidFill>
                  <a:schemeClr val="dk1"/>
                </a:solidFill>
                <a:latin typeface="Arial"/>
                <a:ea typeface="Arial"/>
                <a:cs typeface="Arial"/>
                <a:sym typeface="Arial"/>
              </a:rPr>
              <a:t>implicit type conversion</a:t>
            </a:r>
            <a:r>
              <a:rPr lang="en-US" sz="1800" b="0" i="0" dirty="0">
                <a:solidFill>
                  <a:schemeClr val="dk1"/>
                </a:solidFill>
                <a:latin typeface="Arial"/>
                <a:ea typeface="Arial"/>
                <a:cs typeface="Arial"/>
                <a:sym typeface="Arial"/>
              </a:rPr>
              <a:t>. This type of conversion is also known as automatic conversion.</a:t>
            </a:r>
            <a:endParaRPr sz="1800" dirty="0">
              <a:solidFill>
                <a:schemeClr val="dk1"/>
              </a:solidFill>
              <a:latin typeface="Calibri"/>
              <a:ea typeface="Calibri"/>
              <a:cs typeface="Calibri"/>
              <a:sym typeface="Calibri"/>
            </a:endParaRPr>
          </a:p>
        </p:txBody>
      </p:sp>
      <p:sp>
        <p:nvSpPr>
          <p:cNvPr id="809" name="Google Shape;809;p68"/>
          <p:cNvSpPr txBox="1"/>
          <p:nvPr/>
        </p:nvSpPr>
        <p:spPr>
          <a:xfrm>
            <a:off x="1177509" y="2395280"/>
            <a:ext cx="5464830" cy="44627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#include &lt;iostream&gt;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using namespace std;</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main()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x = 10;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integer x</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char y = 'a’;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character </a:t>
            </a:r>
            <a:r>
              <a:rPr lang="en-US" sz="1800" b="1" dirty="0">
                <a:solidFill>
                  <a:schemeClr val="dk1"/>
                </a:solidFill>
                <a:latin typeface="Calibri"/>
                <a:ea typeface="Calibri"/>
                <a:cs typeface="Calibri"/>
                <a:sym typeface="Calibri"/>
              </a:rPr>
              <a:t>y</a:t>
            </a:r>
            <a:r>
              <a:rPr lang="en-US" sz="1800" dirty="0">
                <a:solidFill>
                  <a:schemeClr val="dk1"/>
                </a:solidFill>
                <a:latin typeface="Calibri"/>
                <a:ea typeface="Calibri"/>
                <a:cs typeface="Calibri"/>
                <a:sym typeface="Calibri"/>
              </a:rPr>
              <a:t> implicitly converted to int. ASCII</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value of 'a' is 97</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x = x + 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x is implicitly converted to float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 z = x + 1;</a:t>
            </a:r>
            <a:endParaRPr dirty="0"/>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cout</a:t>
            </a:r>
            <a:r>
              <a:rPr lang="en-US" sz="1800" dirty="0">
                <a:solidFill>
                  <a:schemeClr val="dk1"/>
                </a:solidFill>
                <a:latin typeface="Calibri"/>
                <a:ea typeface="Calibri"/>
                <a:cs typeface="Calibri"/>
                <a:sym typeface="Calibri"/>
              </a:rPr>
              <a:t> &lt;&lt; "x = " &lt;&lt; x &lt;&lt; </a:t>
            </a:r>
            <a:r>
              <a:rPr lang="en-US" sz="1800" dirty="0" err="1">
                <a:solidFill>
                  <a:schemeClr val="dk1"/>
                </a:solidFill>
                <a:latin typeface="Calibri"/>
                <a:ea typeface="Calibri"/>
                <a:cs typeface="Calibri"/>
                <a:sym typeface="Calibri"/>
              </a:rPr>
              <a:t>endl</a:t>
            </a:r>
            <a:r>
              <a:rPr lang="en-US" sz="1800" dirty="0">
                <a:solidFill>
                  <a:schemeClr val="dk1"/>
                </a:solidFill>
                <a:latin typeface="Calibri"/>
                <a:ea typeface="Calibri"/>
                <a:cs typeface="Calibri"/>
                <a:sym typeface="Calibri"/>
              </a:rPr>
              <a:t>&lt;&lt; "y = " &lt;&lt; y &lt;&lt; </a:t>
            </a:r>
            <a:r>
              <a:rPr lang="en-US" sz="1800" dirty="0" err="1">
                <a:solidFill>
                  <a:schemeClr val="dk1"/>
                </a:solidFill>
                <a:latin typeface="Calibri"/>
                <a:ea typeface="Calibri"/>
                <a:cs typeface="Calibri"/>
                <a:sym typeface="Calibri"/>
              </a:rPr>
              <a:t>endl</a:t>
            </a:r>
            <a:r>
              <a:rPr lang="en-US" sz="1800" dirty="0">
                <a:solidFill>
                  <a:schemeClr val="dk1"/>
                </a:solidFill>
                <a:latin typeface="Calibri"/>
                <a:ea typeface="Calibri"/>
                <a:cs typeface="Calibri"/>
                <a:sym typeface="Calibri"/>
              </a:rPr>
              <a:t>&lt;&lt; "z = " &lt;&lt; z &lt;&lt; </a:t>
            </a:r>
            <a:r>
              <a:rPr lang="en-US" sz="1800" dirty="0" err="1">
                <a:solidFill>
                  <a:schemeClr val="dk1"/>
                </a:solidFill>
                <a:latin typeface="Calibri"/>
                <a:ea typeface="Calibri"/>
                <a:cs typeface="Calibri"/>
                <a:sym typeface="Calibri"/>
              </a:rPr>
              <a:t>endl</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return 0;}</a:t>
            </a:r>
            <a:endParaRPr dirty="0"/>
          </a:p>
          <a:p>
            <a:pPr marL="0" marR="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D19590F4-6CCF-A8F3-0358-D36034EB82AC}"/>
              </a:ext>
            </a:extLst>
          </p:cNvPr>
          <p:cNvSpPr txBox="1"/>
          <p:nvPr/>
        </p:nvSpPr>
        <p:spPr>
          <a:xfrm>
            <a:off x="6845064" y="3198431"/>
            <a:ext cx="4615132" cy="954107"/>
          </a:xfrm>
          <a:prstGeom prst="rect">
            <a:avLst/>
          </a:prstGeom>
          <a:noFill/>
        </p:spPr>
        <p:txBody>
          <a:bodyPr wrap="square">
            <a:spAutoFit/>
          </a:bodyPr>
          <a:lstStyle/>
          <a:p>
            <a:pPr marL="0" marR="0" lvl="0" indent="0" algn="l" rtl="0">
              <a:spcBef>
                <a:spcPts val="0"/>
              </a:spcBef>
              <a:spcAft>
                <a:spcPts val="0"/>
              </a:spcAft>
              <a:buNone/>
            </a:pPr>
            <a:r>
              <a:rPr lang="en-US" sz="1400" b="1" dirty="0">
                <a:solidFill>
                  <a:schemeClr val="dk1"/>
                </a:solidFill>
                <a:latin typeface="Calibri"/>
                <a:ea typeface="Calibri"/>
                <a:cs typeface="Calibri"/>
                <a:sym typeface="Calibri"/>
              </a:rPr>
              <a:t>Output:</a:t>
            </a:r>
            <a:endParaRPr lang="en-US"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x = 107</a:t>
            </a:r>
            <a:endParaRPr lang="en-US"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y = a</a:t>
            </a:r>
            <a:endParaRPr lang="en-US"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z = 108</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9"/>
          <p:cNvSpPr txBox="1">
            <a:spLocks noGrp="1"/>
          </p:cNvSpPr>
          <p:nvPr>
            <p:ph type="title"/>
          </p:nvPr>
        </p:nvSpPr>
        <p:spPr>
          <a:xfrm>
            <a:off x="1181100" y="77958"/>
            <a:ext cx="6858000" cy="388605"/>
          </a:xfrm>
          <a:prstGeom prst="rect">
            <a:avLst/>
          </a:prstGeom>
          <a:solidFill>
            <a:srgbClr val="31859B"/>
          </a:solid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lt1"/>
              </a:buClr>
              <a:buSzPct val="100000"/>
              <a:buFont typeface="Calibri"/>
              <a:buNone/>
            </a:pPr>
            <a:r>
              <a:rPr lang="en-US">
                <a:solidFill>
                  <a:schemeClr val="lt1"/>
                </a:solidFill>
              </a:rPr>
              <a:t>Type Casting</a:t>
            </a:r>
            <a:endParaRPr/>
          </a:p>
        </p:txBody>
      </p:sp>
      <p:sp>
        <p:nvSpPr>
          <p:cNvPr id="815" name="Google Shape;815;p69"/>
          <p:cNvSpPr txBox="1">
            <a:spLocks noGrp="1"/>
          </p:cNvSpPr>
          <p:nvPr>
            <p:ph type="body" idx="1"/>
          </p:nvPr>
        </p:nvSpPr>
        <p:spPr>
          <a:xfrm>
            <a:off x="228600" y="1295400"/>
            <a:ext cx="8763000" cy="48307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400"/>
              <a:buChar char="•"/>
            </a:pPr>
            <a:r>
              <a:rPr lang="en-US" sz="2400" dirty="0">
                <a:latin typeface="Times New Roman"/>
                <a:ea typeface="Times New Roman"/>
                <a:cs typeface="Times New Roman"/>
                <a:sym typeface="Times New Roman"/>
              </a:rPr>
              <a:t>Type casting an arithmetic expression tells the compiler to represent the value of the expression in a certain format.</a:t>
            </a:r>
            <a:endParaRPr dirty="0"/>
          </a:p>
          <a:p>
            <a:pPr marL="342900" lvl="0" indent="-342900" algn="just" rtl="0">
              <a:spcBef>
                <a:spcPts val="480"/>
              </a:spcBef>
              <a:spcAft>
                <a:spcPts val="0"/>
              </a:spcAft>
              <a:buClr>
                <a:schemeClr val="dk1"/>
              </a:buClr>
              <a:buSzPts val="2400"/>
              <a:buChar char="•"/>
            </a:pPr>
            <a:r>
              <a:rPr lang="en-US" sz="2400" dirty="0">
                <a:latin typeface="Times New Roman"/>
                <a:ea typeface="Times New Roman"/>
                <a:cs typeface="Times New Roman"/>
                <a:sym typeface="Times New Roman"/>
              </a:rPr>
              <a:t> It is done when the value of a higher data type has to be converted into the value of a lower data type. </a:t>
            </a:r>
            <a:endParaRPr dirty="0"/>
          </a:p>
          <a:p>
            <a:pPr marL="342900" lvl="0" indent="-342900" algn="just" rtl="0">
              <a:spcBef>
                <a:spcPts val="480"/>
              </a:spcBef>
              <a:spcAft>
                <a:spcPts val="0"/>
              </a:spcAft>
              <a:buClr>
                <a:schemeClr val="dk1"/>
              </a:buClr>
              <a:buSzPts val="2400"/>
              <a:buChar char="•"/>
            </a:pPr>
            <a:r>
              <a:rPr lang="en-US" sz="2400" dirty="0">
                <a:latin typeface="Times New Roman"/>
                <a:ea typeface="Times New Roman"/>
                <a:cs typeface="Times New Roman"/>
                <a:sym typeface="Times New Roman"/>
              </a:rPr>
              <a:t>However, this cast is under the programmer’s control and not under the compiler’s control. </a:t>
            </a:r>
            <a:endParaRPr dirty="0"/>
          </a:p>
          <a:p>
            <a:pPr marL="342900" lvl="0" indent="-342900" algn="just" rtl="0">
              <a:spcBef>
                <a:spcPts val="480"/>
              </a:spcBef>
              <a:spcAft>
                <a:spcPts val="0"/>
              </a:spcAft>
              <a:buClr>
                <a:srgbClr val="FF0000"/>
              </a:buClr>
              <a:buSzPts val="2400"/>
              <a:buChar char="•"/>
            </a:pPr>
            <a:r>
              <a:rPr lang="en-US" sz="2400" dirty="0">
                <a:solidFill>
                  <a:srgbClr val="FF0000"/>
                </a:solidFill>
                <a:latin typeface="Times New Roman"/>
                <a:ea typeface="Times New Roman"/>
                <a:cs typeface="Times New Roman"/>
                <a:sym typeface="Times New Roman"/>
              </a:rPr>
              <a:t>Syntax:</a:t>
            </a:r>
            <a:endParaRPr dirty="0"/>
          </a:p>
          <a:p>
            <a:pPr marL="342900" lvl="0" indent="-342900" algn="just" rtl="0">
              <a:spcBef>
                <a:spcPts val="480"/>
              </a:spcBef>
              <a:spcAft>
                <a:spcPts val="0"/>
              </a:spcAft>
              <a:buClr>
                <a:srgbClr val="FF0000"/>
              </a:buClr>
              <a:buSzPts val="2400"/>
              <a:buChar char="•"/>
            </a:pPr>
            <a:r>
              <a:rPr lang="en-US" sz="2400" dirty="0" err="1">
                <a:solidFill>
                  <a:srgbClr val="FF0000"/>
                </a:solidFill>
                <a:latin typeface="Times New Roman"/>
                <a:ea typeface="Times New Roman"/>
                <a:cs typeface="Times New Roman"/>
                <a:sym typeface="Times New Roman"/>
              </a:rPr>
              <a:t>destination_variable_name</a:t>
            </a:r>
            <a:r>
              <a:rPr lang="en-US" sz="2400" dirty="0">
                <a:solidFill>
                  <a:srgbClr val="FF0000"/>
                </a:solidFill>
                <a:latin typeface="Times New Roman"/>
                <a:ea typeface="Times New Roman"/>
                <a:cs typeface="Times New Roman"/>
                <a:sym typeface="Times New Roman"/>
              </a:rPr>
              <a:t>=</a:t>
            </a:r>
            <a:r>
              <a:rPr lang="en-US" sz="2400" dirty="0" err="1">
                <a:solidFill>
                  <a:srgbClr val="FF0000"/>
                </a:solidFill>
                <a:latin typeface="Times New Roman"/>
                <a:ea typeface="Times New Roman"/>
                <a:cs typeface="Times New Roman"/>
                <a:sym typeface="Times New Roman"/>
              </a:rPr>
              <a:t>destination_data_type</a:t>
            </a:r>
            <a:r>
              <a:rPr lang="en-US" sz="2400" dirty="0">
                <a:solidFill>
                  <a:srgbClr val="FF0000"/>
                </a:solidFill>
                <a:latin typeface="Times New Roman"/>
                <a:ea typeface="Times New Roman"/>
                <a:cs typeface="Times New Roman"/>
                <a:sym typeface="Times New Roman"/>
              </a:rPr>
              <a:t>(</a:t>
            </a:r>
            <a:r>
              <a:rPr lang="en-US" sz="2400" dirty="0" err="1">
                <a:solidFill>
                  <a:srgbClr val="FF0000"/>
                </a:solidFill>
                <a:latin typeface="Times New Roman"/>
                <a:ea typeface="Times New Roman"/>
                <a:cs typeface="Times New Roman"/>
                <a:sym typeface="Times New Roman"/>
              </a:rPr>
              <a:t>source_variable_name</a:t>
            </a:r>
            <a:r>
              <a:rPr lang="en-US" sz="2400" dirty="0">
                <a:solidFill>
                  <a:srgbClr val="FF0000"/>
                </a:solidFill>
                <a:latin typeface="Times New Roman"/>
                <a:ea typeface="Times New Roman"/>
                <a:cs typeface="Times New Roman"/>
                <a:sym typeface="Times New Roman"/>
              </a:rPr>
              <a:t>);</a:t>
            </a:r>
            <a:endParaRPr dirty="0"/>
          </a:p>
        </p:txBody>
      </p:sp>
      <p:sp>
        <p:nvSpPr>
          <p:cNvPr id="816" name="Google Shape;816;p69"/>
          <p:cNvSpPr/>
          <p:nvPr/>
        </p:nvSpPr>
        <p:spPr>
          <a:xfrm>
            <a:off x="3009900" y="4908550"/>
            <a:ext cx="3276600" cy="14478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float sal=10000.00;</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int income;</a:t>
            </a:r>
            <a:endParaRPr/>
          </a:p>
          <a:p>
            <a:pPr marL="0" marR="0" lvl="0" indent="0" algn="l" rtl="0">
              <a:spcBef>
                <a:spcPts val="0"/>
              </a:spcBef>
              <a:spcAft>
                <a:spcPts val="0"/>
              </a:spcAft>
              <a:buNone/>
            </a:pPr>
            <a:r>
              <a:rPr lang="en-US" sz="1800">
                <a:solidFill>
                  <a:schemeClr val="lt1"/>
                </a:solidFill>
                <a:latin typeface="Calibri"/>
                <a:ea typeface="Calibri"/>
                <a:cs typeface="Calibri"/>
                <a:sym typeface="Calibri"/>
              </a:rPr>
              <a:t>Income=int(sal);</a:t>
            </a:r>
            <a:endParaRPr/>
          </a:p>
        </p:txBody>
      </p:sp>
      <p:sp>
        <p:nvSpPr>
          <p:cNvPr id="817" name="Google Shape;817;p69"/>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69"/>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819" name="Google Shape;819;p69"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820" name="Google Shape;820;p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21" name="Google Shape;821;p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822" name="Google Shape;822;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0"/>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70"/>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70"/>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30" name="Google Shape;830;p70"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831" name="Google Shape;831;p7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32" name="Google Shape;832;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sp>
        <p:nvSpPr>
          <p:cNvPr id="833" name="Google Shape;833;p70"/>
          <p:cNvSpPr txBox="1"/>
          <p:nvPr/>
        </p:nvSpPr>
        <p:spPr>
          <a:xfrm>
            <a:off x="1295400" y="10180"/>
            <a:ext cx="640871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Example for Explicit Type Conversion</a:t>
            </a:r>
            <a:endParaRPr/>
          </a:p>
        </p:txBody>
      </p:sp>
      <p:sp>
        <p:nvSpPr>
          <p:cNvPr id="834" name="Google Shape;834;p70"/>
          <p:cNvSpPr txBox="1"/>
          <p:nvPr/>
        </p:nvSpPr>
        <p:spPr>
          <a:xfrm>
            <a:off x="1524000" y="1997839"/>
            <a:ext cx="5787819"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#include &lt;iostream&gt;</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using namespace std;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    double x = 1.2;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 Explicit conversion from double to int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int sum = (int)x + 1;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cout &lt;&lt; "Sum = " &lt;&lt; sum;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return 0;}</a:t>
            </a:r>
            <a:endParaRPr/>
          </a:p>
          <a:p>
            <a:pPr marL="0" marR="0" lvl="0" indent="0" algn="l" rtl="0">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Output: </a:t>
            </a:r>
            <a:endParaRPr/>
          </a:p>
          <a:p>
            <a:pPr marL="0" marR="0" lvl="0" indent="0" algn="l" rtl="0">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Sum = 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1"/>
          <p:cNvSpPr txBox="1"/>
          <p:nvPr/>
        </p:nvSpPr>
        <p:spPr>
          <a:xfrm>
            <a:off x="1600200" y="2866354"/>
            <a:ext cx="5943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00B050"/>
                </a:solidFill>
                <a:latin typeface="Arial"/>
                <a:ea typeface="Arial"/>
                <a:cs typeface="Arial"/>
                <a:sym typeface="Arial"/>
              </a:rPr>
              <a:t> Session-3</a:t>
            </a:r>
            <a:endParaRPr/>
          </a:p>
          <a:p>
            <a:pPr marL="0" marR="0" lvl="0" indent="0" algn="l" rtl="0">
              <a:spcBef>
                <a:spcPts val="0"/>
              </a:spcBef>
              <a:spcAft>
                <a:spcPts val="0"/>
              </a:spcAft>
              <a:buNone/>
            </a:pPr>
            <a:r>
              <a:rPr lang="en-US" sz="3000">
                <a:solidFill>
                  <a:srgbClr val="00B050"/>
                </a:solidFill>
                <a:latin typeface="Arial"/>
                <a:ea typeface="Arial"/>
                <a:cs typeface="Arial"/>
                <a:sym typeface="Arial"/>
              </a:rPr>
              <a:t>Class and objects - Features</a:t>
            </a:r>
            <a:endParaRPr/>
          </a:p>
        </p:txBody>
      </p:sp>
      <p:sp>
        <p:nvSpPr>
          <p:cNvPr id="840" name="Google Shape;840;p7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41" name="Google Shape;841;p7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842" name="Google Shape;842;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8" name="Google Shape;848;p7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49" name="Google Shape;849;p72"/>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50" name="Google Shape;850;p7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851" name="Google Shape;851;p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52" name="Google Shape;852;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sp>
        <p:nvSpPr>
          <p:cNvPr id="853" name="Google Shape;853;p72"/>
          <p:cNvSpPr txBox="1"/>
          <p:nvPr/>
        </p:nvSpPr>
        <p:spPr>
          <a:xfrm>
            <a:off x="457200" y="1019273"/>
            <a:ext cx="8579296" cy="2616101"/>
          </a:xfrm>
          <a:prstGeom prst="rect">
            <a:avLst/>
          </a:prstGeom>
          <a:noFill/>
          <a:ln>
            <a:noFill/>
          </a:ln>
        </p:spPr>
        <p:txBody>
          <a:bodyPr spcFirstLastPara="1" wrap="square" lIns="91425" tIns="45700" rIns="91425" bIns="45700" anchor="t" anchorCtr="0">
            <a:spAutoFit/>
          </a:bodyPr>
          <a:lstStyle/>
          <a:p>
            <a:pPr marL="214313" marR="0" lvl="0" indent="-214313" algn="just" rtl="0">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Class is a user defined data type, defined using keywork </a:t>
            </a:r>
            <a:r>
              <a:rPr lang="en-US" sz="2000" b="1">
                <a:solidFill>
                  <a:schemeClr val="dk1"/>
                </a:solidFill>
                <a:latin typeface="Calibri"/>
                <a:ea typeface="Calibri"/>
                <a:cs typeface="Calibri"/>
                <a:sym typeface="Calibri"/>
              </a:rPr>
              <a:t>class.</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holds its own data members and member functions, </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It can be accessed and used by creating instance of that class.</a:t>
            </a:r>
            <a:endParaRPr/>
          </a:p>
          <a:p>
            <a:pPr marL="214313" marR="0" lvl="0" indent="-214313" algn="just" rtl="0">
              <a:lnSpc>
                <a:spcPct val="15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The variables inside class definition are called as data members and</a:t>
            </a:r>
            <a:endParaRPr/>
          </a:p>
          <a:p>
            <a:pPr marL="0" marR="0" lvl="0" indent="0" algn="just" rtl="0">
              <a:lnSpc>
                <a:spcPct val="150000"/>
              </a:lnSpc>
              <a:spcBef>
                <a:spcPts val="0"/>
              </a:spcBef>
              <a:spcAft>
                <a:spcPts val="0"/>
              </a:spcAft>
              <a:buNone/>
            </a:pPr>
            <a:r>
              <a:rPr lang="en-US" sz="2000">
                <a:solidFill>
                  <a:schemeClr val="dk1"/>
                </a:solidFill>
                <a:latin typeface="Calibri"/>
                <a:ea typeface="Calibri"/>
                <a:cs typeface="Calibri"/>
                <a:sym typeface="Calibri"/>
              </a:rPr>
              <a:t>      the functions are called member functions</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72"/>
          <p:cNvSpPr txBox="1"/>
          <p:nvPr/>
        </p:nvSpPr>
        <p:spPr>
          <a:xfrm>
            <a:off x="947125" y="47685"/>
            <a:ext cx="461554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Calibri"/>
                <a:ea typeface="Calibri"/>
                <a:cs typeface="Calibri"/>
                <a:sym typeface="Calibri"/>
              </a:rPr>
              <a:t>Class</a:t>
            </a:r>
            <a:endParaRPr/>
          </a:p>
        </p:txBody>
      </p:sp>
      <p:sp>
        <p:nvSpPr>
          <p:cNvPr id="855" name="Google Shape;855;p72"/>
          <p:cNvSpPr txBox="1"/>
          <p:nvPr/>
        </p:nvSpPr>
        <p:spPr>
          <a:xfrm>
            <a:off x="2195736" y="3429000"/>
            <a:ext cx="4120006"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class className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data members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member functions</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3"/>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1" name="Google Shape;861;p73"/>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62" name="Google Shape;862;p73"/>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63" name="Google Shape;863;p73"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864" name="Google Shape;864;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65" name="Google Shape;865;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sp>
        <p:nvSpPr>
          <p:cNvPr id="866" name="Google Shape;866;p73"/>
          <p:cNvSpPr txBox="1"/>
          <p:nvPr/>
        </p:nvSpPr>
        <p:spPr>
          <a:xfrm>
            <a:off x="5292080" y="1380013"/>
            <a:ext cx="3851920"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Example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class Room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public:</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double length;</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double breadth;</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double height;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double calculateArea(){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length * breadth;</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double calculateVolume(){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length * breadth * height;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867" name="Google Shape;867;p73"/>
          <p:cNvSpPr txBox="1"/>
          <p:nvPr/>
        </p:nvSpPr>
        <p:spPr>
          <a:xfrm>
            <a:off x="107504" y="1256955"/>
            <a:ext cx="4921696" cy="4619854"/>
          </a:xfrm>
          <a:prstGeom prst="rect">
            <a:avLst/>
          </a:prstGeom>
          <a:noFill/>
          <a:ln>
            <a:noFill/>
          </a:ln>
        </p:spPr>
        <p:txBody>
          <a:bodyPr spcFirstLastPara="1" wrap="square" lIns="91425" tIns="45700" rIns="91425" bIns="45700" anchor="t" anchorCtr="0">
            <a:spAutoFit/>
          </a:bodyPr>
          <a:lstStyle/>
          <a:p>
            <a:pPr marL="214313" marR="0" lvl="0" indent="-214313"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Class is just a blue print, which declares and defines characteristics and behavior, namely data members and member functions respectively.</a:t>
            </a:r>
            <a:endParaRPr/>
          </a:p>
          <a:p>
            <a:pPr marL="214313" marR="0" lvl="0" indent="-214313" algn="just"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All objects of this class will share these characteristics and behavior.</a:t>
            </a:r>
            <a:endParaRPr/>
          </a:p>
          <a:p>
            <a:pPr marL="214313" marR="0" lvl="0" indent="-214313"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Class name must start with an uppercase letter(Although this is not mandatory).</a:t>
            </a:r>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FF0000"/>
                </a:solidFill>
                <a:latin typeface="Calibri"/>
                <a:ea typeface="Calibri"/>
                <a:cs typeface="Calibri"/>
                <a:sym typeface="Calibri"/>
              </a:rPr>
              <a:t> </a:t>
            </a:r>
            <a:r>
              <a:rPr lang="en-US" sz="1800" i="1">
                <a:solidFill>
                  <a:srgbClr val="FF0000"/>
                </a:solidFill>
                <a:latin typeface="Calibri"/>
                <a:ea typeface="Calibri"/>
                <a:cs typeface="Calibri"/>
                <a:sym typeface="Calibri"/>
              </a:rPr>
              <a:t>Example</a:t>
            </a:r>
            <a:r>
              <a:rPr lang="en-US" sz="1800">
                <a:solidFill>
                  <a:srgbClr val="FF0000"/>
                </a:solidFill>
                <a:latin typeface="Calibri"/>
                <a:ea typeface="Calibri"/>
                <a:cs typeface="Calibri"/>
                <a:sym typeface="Calibri"/>
              </a:rPr>
              <a:t>,</a:t>
            </a:r>
            <a:endParaRPr/>
          </a:p>
          <a:p>
            <a:pPr marL="0" marR="0" lvl="0" indent="0" algn="l" rtl="0">
              <a:lnSpc>
                <a:spcPct val="150000"/>
              </a:lnSpc>
              <a:spcBef>
                <a:spcPts val="0"/>
              </a:spcBef>
              <a:spcAft>
                <a:spcPts val="0"/>
              </a:spcAft>
              <a:buNone/>
            </a:pPr>
            <a:r>
              <a:rPr lang="en-US" sz="1800">
                <a:solidFill>
                  <a:srgbClr val="FF0000"/>
                </a:solidFill>
                <a:latin typeface="Calibri"/>
                <a:ea typeface="Calibri"/>
                <a:cs typeface="Calibri"/>
                <a:sym typeface="Calibri"/>
              </a:rPr>
              <a:t>			class Student</a:t>
            </a:r>
            <a:endParaRPr/>
          </a:p>
          <a:p>
            <a:pPr marL="214313" marR="0" lvl="0" indent="-100013" algn="just" rtl="0">
              <a:lnSpc>
                <a:spcPct val="15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7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3" name="Google Shape;873;p7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74" name="Google Shape;874;p74"/>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75" name="Google Shape;875;p7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876" name="Google Shape;876;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77" name="Google Shape;877;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sp>
        <p:nvSpPr>
          <p:cNvPr id="878" name="Google Shape;878;p74"/>
          <p:cNvSpPr txBox="1"/>
          <p:nvPr/>
        </p:nvSpPr>
        <p:spPr>
          <a:xfrm>
            <a:off x="1691680" y="164068"/>
            <a:ext cx="461554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Define a Class Type</a:t>
            </a:r>
            <a:endParaRPr/>
          </a:p>
        </p:txBody>
      </p:sp>
      <p:pic>
        <p:nvPicPr>
          <p:cNvPr id="879" name="Google Shape;879;p74"/>
          <p:cNvPicPr preferRelativeResize="0"/>
          <p:nvPr/>
        </p:nvPicPr>
        <p:blipFill rotWithShape="1">
          <a:blip r:embed="rId4">
            <a:alphaModFix/>
          </a:blip>
          <a:srcRect/>
          <a:stretch/>
        </p:blipFill>
        <p:spPr>
          <a:xfrm>
            <a:off x="921803" y="1283732"/>
            <a:ext cx="7300394" cy="4074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p:nvPr/>
        </p:nvSpPr>
        <p:spPr>
          <a:xfrm>
            <a:off x="457200" y="1066800"/>
            <a:ext cx="82296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200"/>
              <a:buFont typeface="Times New Roman"/>
              <a:buNone/>
            </a:pPr>
            <a:r>
              <a:rPr lang="en-US" sz="3200" b="1" i="0" u="none" strike="noStrike" cap="none">
                <a:solidFill>
                  <a:schemeClr val="dk1"/>
                </a:solidFill>
                <a:latin typeface="Times New Roman"/>
                <a:ea typeface="Times New Roman"/>
                <a:cs typeface="Times New Roman"/>
                <a:sym typeface="Times New Roman"/>
              </a:rPr>
              <a:t>Features of Procedure Oriented Programming Language</a:t>
            </a:r>
            <a:endParaRPr/>
          </a:p>
        </p:txBody>
      </p:sp>
      <p:sp>
        <p:nvSpPr>
          <p:cNvPr id="155" name="Google Shape;155;p21"/>
          <p:cNvSpPr txBox="1"/>
          <p:nvPr/>
        </p:nvSpPr>
        <p:spPr>
          <a:xfrm>
            <a:off x="457200" y="1951037"/>
            <a:ext cx="8458200" cy="4754563"/>
          </a:xfrm>
          <a:prstGeom prst="rect">
            <a:avLst/>
          </a:prstGeom>
          <a:noFill/>
          <a:ln>
            <a:noFill/>
          </a:ln>
        </p:spPr>
        <p:txBody>
          <a:bodyPr spcFirstLastPara="1" wrap="square" lIns="91425" tIns="45700" rIns="91425" bIns="45700" anchor="t" anchorCtr="0">
            <a:normAutofit/>
          </a:bodyPr>
          <a:lstStyle/>
          <a:p>
            <a:pPr marL="342900" marR="0" lvl="0" indent="-342900" algn="just" rtl="0">
              <a:spcBef>
                <a:spcPts val="0"/>
              </a:spcBef>
              <a:spcAft>
                <a:spcPts val="0"/>
              </a:spcAft>
              <a:buClr>
                <a:schemeClr val="dk1"/>
              </a:buClr>
              <a:buSzPts val="2800"/>
              <a:buFont typeface="Arial"/>
              <a:buChar char="•"/>
            </a:pPr>
            <a:r>
              <a:rPr lang="en-US" sz="2800" b="1" i="0" u="none" strike="noStrike" cap="none">
                <a:solidFill>
                  <a:schemeClr val="dk1"/>
                </a:solidFill>
                <a:latin typeface="Times New Roman"/>
                <a:ea typeface="Times New Roman"/>
                <a:cs typeface="Times New Roman"/>
                <a:sym typeface="Times New Roman"/>
              </a:rPr>
              <a:t>Smaller programs </a:t>
            </a:r>
            <a:r>
              <a:rPr lang="en-US" sz="2800" b="0" i="0" u="none" strike="noStrike" cap="none">
                <a:solidFill>
                  <a:schemeClr val="dk1"/>
                </a:solidFill>
                <a:latin typeface="Times New Roman"/>
                <a:ea typeface="Times New Roman"/>
                <a:cs typeface="Times New Roman"/>
                <a:sym typeface="Times New Roman"/>
              </a:rPr>
              <a:t>- A program in a procedural language is a list of instructions.</a:t>
            </a:r>
            <a:endParaRPr/>
          </a:p>
          <a:p>
            <a:pPr marL="342900" marR="0" lvl="0" indent="-342900" algn="just" rtl="0">
              <a:lnSpc>
                <a:spcPct val="90000"/>
              </a:lnSpc>
              <a:spcBef>
                <a:spcPts val="560"/>
              </a:spcBef>
              <a:spcAft>
                <a:spcPts val="0"/>
              </a:spcAft>
              <a:buClr>
                <a:schemeClr val="dk1"/>
              </a:buClr>
              <a:buSzPts val="2800"/>
              <a:buFont typeface="Arial"/>
              <a:buChar char="•"/>
            </a:pPr>
            <a:r>
              <a:rPr lang="en-US" sz="2800" b="1" i="0" u="none" strike="noStrike" cap="none">
                <a:solidFill>
                  <a:schemeClr val="dk1"/>
                </a:solidFill>
                <a:latin typeface="Times New Roman"/>
                <a:ea typeface="Times New Roman"/>
                <a:cs typeface="Times New Roman"/>
                <a:sym typeface="Times New Roman"/>
              </a:rPr>
              <a:t>Larger programs </a:t>
            </a:r>
            <a:r>
              <a:rPr lang="en-US" sz="2800" b="0" i="0" u="none" strike="noStrike" cap="none">
                <a:solidFill>
                  <a:schemeClr val="dk1"/>
                </a:solidFill>
                <a:latin typeface="Times New Roman"/>
                <a:ea typeface="Times New Roman"/>
                <a:cs typeface="Times New Roman"/>
                <a:sym typeface="Times New Roman"/>
              </a:rPr>
              <a:t>are divided in to smaller programs known as functions.</a:t>
            </a:r>
            <a:endParaRPr/>
          </a:p>
          <a:p>
            <a:pPr marL="342900" marR="0" lvl="0" indent="-342900" algn="just" rtl="0">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Each </a:t>
            </a:r>
            <a:r>
              <a:rPr lang="en-US" sz="2800" b="1" i="0" u="none" strike="noStrike" cap="none">
                <a:solidFill>
                  <a:schemeClr val="dk1"/>
                </a:solidFill>
                <a:latin typeface="Times New Roman"/>
                <a:ea typeface="Times New Roman"/>
                <a:cs typeface="Times New Roman"/>
                <a:sym typeface="Times New Roman"/>
              </a:rPr>
              <a:t>function</a:t>
            </a:r>
            <a:r>
              <a:rPr lang="en-US" sz="2800" b="0" i="0" u="none" strike="noStrike" cap="none">
                <a:solidFill>
                  <a:schemeClr val="dk1"/>
                </a:solidFill>
                <a:latin typeface="Times New Roman"/>
                <a:ea typeface="Times New Roman"/>
                <a:cs typeface="Times New Roman"/>
                <a:sym typeface="Times New Roman"/>
              </a:rPr>
              <a:t> has a </a:t>
            </a:r>
            <a:r>
              <a:rPr lang="en-US" sz="2800" b="1" i="0" u="none" strike="noStrike" cap="none">
                <a:solidFill>
                  <a:schemeClr val="dk1"/>
                </a:solidFill>
                <a:latin typeface="Times New Roman"/>
                <a:ea typeface="Times New Roman"/>
                <a:cs typeface="Times New Roman"/>
                <a:sym typeface="Times New Roman"/>
              </a:rPr>
              <a:t>clearly defined purpose and a</a:t>
            </a:r>
            <a:endParaRPr/>
          </a:p>
          <a:p>
            <a:pPr marL="342900" marR="0" lvl="0" indent="-342900" algn="just" rtl="0">
              <a:spcBef>
                <a:spcPts val="560"/>
              </a:spcBef>
              <a:spcAft>
                <a:spcPts val="0"/>
              </a:spcAft>
              <a:buClr>
                <a:schemeClr val="dk1"/>
              </a:buClr>
              <a:buSzPts val="2800"/>
              <a:buFont typeface="Arial"/>
              <a:buNone/>
            </a:pPr>
            <a:r>
              <a:rPr lang="en-US" sz="2800" b="1" i="0" u="none" strike="noStrike" cap="none">
                <a:solidFill>
                  <a:schemeClr val="dk1"/>
                </a:solidFill>
                <a:latin typeface="Times New Roman"/>
                <a:ea typeface="Times New Roman"/>
                <a:cs typeface="Times New Roman"/>
                <a:sym typeface="Times New Roman"/>
              </a:rPr>
              <a:t>	clearly defined interface to the other functions</a:t>
            </a:r>
            <a:r>
              <a:rPr lang="en-US" sz="2800" b="0" i="0" u="none" strike="noStrike" cap="none">
                <a:solidFill>
                  <a:schemeClr val="dk1"/>
                </a:solidFill>
                <a:latin typeface="Times New Roman"/>
                <a:ea typeface="Times New Roman"/>
                <a:cs typeface="Times New Roman"/>
                <a:sym typeface="Times New Roman"/>
              </a:rPr>
              <a:t> in the program.</a:t>
            </a:r>
            <a:endParaRPr/>
          </a:p>
          <a:p>
            <a:pPr marL="342900" marR="0" lvl="0" indent="-342900" algn="just" rtl="0">
              <a:lnSpc>
                <a:spcPct val="90000"/>
              </a:lnSpc>
              <a:spcBef>
                <a:spcPts val="560"/>
              </a:spcBef>
              <a:spcAft>
                <a:spcPts val="0"/>
              </a:spcAft>
              <a:buClr>
                <a:schemeClr val="dk1"/>
              </a:buClr>
              <a:buSzPts val="2800"/>
              <a:buFont typeface="Arial"/>
              <a:buChar char="•"/>
            </a:pPr>
            <a:r>
              <a:rPr lang="en-US" sz="2800" b="1" i="0" u="none" strike="noStrike" cap="none">
                <a:solidFill>
                  <a:schemeClr val="dk1"/>
                </a:solidFill>
                <a:latin typeface="Times New Roman"/>
                <a:ea typeface="Times New Roman"/>
                <a:cs typeface="Times New Roman"/>
                <a:sym typeface="Times New Roman"/>
              </a:rPr>
              <a:t>Data is Global </a:t>
            </a:r>
            <a:r>
              <a:rPr lang="en-US" sz="2800" b="0" i="0" u="none" strike="noStrike" cap="none">
                <a:solidFill>
                  <a:schemeClr val="dk1"/>
                </a:solidFill>
                <a:latin typeface="Times New Roman"/>
                <a:ea typeface="Times New Roman"/>
                <a:cs typeface="Times New Roman"/>
                <a:sym typeface="Times New Roman"/>
              </a:rPr>
              <a:t>and shared by almost all the functions.</a:t>
            </a:r>
            <a:endParaRPr/>
          </a:p>
          <a:p>
            <a:pPr marL="342900" marR="0" lvl="0" indent="-342900" algn="just" rtl="0">
              <a:lnSpc>
                <a:spcPct val="90000"/>
              </a:lnSpc>
              <a:spcBef>
                <a:spcPts val="56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Employs </a:t>
            </a:r>
            <a:r>
              <a:rPr lang="en-US" sz="2800" b="1" i="0" u="none" strike="noStrike" cap="none">
                <a:solidFill>
                  <a:schemeClr val="dk1"/>
                </a:solidFill>
                <a:latin typeface="Times New Roman"/>
                <a:ea typeface="Times New Roman"/>
                <a:cs typeface="Times New Roman"/>
                <a:sym typeface="Times New Roman"/>
              </a:rPr>
              <a:t>Top Down approach</a:t>
            </a:r>
            <a:r>
              <a:rPr lang="en-US" sz="2800" b="0" i="0" u="none" strike="noStrike" cap="none">
                <a:solidFill>
                  <a:schemeClr val="dk1"/>
                </a:solidFill>
                <a:latin typeface="Times New Roman"/>
                <a:ea typeface="Times New Roman"/>
                <a:cs typeface="Times New Roman"/>
                <a:sym typeface="Times New Roman"/>
              </a:rPr>
              <a:t> in Program Design.</a:t>
            </a:r>
            <a:endParaRPr sz="2800" b="0" i="0" u="none" strike="noStrike" cap="none">
              <a:solidFill>
                <a:schemeClr val="dk1"/>
              </a:solidFill>
              <a:latin typeface="Times New Roman"/>
              <a:ea typeface="Times New Roman"/>
              <a:cs typeface="Times New Roman"/>
              <a:sym typeface="Times New Roman"/>
            </a:endParaRPr>
          </a:p>
        </p:txBody>
      </p:sp>
      <p:sp>
        <p:nvSpPr>
          <p:cNvPr id="156" name="Google Shape;15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57" name="Google Shape;15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58" name="Google Shape;15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sp>
        <p:nvSpPr>
          <p:cNvPr id="885" name="Google Shape;885;p75"/>
          <p:cNvSpPr txBox="1">
            <a:spLocks noGrp="1"/>
          </p:cNvSpPr>
          <p:nvPr>
            <p:ph type="body" idx="1"/>
          </p:nvPr>
        </p:nvSpPr>
        <p:spPr>
          <a:xfrm>
            <a:off x="561036" y="1440020"/>
            <a:ext cx="7029450" cy="37719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Clr>
                <a:schemeClr val="dk1"/>
              </a:buClr>
              <a:buSzPct val="100000"/>
              <a:buNone/>
            </a:pPr>
            <a:r>
              <a:rPr lang="en-US"/>
              <a:t>- </a:t>
            </a:r>
            <a:r>
              <a:rPr lang="en-US">
                <a:solidFill>
                  <a:srgbClr val="FF0000"/>
                </a:solidFill>
              </a:rPr>
              <a:t>Data members </a:t>
            </a:r>
            <a:r>
              <a:rPr lang="en-US"/>
              <a:t>Can be of any type, built-in or user-defined.</a:t>
            </a:r>
            <a:endParaRPr/>
          </a:p>
          <a:p>
            <a:pPr marL="0" lvl="0" indent="0" algn="l" rtl="0">
              <a:spcBef>
                <a:spcPts val="544"/>
              </a:spcBef>
              <a:spcAft>
                <a:spcPts val="0"/>
              </a:spcAft>
              <a:buClr>
                <a:schemeClr val="dk1"/>
              </a:buClr>
              <a:buSzPct val="100000"/>
              <a:buNone/>
            </a:pPr>
            <a:r>
              <a:rPr lang="en-US"/>
              <a:t>This may be,</a:t>
            </a:r>
            <a:endParaRPr/>
          </a:p>
          <a:p>
            <a:pPr marL="342900" lvl="0" indent="-342900" algn="l" rtl="0">
              <a:lnSpc>
                <a:spcPct val="150000"/>
              </a:lnSpc>
              <a:spcBef>
                <a:spcPts val="544"/>
              </a:spcBef>
              <a:spcAft>
                <a:spcPts val="0"/>
              </a:spcAft>
              <a:buClr>
                <a:schemeClr val="dk1"/>
              </a:buClr>
              <a:buSzPct val="100000"/>
              <a:buChar char="•"/>
            </a:pPr>
            <a:r>
              <a:rPr lang="en-US" i="1"/>
              <a:t>	</a:t>
            </a:r>
            <a:r>
              <a:rPr lang="en-US">
                <a:solidFill>
                  <a:srgbClr val="FF0000"/>
                </a:solidFill>
              </a:rPr>
              <a:t>non-static</a:t>
            </a:r>
            <a:r>
              <a:rPr lang="en-US"/>
              <a:t> data member</a:t>
            </a:r>
            <a:endParaRPr/>
          </a:p>
          <a:p>
            <a:pPr marL="342900" lvl="1" indent="0" algn="l" rtl="0">
              <a:lnSpc>
                <a:spcPct val="150000"/>
              </a:lnSpc>
              <a:spcBef>
                <a:spcPts val="476"/>
              </a:spcBef>
              <a:spcAft>
                <a:spcPts val="0"/>
              </a:spcAft>
              <a:buClr>
                <a:schemeClr val="dk1"/>
              </a:buClr>
              <a:buSzPct val="100000"/>
              <a:buNone/>
            </a:pPr>
            <a:r>
              <a:rPr lang="en-US"/>
              <a:t>		Each class object has its own copy</a:t>
            </a:r>
            <a:endParaRPr/>
          </a:p>
          <a:p>
            <a:pPr marL="342900" lvl="0" indent="-342900" algn="l" rtl="0">
              <a:lnSpc>
                <a:spcPct val="150000"/>
              </a:lnSpc>
              <a:spcBef>
                <a:spcPts val="544"/>
              </a:spcBef>
              <a:spcAft>
                <a:spcPts val="0"/>
              </a:spcAft>
              <a:buClr>
                <a:schemeClr val="dk1"/>
              </a:buClr>
              <a:buSzPct val="100000"/>
              <a:buChar char="•"/>
            </a:pPr>
            <a:r>
              <a:rPr lang="en-US" i="1"/>
              <a:t>	</a:t>
            </a:r>
            <a:r>
              <a:rPr lang="en-US">
                <a:solidFill>
                  <a:srgbClr val="FF0000"/>
                </a:solidFill>
              </a:rPr>
              <a:t>static</a:t>
            </a:r>
            <a:r>
              <a:rPr lang="en-US"/>
              <a:t> data member</a:t>
            </a:r>
            <a:endParaRPr/>
          </a:p>
          <a:p>
            <a:pPr marL="342900" lvl="1" indent="0" algn="l" rtl="0">
              <a:lnSpc>
                <a:spcPct val="150000"/>
              </a:lnSpc>
              <a:spcBef>
                <a:spcPts val="476"/>
              </a:spcBef>
              <a:spcAft>
                <a:spcPts val="0"/>
              </a:spcAft>
              <a:buClr>
                <a:schemeClr val="dk1"/>
              </a:buClr>
              <a:buSzPct val="100000"/>
              <a:buNone/>
            </a:pPr>
            <a:r>
              <a:rPr lang="en-US"/>
              <a:t>		Acts as a global variable</a:t>
            </a:r>
            <a:endParaRPr/>
          </a:p>
        </p:txBody>
      </p:sp>
      <p:sp>
        <p:nvSpPr>
          <p:cNvPr id="886" name="Google Shape;886;p75"/>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p75"/>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888" name="Google Shape;888;p75"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889" name="Google Shape;889;p7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890" name="Google Shape;890;p7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sp>
        <p:nvSpPr>
          <p:cNvPr id="896" name="Google Shape;896;p76"/>
          <p:cNvSpPr txBox="1"/>
          <p:nvPr/>
        </p:nvSpPr>
        <p:spPr>
          <a:xfrm>
            <a:off x="778367" y="1233154"/>
            <a:ext cx="6000750" cy="4492127"/>
          </a:xfrm>
          <a:prstGeom prst="rect">
            <a:avLst/>
          </a:prstGeom>
          <a:noFill/>
          <a:ln>
            <a:noFill/>
          </a:ln>
        </p:spPr>
        <p:txBody>
          <a:bodyPr spcFirstLastPara="1" wrap="square" lIns="91425" tIns="45700" rIns="91425" bIns="45700" anchor="t" anchorCtr="0">
            <a:spAutoFit/>
          </a:bodyPr>
          <a:lstStyle/>
          <a:p>
            <a:pPr marL="214313" marR="0" lvl="0" indent="-214313" algn="l" rtl="0">
              <a:lnSpc>
                <a:spcPct val="150000"/>
              </a:lnSpc>
              <a:spcBef>
                <a:spcPts val="0"/>
              </a:spcBef>
              <a:spcAft>
                <a:spcPts val="0"/>
              </a:spcAft>
              <a:buClr>
                <a:srgbClr val="FF0000"/>
              </a:buClr>
              <a:buSzPts val="1500"/>
              <a:buFont typeface="Arial"/>
              <a:buChar char="•"/>
            </a:pPr>
            <a:r>
              <a:rPr lang="en-US" sz="1500">
                <a:solidFill>
                  <a:srgbClr val="FF0000"/>
                </a:solidFill>
                <a:latin typeface="Calibri"/>
                <a:ea typeface="Calibri"/>
                <a:cs typeface="Calibri"/>
                <a:sym typeface="Calibri"/>
              </a:rPr>
              <a:t>Static</a:t>
            </a:r>
            <a:r>
              <a:rPr lang="en-US" sz="1500">
                <a:solidFill>
                  <a:schemeClr val="dk1"/>
                </a:solidFill>
                <a:latin typeface="Calibri"/>
                <a:ea typeface="Calibri"/>
                <a:cs typeface="Calibri"/>
                <a:sym typeface="Calibri"/>
              </a:rPr>
              <a:t> data member is declared using the static keyword.</a:t>
            </a:r>
            <a:endParaRPr/>
          </a:p>
          <a:p>
            <a:pPr marL="214313" marR="0" lvl="0" indent="-214313" algn="l" rtl="0">
              <a:lnSpc>
                <a:spcPct val="15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There is only one copy of the static data member in the class. All the objects share the static data member. </a:t>
            </a:r>
            <a:endParaRPr/>
          </a:p>
          <a:p>
            <a:pPr marL="214313" marR="0" lvl="0" indent="-214313" algn="l" rtl="0">
              <a:lnSpc>
                <a:spcPct val="15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The static data member is always initialized to zero when the first class object is created.</a:t>
            </a:r>
            <a:endParaRPr/>
          </a:p>
          <a:p>
            <a:pPr marL="214313" marR="0" lvl="0" indent="-128588" algn="l" rtl="0">
              <a:lnSpc>
                <a:spcPct val="150000"/>
              </a:lnSpc>
              <a:spcBef>
                <a:spcPts val="0"/>
              </a:spcBef>
              <a:spcAft>
                <a:spcPts val="0"/>
              </a:spcAft>
              <a:buClr>
                <a:schemeClr val="dk1"/>
              </a:buClr>
              <a:buSzPts val="1350"/>
              <a:buFont typeface="Arial"/>
              <a:buNone/>
            </a:pPr>
            <a:endParaRPr sz="135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500" i="1">
                <a:solidFill>
                  <a:srgbClr val="FF0000"/>
                </a:solidFill>
                <a:latin typeface="Calibri"/>
                <a:ea typeface="Calibri"/>
                <a:cs typeface="Calibri"/>
                <a:sym typeface="Calibri"/>
              </a:rPr>
              <a:t>Syntax:</a:t>
            </a:r>
            <a:endParaRPr/>
          </a:p>
          <a:p>
            <a:pPr marL="0" marR="0" lvl="0" indent="0" algn="l" rtl="0">
              <a:lnSpc>
                <a:spcPct val="150000"/>
              </a:lnSpc>
              <a:spcBef>
                <a:spcPts val="0"/>
              </a:spcBef>
              <a:spcAft>
                <a:spcPts val="0"/>
              </a:spcAft>
              <a:buNone/>
            </a:pPr>
            <a:r>
              <a:rPr lang="en-US" sz="1500" i="1">
                <a:solidFill>
                  <a:srgbClr val="FF0000"/>
                </a:solidFill>
                <a:latin typeface="Calibri"/>
                <a:ea typeface="Calibri"/>
                <a:cs typeface="Calibri"/>
                <a:sym typeface="Calibri"/>
              </a:rPr>
              <a:t>  </a:t>
            </a:r>
            <a:r>
              <a:rPr lang="en-US" sz="1500" i="1">
                <a:solidFill>
                  <a:srgbClr val="00B050"/>
                </a:solidFill>
                <a:latin typeface="Calibri"/>
                <a:ea typeface="Calibri"/>
                <a:cs typeface="Calibri"/>
                <a:sym typeface="Calibri"/>
              </a:rPr>
              <a:t>static</a:t>
            </a:r>
            <a:r>
              <a:rPr lang="en-US" sz="1500" i="1">
                <a:solidFill>
                  <a:srgbClr val="FF0000"/>
                </a:solidFill>
                <a:latin typeface="Calibri"/>
                <a:ea typeface="Calibri"/>
                <a:cs typeface="Calibri"/>
                <a:sym typeface="Calibri"/>
              </a:rPr>
              <a:t> data_type </a:t>
            </a:r>
            <a:r>
              <a:rPr lang="en-US" sz="1500" i="1">
                <a:solidFill>
                  <a:srgbClr val="31859B"/>
                </a:solidFill>
                <a:latin typeface="Calibri"/>
                <a:ea typeface="Calibri"/>
                <a:cs typeface="Calibri"/>
                <a:sym typeface="Calibri"/>
              </a:rPr>
              <a:t>datamember_name</a:t>
            </a:r>
            <a:r>
              <a:rPr lang="en-US" sz="1500" i="1">
                <a:solidFill>
                  <a:srgbClr val="FF0000"/>
                </a:solidFill>
                <a:latin typeface="Calibri"/>
                <a:ea typeface="Calibri"/>
                <a:cs typeface="Calibri"/>
                <a:sym typeface="Calibri"/>
              </a:rPr>
              <a:t>;</a:t>
            </a:r>
            <a:endParaRPr/>
          </a:p>
          <a:p>
            <a:pPr marL="0" marR="0" lvl="0" indent="0" algn="l" rtl="0">
              <a:lnSpc>
                <a:spcPct val="150000"/>
              </a:lnSpc>
              <a:spcBef>
                <a:spcPts val="0"/>
              </a:spcBef>
              <a:spcAft>
                <a:spcPts val="0"/>
              </a:spcAft>
              <a:buNone/>
            </a:pPr>
            <a:r>
              <a:rPr lang="en-US" sz="1500">
                <a:solidFill>
                  <a:schemeClr val="dk1"/>
                </a:solidFill>
                <a:latin typeface="Calibri"/>
                <a:ea typeface="Calibri"/>
                <a:cs typeface="Calibri"/>
                <a:sym typeface="Calibri"/>
              </a:rPr>
              <a:t>Here </a:t>
            </a:r>
            <a:endParaRPr/>
          </a:p>
          <a:p>
            <a:pPr marL="0" marR="0" lvl="0" indent="0" algn="l" rtl="0">
              <a:lnSpc>
                <a:spcPct val="150000"/>
              </a:lnSpc>
              <a:spcBef>
                <a:spcPts val="0"/>
              </a:spcBef>
              <a:spcAft>
                <a:spcPts val="0"/>
              </a:spcAft>
              <a:buNone/>
            </a:pPr>
            <a:r>
              <a:rPr lang="en-US" sz="1500">
                <a:solidFill>
                  <a:srgbClr val="00B050"/>
                </a:solidFill>
                <a:latin typeface="Calibri"/>
                <a:ea typeface="Calibri"/>
                <a:cs typeface="Calibri"/>
                <a:sym typeface="Calibri"/>
              </a:rPr>
              <a:t>static</a:t>
            </a:r>
            <a:r>
              <a:rPr lang="en-US" sz="1500">
                <a:solidFill>
                  <a:schemeClr val="dk1"/>
                </a:solidFill>
                <a:latin typeface="Calibri"/>
                <a:ea typeface="Calibri"/>
                <a:cs typeface="Calibri"/>
                <a:sym typeface="Calibri"/>
              </a:rPr>
              <a:t> is the keyword.</a:t>
            </a:r>
            <a:endParaRPr/>
          </a:p>
          <a:p>
            <a:pPr marL="0" marR="0" lvl="0" indent="0" algn="l" rtl="0">
              <a:lnSpc>
                <a:spcPct val="150000"/>
              </a:lnSpc>
              <a:spcBef>
                <a:spcPts val="0"/>
              </a:spcBef>
              <a:spcAft>
                <a:spcPts val="0"/>
              </a:spcAft>
              <a:buNone/>
            </a:pPr>
            <a:r>
              <a:rPr lang="en-US" sz="1500">
                <a:solidFill>
                  <a:srgbClr val="FF0000"/>
                </a:solidFill>
                <a:latin typeface="Calibri"/>
                <a:ea typeface="Calibri"/>
                <a:cs typeface="Calibri"/>
                <a:sym typeface="Calibri"/>
              </a:rPr>
              <a:t>data_type</a:t>
            </a:r>
            <a:r>
              <a:rPr lang="en-US" sz="1500">
                <a:solidFill>
                  <a:schemeClr val="dk1"/>
                </a:solidFill>
                <a:latin typeface="Calibri"/>
                <a:ea typeface="Calibri"/>
                <a:cs typeface="Calibri"/>
                <a:sym typeface="Calibri"/>
              </a:rPr>
              <a:t> – int , float etc…</a:t>
            </a:r>
            <a:endParaRPr/>
          </a:p>
          <a:p>
            <a:pPr marL="0" marR="0" lvl="0" indent="0" algn="l" rtl="0">
              <a:lnSpc>
                <a:spcPct val="150000"/>
              </a:lnSpc>
              <a:spcBef>
                <a:spcPts val="0"/>
              </a:spcBef>
              <a:spcAft>
                <a:spcPts val="0"/>
              </a:spcAft>
              <a:buNone/>
            </a:pPr>
            <a:r>
              <a:rPr lang="en-US" sz="1500" i="1">
                <a:solidFill>
                  <a:srgbClr val="31859B"/>
                </a:solidFill>
                <a:latin typeface="Calibri"/>
                <a:ea typeface="Calibri"/>
                <a:cs typeface="Calibri"/>
                <a:sym typeface="Calibri"/>
              </a:rPr>
              <a:t>datamember_name – user defined</a:t>
            </a:r>
            <a:endParaRPr sz="15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350">
              <a:solidFill>
                <a:schemeClr val="dk1"/>
              </a:solidFill>
              <a:latin typeface="Calibri"/>
              <a:ea typeface="Calibri"/>
              <a:cs typeface="Calibri"/>
              <a:sym typeface="Calibri"/>
            </a:endParaRPr>
          </a:p>
        </p:txBody>
      </p:sp>
      <p:sp>
        <p:nvSpPr>
          <p:cNvPr id="897" name="Google Shape;897;p76"/>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p76"/>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899" name="Google Shape;899;p76"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900" name="Google Shape;900;p7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01" name="Google Shape;901;p7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77"/>
          <p:cNvSpPr/>
          <p:nvPr/>
        </p:nvSpPr>
        <p:spPr>
          <a:xfrm>
            <a:off x="1024123" y="1916655"/>
            <a:ext cx="3262128" cy="3829050"/>
          </a:xfrm>
          <a:prstGeom prst="rect">
            <a:avLst/>
          </a:prstGeom>
          <a:solidFill>
            <a:schemeClr val="lt1"/>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00"/>
              <a:buFont typeface="Arial"/>
              <a:buNone/>
            </a:pPr>
            <a:r>
              <a:rPr lang="en-US" sz="2100" dirty="0">
                <a:solidFill>
                  <a:schemeClr val="dk1"/>
                </a:solidFill>
                <a:latin typeface="Arial"/>
                <a:ea typeface="Arial"/>
                <a:cs typeface="Arial"/>
                <a:sym typeface="Arial"/>
              </a:rPr>
              <a:t>class Rectangle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private: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width;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length;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a:t>
            </a:r>
            <a:r>
              <a:rPr lang="en-US" sz="2100" dirty="0">
                <a:solidFill>
                  <a:srgbClr val="800000"/>
                </a:solidFill>
                <a:latin typeface="Arial"/>
                <a:ea typeface="Arial"/>
                <a:cs typeface="Arial"/>
                <a:sym typeface="Arial"/>
              </a:rPr>
              <a:t>static int count;</a:t>
            </a:r>
            <a:endParaRPr sz="2100" dirty="0">
              <a:solidFill>
                <a:schemeClr val="dk1"/>
              </a:solidFill>
              <a:latin typeface="Arial"/>
              <a:ea typeface="Arial"/>
              <a:cs typeface="Arial"/>
              <a:sym typeface="Arial"/>
            </a:endParaRPr>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public:</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void set(int w, int l);</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area();</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a:t>
            </a:r>
            <a:endParaRPr dirty="0"/>
          </a:p>
        </p:txBody>
      </p:sp>
      <p:sp>
        <p:nvSpPr>
          <p:cNvPr id="908" name="Google Shape;908;p77"/>
          <p:cNvSpPr txBox="1">
            <a:spLocks noGrp="1"/>
          </p:cNvSpPr>
          <p:nvPr>
            <p:ph type="title"/>
          </p:nvPr>
        </p:nvSpPr>
        <p:spPr>
          <a:xfrm>
            <a:off x="1428750" y="1120378"/>
            <a:ext cx="6172200" cy="47982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sz="3000">
                <a:solidFill>
                  <a:srgbClr val="FF0000"/>
                </a:solidFill>
              </a:rPr>
              <a:t>Static Data Member </a:t>
            </a:r>
            <a:endParaRPr/>
          </a:p>
        </p:txBody>
      </p:sp>
      <p:sp>
        <p:nvSpPr>
          <p:cNvPr id="909" name="Google Shape;909;p77"/>
          <p:cNvSpPr/>
          <p:nvPr/>
        </p:nvSpPr>
        <p:spPr>
          <a:xfrm>
            <a:off x="5486400" y="1885950"/>
            <a:ext cx="1600200" cy="857250"/>
          </a:xfrm>
          <a:prstGeom prst="rect">
            <a:avLst/>
          </a:prstGeom>
          <a:solidFill>
            <a:schemeClr val="lt1"/>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Rectangle  r1;</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Rectangle  r2;</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Rectangle  r3;</a:t>
            </a:r>
            <a:endParaRPr/>
          </a:p>
          <a:p>
            <a:pPr marL="342900" marR="0" lvl="0" indent="-342900" algn="l" rtl="0">
              <a:lnSpc>
                <a:spcPct val="80000"/>
              </a:lnSpc>
              <a:spcBef>
                <a:spcPts val="36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910" name="Google Shape;910;p77"/>
          <p:cNvSpPr/>
          <p:nvPr/>
        </p:nvSpPr>
        <p:spPr>
          <a:xfrm>
            <a:off x="1314450" y="3892550"/>
            <a:ext cx="228600" cy="171450"/>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11" name="Google Shape;911;p77"/>
          <p:cNvSpPr/>
          <p:nvPr/>
        </p:nvSpPr>
        <p:spPr>
          <a:xfrm>
            <a:off x="4857750" y="4343400"/>
            <a:ext cx="10287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width</a:t>
            </a:r>
            <a:endParaRPr/>
          </a:p>
          <a:p>
            <a:pPr marL="0" marR="0" lvl="0" indent="0" algn="ctr" rtl="0">
              <a:spcBef>
                <a:spcPts val="0"/>
              </a:spcBef>
              <a:spcAft>
                <a:spcPts val="0"/>
              </a:spcAft>
              <a:buNone/>
            </a:pPr>
            <a:r>
              <a:rPr lang="en-US" sz="1350" b="1">
                <a:solidFill>
                  <a:schemeClr val="dk1"/>
                </a:solidFill>
                <a:latin typeface="Calibri"/>
                <a:ea typeface="Calibri"/>
                <a:cs typeface="Calibri"/>
                <a:sym typeface="Calibri"/>
              </a:rPr>
              <a:t>length</a:t>
            </a:r>
            <a:endParaRPr/>
          </a:p>
        </p:txBody>
      </p:sp>
      <p:sp>
        <p:nvSpPr>
          <p:cNvPr id="912" name="Google Shape;912;p77"/>
          <p:cNvSpPr/>
          <p:nvPr/>
        </p:nvSpPr>
        <p:spPr>
          <a:xfrm>
            <a:off x="6743700" y="4343400"/>
            <a:ext cx="10287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width</a:t>
            </a:r>
            <a:endParaRPr/>
          </a:p>
          <a:p>
            <a:pPr marL="0" marR="0" lvl="0" indent="0" algn="ctr" rtl="0">
              <a:spcBef>
                <a:spcPts val="0"/>
              </a:spcBef>
              <a:spcAft>
                <a:spcPts val="0"/>
              </a:spcAft>
              <a:buNone/>
            </a:pPr>
            <a:r>
              <a:rPr lang="en-US" sz="1350" b="1">
                <a:solidFill>
                  <a:schemeClr val="dk1"/>
                </a:solidFill>
                <a:latin typeface="Calibri"/>
                <a:ea typeface="Calibri"/>
                <a:cs typeface="Calibri"/>
                <a:sym typeface="Calibri"/>
              </a:rPr>
              <a:t>length</a:t>
            </a:r>
            <a:endParaRPr/>
          </a:p>
        </p:txBody>
      </p:sp>
      <p:sp>
        <p:nvSpPr>
          <p:cNvPr id="913" name="Google Shape;913;p77"/>
          <p:cNvSpPr/>
          <p:nvPr/>
        </p:nvSpPr>
        <p:spPr>
          <a:xfrm>
            <a:off x="5829300" y="5029200"/>
            <a:ext cx="1028700" cy="5715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width</a:t>
            </a:r>
            <a:endParaRPr/>
          </a:p>
          <a:p>
            <a:pPr marL="0" marR="0" lvl="0" indent="0" algn="ctr" rtl="0">
              <a:spcBef>
                <a:spcPts val="0"/>
              </a:spcBef>
              <a:spcAft>
                <a:spcPts val="0"/>
              </a:spcAft>
              <a:buNone/>
            </a:pPr>
            <a:r>
              <a:rPr lang="en-US" sz="1350" b="1">
                <a:solidFill>
                  <a:schemeClr val="dk1"/>
                </a:solidFill>
                <a:latin typeface="Calibri"/>
                <a:ea typeface="Calibri"/>
                <a:cs typeface="Calibri"/>
                <a:sym typeface="Calibri"/>
              </a:rPr>
              <a:t>length</a:t>
            </a:r>
            <a:endParaRPr/>
          </a:p>
        </p:txBody>
      </p:sp>
      <p:sp>
        <p:nvSpPr>
          <p:cNvPr id="914" name="Google Shape;914;p77"/>
          <p:cNvSpPr txBox="1"/>
          <p:nvPr/>
        </p:nvSpPr>
        <p:spPr>
          <a:xfrm>
            <a:off x="4800600" y="4057650"/>
            <a:ext cx="333746"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r1</a:t>
            </a:r>
            <a:endParaRPr/>
          </a:p>
        </p:txBody>
      </p:sp>
      <p:sp>
        <p:nvSpPr>
          <p:cNvPr id="915" name="Google Shape;915;p77"/>
          <p:cNvSpPr txBox="1"/>
          <p:nvPr/>
        </p:nvSpPr>
        <p:spPr>
          <a:xfrm>
            <a:off x="5486400" y="5257800"/>
            <a:ext cx="333746"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r3</a:t>
            </a:r>
            <a:endParaRPr/>
          </a:p>
        </p:txBody>
      </p:sp>
      <p:sp>
        <p:nvSpPr>
          <p:cNvPr id="916" name="Google Shape;916;p77"/>
          <p:cNvSpPr txBox="1"/>
          <p:nvPr/>
        </p:nvSpPr>
        <p:spPr>
          <a:xfrm>
            <a:off x="6800850" y="4114800"/>
            <a:ext cx="333746"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r2</a:t>
            </a:r>
            <a:endParaRPr/>
          </a:p>
        </p:txBody>
      </p:sp>
      <p:sp>
        <p:nvSpPr>
          <p:cNvPr id="917" name="Google Shape;917;p77"/>
          <p:cNvSpPr/>
          <p:nvPr/>
        </p:nvSpPr>
        <p:spPr>
          <a:xfrm>
            <a:off x="5715000" y="3371850"/>
            <a:ext cx="1028700" cy="457200"/>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count</a:t>
            </a:r>
            <a:endParaRPr/>
          </a:p>
        </p:txBody>
      </p:sp>
      <p:sp>
        <p:nvSpPr>
          <p:cNvPr id="918" name="Google Shape;918;p77"/>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p77"/>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920" name="Google Shape;920;p77"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921" name="Google Shape;921;p7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22" name="Google Shape;922;p7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923" name="Google Shape;923;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sp>
        <p:nvSpPr>
          <p:cNvPr id="929" name="Google Shape;929;p78"/>
          <p:cNvSpPr txBox="1">
            <a:spLocks noGrp="1"/>
          </p:cNvSpPr>
          <p:nvPr>
            <p:ph type="title"/>
          </p:nvPr>
        </p:nvSpPr>
        <p:spPr>
          <a:xfrm>
            <a:off x="936133" y="857250"/>
            <a:ext cx="6115050" cy="62865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br>
              <a:rPr lang="en-US" sz="3000"/>
            </a:br>
            <a:r>
              <a:rPr lang="en-US" sz="3000">
                <a:solidFill>
                  <a:srgbClr val="FF0000"/>
                </a:solidFill>
              </a:rPr>
              <a:t>Member Functions</a:t>
            </a:r>
            <a:endParaRPr/>
          </a:p>
        </p:txBody>
      </p:sp>
      <p:sp>
        <p:nvSpPr>
          <p:cNvPr id="930" name="Google Shape;930;p78"/>
          <p:cNvSpPr txBox="1">
            <a:spLocks noGrp="1"/>
          </p:cNvSpPr>
          <p:nvPr>
            <p:ph type="body" idx="1"/>
          </p:nvPr>
        </p:nvSpPr>
        <p:spPr>
          <a:xfrm>
            <a:off x="1485900" y="1771650"/>
            <a:ext cx="6172200" cy="3886200"/>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Clr>
                <a:schemeClr val="dk1"/>
              </a:buClr>
              <a:buSzPct val="100000"/>
              <a:buChar char="•"/>
            </a:pPr>
            <a:r>
              <a:rPr lang="en-US"/>
              <a:t>Used to</a:t>
            </a:r>
            <a:endParaRPr/>
          </a:p>
          <a:p>
            <a:pPr marL="742950" lvl="1" indent="-285750" algn="l" rtl="0">
              <a:spcBef>
                <a:spcPts val="392"/>
              </a:spcBef>
              <a:spcAft>
                <a:spcPts val="0"/>
              </a:spcAft>
              <a:buClr>
                <a:schemeClr val="dk1"/>
              </a:buClr>
              <a:buSzPct val="100000"/>
              <a:buChar char="–"/>
            </a:pPr>
            <a:r>
              <a:rPr lang="en-US"/>
              <a:t>access the values of the data members (accessor)</a:t>
            </a:r>
            <a:endParaRPr/>
          </a:p>
          <a:p>
            <a:pPr marL="742950" lvl="1" indent="-285750" algn="l" rtl="0">
              <a:spcBef>
                <a:spcPts val="392"/>
              </a:spcBef>
              <a:spcAft>
                <a:spcPts val="0"/>
              </a:spcAft>
              <a:buClr>
                <a:schemeClr val="dk1"/>
              </a:buClr>
              <a:buSzPct val="100000"/>
              <a:buChar char="–"/>
            </a:pPr>
            <a:r>
              <a:rPr lang="en-US"/>
              <a:t>perform operations on the data members (implementor)</a:t>
            </a:r>
            <a:endParaRPr/>
          </a:p>
          <a:p>
            <a:pPr marL="342900" lvl="0" indent="-342900" algn="l" rtl="0">
              <a:spcBef>
                <a:spcPts val="448"/>
              </a:spcBef>
              <a:spcAft>
                <a:spcPts val="0"/>
              </a:spcAft>
              <a:buClr>
                <a:schemeClr val="dk1"/>
              </a:buClr>
              <a:buSzPct val="100000"/>
              <a:buChar char="•"/>
            </a:pPr>
            <a:r>
              <a:rPr lang="en-US"/>
              <a:t>Are declared inside the class body</a:t>
            </a:r>
            <a:endParaRPr/>
          </a:p>
          <a:p>
            <a:pPr marL="342900" lvl="0" indent="-342900" algn="l" rtl="0">
              <a:spcBef>
                <a:spcPts val="448"/>
              </a:spcBef>
              <a:spcAft>
                <a:spcPts val="0"/>
              </a:spcAft>
              <a:buClr>
                <a:schemeClr val="dk1"/>
              </a:buClr>
              <a:buSzPct val="100000"/>
              <a:buChar char="•"/>
            </a:pPr>
            <a:r>
              <a:rPr lang="en-US"/>
              <a:t>Their definition can be placed inside the class body, or outside the class body</a:t>
            </a:r>
            <a:endParaRPr/>
          </a:p>
          <a:p>
            <a:pPr marL="342900" lvl="0" indent="-342900" algn="l" rtl="0">
              <a:spcBef>
                <a:spcPts val="448"/>
              </a:spcBef>
              <a:spcAft>
                <a:spcPts val="0"/>
              </a:spcAft>
              <a:buClr>
                <a:schemeClr val="dk1"/>
              </a:buClr>
              <a:buSzPct val="100000"/>
              <a:buChar char="•"/>
            </a:pPr>
            <a:r>
              <a:rPr lang="en-US"/>
              <a:t>Can access both public and private members of the class </a:t>
            </a:r>
            <a:endParaRPr/>
          </a:p>
          <a:p>
            <a:pPr marL="342900" lvl="0" indent="-342900" algn="l" rtl="0">
              <a:spcBef>
                <a:spcPts val="448"/>
              </a:spcBef>
              <a:spcAft>
                <a:spcPts val="0"/>
              </a:spcAft>
              <a:buClr>
                <a:schemeClr val="dk1"/>
              </a:buClr>
              <a:buSzPct val="100000"/>
              <a:buChar char="•"/>
            </a:pPr>
            <a:r>
              <a:rPr lang="en-US"/>
              <a:t>Can be referred to using dot or arrow member access operator</a:t>
            </a:r>
            <a:endParaRPr/>
          </a:p>
        </p:txBody>
      </p:sp>
      <p:sp>
        <p:nvSpPr>
          <p:cNvPr id="931" name="Google Shape;931;p78"/>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2" name="Google Shape;932;p78"/>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933" name="Google Shape;933;p78"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934" name="Google Shape;934;p7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35" name="Google Shape;935;p7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9"/>
          <p:cNvSpPr txBox="1"/>
          <p:nvPr/>
        </p:nvSpPr>
        <p:spPr>
          <a:xfrm>
            <a:off x="1401185" y="1746786"/>
            <a:ext cx="2645468" cy="3624069"/>
          </a:xfrm>
          <a:prstGeom prst="rect">
            <a:avLst/>
          </a:prstGeom>
          <a:solidFill>
            <a:schemeClr val="accent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chemeClr val="dk1"/>
                </a:solidFill>
                <a:latin typeface="Calibri"/>
                <a:ea typeface="Calibri"/>
                <a:cs typeface="Calibri"/>
                <a:sym typeface="Calibri"/>
              </a:rPr>
              <a:t>class Rectangle</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a:t>
            </a:r>
            <a:endParaRPr lang="en-US"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private:</a:t>
            </a:r>
            <a:endParaRPr lang="en-US"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int width, length;</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public:</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void set (int w, int l);</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int area() </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return width*length; </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}r1,;</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void Rectangle :: set (int w, int l)</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width = w;</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length = l;</a:t>
            </a:r>
            <a:endParaRPr dirty="0"/>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350" dirty="0">
              <a:solidFill>
                <a:schemeClr val="dk1"/>
              </a:solidFill>
              <a:latin typeface="Calibri"/>
              <a:ea typeface="Calibri"/>
              <a:cs typeface="Calibri"/>
              <a:sym typeface="Calibri"/>
            </a:endParaRPr>
          </a:p>
        </p:txBody>
      </p:sp>
      <p:cxnSp>
        <p:nvCxnSpPr>
          <p:cNvPr id="941" name="Google Shape;941;p79"/>
          <p:cNvCxnSpPr/>
          <p:nvPr/>
        </p:nvCxnSpPr>
        <p:spPr>
          <a:xfrm rot="10800000">
            <a:off x="1073922" y="1698457"/>
            <a:ext cx="420935" cy="171378"/>
          </a:xfrm>
          <a:prstGeom prst="straightConnector1">
            <a:avLst/>
          </a:prstGeom>
          <a:noFill/>
          <a:ln w="9525" cap="flat" cmpd="sng">
            <a:solidFill>
              <a:srgbClr val="4A7DBA"/>
            </a:solidFill>
            <a:prstDash val="solid"/>
            <a:round/>
            <a:headEnd type="none" w="sm" len="sm"/>
            <a:tailEnd type="triangle" w="med" len="med"/>
          </a:ln>
        </p:spPr>
      </p:cxnSp>
      <p:cxnSp>
        <p:nvCxnSpPr>
          <p:cNvPr id="942" name="Google Shape;942;p79"/>
          <p:cNvCxnSpPr/>
          <p:nvPr/>
        </p:nvCxnSpPr>
        <p:spPr>
          <a:xfrm rot="10800000" flipH="1">
            <a:off x="2242982" y="1622020"/>
            <a:ext cx="776554" cy="267062"/>
          </a:xfrm>
          <a:prstGeom prst="straightConnector1">
            <a:avLst/>
          </a:prstGeom>
          <a:noFill/>
          <a:ln w="9525" cap="flat" cmpd="sng">
            <a:solidFill>
              <a:srgbClr val="4A7DBA"/>
            </a:solidFill>
            <a:prstDash val="solid"/>
            <a:round/>
            <a:headEnd type="none" w="sm" len="sm"/>
            <a:tailEnd type="triangle" w="med" len="med"/>
          </a:ln>
        </p:spPr>
      </p:cxnSp>
      <p:cxnSp>
        <p:nvCxnSpPr>
          <p:cNvPr id="943" name="Google Shape;943;p79"/>
          <p:cNvCxnSpPr/>
          <p:nvPr/>
        </p:nvCxnSpPr>
        <p:spPr>
          <a:xfrm rot="10800000">
            <a:off x="1656126" y="3011074"/>
            <a:ext cx="381660" cy="0"/>
          </a:xfrm>
          <a:prstGeom prst="straightConnector1">
            <a:avLst/>
          </a:prstGeom>
          <a:noFill/>
          <a:ln w="9525" cap="flat" cmpd="sng">
            <a:solidFill>
              <a:srgbClr val="4A7DBA"/>
            </a:solidFill>
            <a:prstDash val="solid"/>
            <a:round/>
            <a:headEnd type="none" w="sm" len="sm"/>
            <a:tailEnd type="triangle" w="med" len="med"/>
          </a:ln>
        </p:spPr>
      </p:cxnSp>
      <p:cxnSp>
        <p:nvCxnSpPr>
          <p:cNvPr id="944" name="Google Shape;944;p79"/>
          <p:cNvCxnSpPr/>
          <p:nvPr/>
        </p:nvCxnSpPr>
        <p:spPr>
          <a:xfrm>
            <a:off x="3256435" y="4493744"/>
            <a:ext cx="644516" cy="27484"/>
          </a:xfrm>
          <a:prstGeom prst="straightConnector1">
            <a:avLst/>
          </a:prstGeom>
          <a:noFill/>
          <a:ln w="9525" cap="flat" cmpd="sng">
            <a:solidFill>
              <a:srgbClr val="4A7DBA"/>
            </a:solidFill>
            <a:prstDash val="solid"/>
            <a:round/>
            <a:headEnd type="none" w="sm" len="sm"/>
            <a:tailEnd type="triangle" w="med" len="med"/>
          </a:ln>
        </p:spPr>
      </p:cxnSp>
      <p:sp>
        <p:nvSpPr>
          <p:cNvPr id="945" name="Google Shape;945;p79"/>
          <p:cNvSpPr txBox="1"/>
          <p:nvPr/>
        </p:nvSpPr>
        <p:spPr>
          <a:xfrm>
            <a:off x="230702" y="2886518"/>
            <a:ext cx="1379465"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member function</a:t>
            </a:r>
            <a:endParaRPr/>
          </a:p>
        </p:txBody>
      </p:sp>
      <p:sp>
        <p:nvSpPr>
          <p:cNvPr id="946" name="Google Shape;946;p79"/>
          <p:cNvSpPr txBox="1"/>
          <p:nvPr/>
        </p:nvSpPr>
        <p:spPr>
          <a:xfrm>
            <a:off x="688662" y="1387634"/>
            <a:ext cx="1158294"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keyword</a:t>
            </a:r>
            <a:endParaRPr/>
          </a:p>
        </p:txBody>
      </p:sp>
      <p:sp>
        <p:nvSpPr>
          <p:cNvPr id="947" name="Google Shape;947;p79"/>
          <p:cNvSpPr txBox="1"/>
          <p:nvPr/>
        </p:nvSpPr>
        <p:spPr>
          <a:xfrm>
            <a:off x="3052125" y="1449756"/>
            <a:ext cx="1158294"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Class Name</a:t>
            </a:r>
            <a:endParaRPr/>
          </a:p>
        </p:txBody>
      </p:sp>
      <p:sp>
        <p:nvSpPr>
          <p:cNvPr id="948" name="Google Shape;948;p79"/>
          <p:cNvSpPr txBox="1"/>
          <p:nvPr/>
        </p:nvSpPr>
        <p:spPr>
          <a:xfrm>
            <a:off x="446502" y="3417544"/>
            <a:ext cx="1352282"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inside the class</a:t>
            </a:r>
            <a:endParaRPr/>
          </a:p>
        </p:txBody>
      </p:sp>
      <p:cxnSp>
        <p:nvCxnSpPr>
          <p:cNvPr id="949" name="Google Shape;949;p79"/>
          <p:cNvCxnSpPr/>
          <p:nvPr/>
        </p:nvCxnSpPr>
        <p:spPr>
          <a:xfrm rot="10800000">
            <a:off x="1861322" y="3569593"/>
            <a:ext cx="381660" cy="0"/>
          </a:xfrm>
          <a:prstGeom prst="straightConnector1">
            <a:avLst/>
          </a:prstGeom>
          <a:noFill/>
          <a:ln w="9525" cap="flat" cmpd="sng">
            <a:solidFill>
              <a:srgbClr val="4A7DBA"/>
            </a:solidFill>
            <a:prstDash val="solid"/>
            <a:round/>
            <a:headEnd type="none" w="sm" len="sm"/>
            <a:tailEnd type="triangle" w="med" len="med"/>
          </a:ln>
        </p:spPr>
      </p:cxnSp>
      <p:sp>
        <p:nvSpPr>
          <p:cNvPr id="950" name="Google Shape;950;p79"/>
          <p:cNvSpPr txBox="1"/>
          <p:nvPr/>
        </p:nvSpPr>
        <p:spPr>
          <a:xfrm>
            <a:off x="3900950" y="4368985"/>
            <a:ext cx="1352282"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outside the class</a:t>
            </a:r>
            <a:endParaRPr/>
          </a:p>
        </p:txBody>
      </p:sp>
      <p:sp>
        <p:nvSpPr>
          <p:cNvPr id="951" name="Google Shape;951;p79"/>
          <p:cNvSpPr txBox="1"/>
          <p:nvPr/>
        </p:nvSpPr>
        <p:spPr>
          <a:xfrm>
            <a:off x="3650195" y="3556044"/>
            <a:ext cx="96693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class name</a:t>
            </a:r>
            <a:endParaRPr/>
          </a:p>
        </p:txBody>
      </p:sp>
      <p:sp>
        <p:nvSpPr>
          <p:cNvPr id="952" name="Google Shape;952;p79"/>
          <p:cNvSpPr txBox="1"/>
          <p:nvPr/>
        </p:nvSpPr>
        <p:spPr>
          <a:xfrm>
            <a:off x="3719393" y="3865303"/>
            <a:ext cx="1443024"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Member function</a:t>
            </a:r>
            <a:endParaRPr/>
          </a:p>
        </p:txBody>
      </p:sp>
      <p:cxnSp>
        <p:nvCxnSpPr>
          <p:cNvPr id="953" name="Google Shape;953;p79"/>
          <p:cNvCxnSpPr/>
          <p:nvPr/>
        </p:nvCxnSpPr>
        <p:spPr>
          <a:xfrm rot="10800000" flipH="1">
            <a:off x="2003733" y="3777432"/>
            <a:ext cx="1696461" cy="277000"/>
          </a:xfrm>
          <a:prstGeom prst="straightConnector1">
            <a:avLst/>
          </a:prstGeom>
          <a:noFill/>
          <a:ln w="9525" cap="flat" cmpd="sng">
            <a:solidFill>
              <a:srgbClr val="4A7DBA"/>
            </a:solidFill>
            <a:prstDash val="solid"/>
            <a:round/>
            <a:headEnd type="none" w="sm" len="sm"/>
            <a:tailEnd type="triangle" w="med" len="med"/>
          </a:ln>
        </p:spPr>
      </p:cxnSp>
      <p:cxnSp>
        <p:nvCxnSpPr>
          <p:cNvPr id="954" name="Google Shape;954;p79"/>
          <p:cNvCxnSpPr>
            <a:endCxn id="952" idx="1"/>
          </p:cNvCxnSpPr>
          <p:nvPr/>
        </p:nvCxnSpPr>
        <p:spPr>
          <a:xfrm rot="10800000" flipH="1">
            <a:off x="2400593" y="4015344"/>
            <a:ext cx="1318800" cy="99900"/>
          </a:xfrm>
          <a:prstGeom prst="straightConnector1">
            <a:avLst/>
          </a:prstGeom>
          <a:noFill/>
          <a:ln w="9525" cap="flat" cmpd="sng">
            <a:solidFill>
              <a:srgbClr val="4A7DBA"/>
            </a:solidFill>
            <a:prstDash val="solid"/>
            <a:round/>
            <a:headEnd type="none" w="sm" len="sm"/>
            <a:tailEnd type="triangle" w="med" len="med"/>
          </a:ln>
        </p:spPr>
      </p:cxnSp>
      <p:sp>
        <p:nvSpPr>
          <p:cNvPr id="955" name="Google Shape;955;p79"/>
          <p:cNvSpPr txBox="1"/>
          <p:nvPr/>
        </p:nvSpPr>
        <p:spPr>
          <a:xfrm>
            <a:off x="5253232" y="1943898"/>
            <a:ext cx="2839792" cy="2793072"/>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int main()</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Rectangle r2;</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r1.set(5,8);</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int x=r1.area();</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cout&lt;&lt;"x value in r1 "&lt;&lt;x;</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r2.set(5,8);</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int x=r1.area();</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cout&lt;&lt;"x value in r2 "&lt;&lt;x;</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56" name="Google Shape;956;p79"/>
          <p:cNvSpPr txBox="1"/>
          <p:nvPr/>
        </p:nvSpPr>
        <p:spPr>
          <a:xfrm>
            <a:off x="6745337" y="2467647"/>
            <a:ext cx="1275478" cy="715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rgbClr val="FF0000"/>
                </a:solidFill>
                <a:latin typeface="Calibri"/>
                <a:ea typeface="Calibri"/>
                <a:cs typeface="Calibri"/>
                <a:sym typeface="Calibri"/>
              </a:rPr>
              <a:t>Object creation</a:t>
            </a:r>
            <a:endParaRPr dirty="0"/>
          </a:p>
          <a:p>
            <a:pPr marL="0" marR="0" lvl="0" indent="0" algn="l" rtl="0">
              <a:spcBef>
                <a:spcPts val="0"/>
              </a:spcBef>
              <a:spcAft>
                <a:spcPts val="0"/>
              </a:spcAft>
              <a:buNone/>
            </a:pPr>
            <a:r>
              <a:rPr lang="en-US" sz="1350" dirty="0">
                <a:solidFill>
                  <a:srgbClr val="FF0000"/>
                </a:solidFill>
                <a:latin typeface="Calibri"/>
                <a:ea typeface="Calibri"/>
                <a:cs typeface="Calibri"/>
                <a:sym typeface="Calibri"/>
              </a:rPr>
              <a:t>Inside the function</a:t>
            </a:r>
            <a:endParaRPr dirty="0"/>
          </a:p>
        </p:txBody>
      </p:sp>
      <p:sp>
        <p:nvSpPr>
          <p:cNvPr id="957" name="Google Shape;957;p79"/>
          <p:cNvSpPr txBox="1"/>
          <p:nvPr/>
        </p:nvSpPr>
        <p:spPr>
          <a:xfrm>
            <a:off x="356197" y="4022737"/>
            <a:ext cx="1275478"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Object </a:t>
            </a:r>
            <a:endParaRPr/>
          </a:p>
          <a:p>
            <a:pPr marL="0" marR="0" lvl="0" indent="0" algn="l" rtl="0">
              <a:spcBef>
                <a:spcPts val="0"/>
              </a:spcBef>
              <a:spcAft>
                <a:spcPts val="0"/>
              </a:spcAft>
              <a:buNone/>
            </a:pPr>
            <a:r>
              <a:rPr lang="en-US" sz="1350">
                <a:solidFill>
                  <a:schemeClr val="dk1"/>
                </a:solidFill>
                <a:latin typeface="Calibri"/>
                <a:ea typeface="Calibri"/>
                <a:cs typeface="Calibri"/>
                <a:sym typeface="Calibri"/>
              </a:rPr>
              <a:t>creation</a:t>
            </a:r>
            <a:endParaRPr/>
          </a:p>
        </p:txBody>
      </p:sp>
      <p:cxnSp>
        <p:nvCxnSpPr>
          <p:cNvPr id="958" name="Google Shape;958;p79"/>
          <p:cNvCxnSpPr/>
          <p:nvPr/>
        </p:nvCxnSpPr>
        <p:spPr>
          <a:xfrm flipH="1">
            <a:off x="1071218" y="4003803"/>
            <a:ext cx="446502" cy="138500"/>
          </a:xfrm>
          <a:prstGeom prst="straightConnector1">
            <a:avLst/>
          </a:prstGeom>
          <a:noFill/>
          <a:ln w="9525" cap="flat" cmpd="sng">
            <a:solidFill>
              <a:srgbClr val="4A7DBA"/>
            </a:solidFill>
            <a:prstDash val="solid"/>
            <a:round/>
            <a:headEnd type="none" w="sm" len="sm"/>
            <a:tailEnd type="triangle" w="med" len="med"/>
          </a:ln>
        </p:spPr>
      </p:cxnSp>
      <p:cxnSp>
        <p:nvCxnSpPr>
          <p:cNvPr id="959" name="Google Shape;959;p79"/>
          <p:cNvCxnSpPr>
            <a:cxnSpLocks/>
          </p:cNvCxnSpPr>
          <p:nvPr/>
        </p:nvCxnSpPr>
        <p:spPr>
          <a:xfrm>
            <a:off x="6365628" y="2721271"/>
            <a:ext cx="307500" cy="235800"/>
          </a:xfrm>
          <a:prstGeom prst="straightConnector1">
            <a:avLst/>
          </a:prstGeom>
          <a:noFill/>
          <a:ln w="9525" cap="flat" cmpd="sng">
            <a:solidFill>
              <a:srgbClr val="4A7DBA"/>
            </a:solidFill>
            <a:prstDash val="solid"/>
            <a:round/>
            <a:headEnd type="none" w="sm" len="sm"/>
            <a:tailEnd type="triangle" w="med" len="med"/>
          </a:ln>
        </p:spPr>
      </p:cxnSp>
      <p:sp>
        <p:nvSpPr>
          <p:cNvPr id="960" name="Google Shape;960;p79"/>
          <p:cNvSpPr txBox="1"/>
          <p:nvPr/>
        </p:nvSpPr>
        <p:spPr>
          <a:xfrm>
            <a:off x="3519784" y="5044988"/>
            <a:ext cx="1260410"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dirty="0">
                <a:solidFill>
                  <a:schemeClr val="dk1"/>
                </a:solidFill>
                <a:latin typeface="Calibri"/>
                <a:ea typeface="Calibri"/>
                <a:cs typeface="Calibri"/>
                <a:sym typeface="Calibri"/>
              </a:rPr>
              <a:t>scope operator</a:t>
            </a:r>
            <a:endParaRPr dirty="0"/>
          </a:p>
        </p:txBody>
      </p:sp>
      <p:cxnSp>
        <p:nvCxnSpPr>
          <p:cNvPr id="961" name="Google Shape;961;p79"/>
          <p:cNvCxnSpPr/>
          <p:nvPr/>
        </p:nvCxnSpPr>
        <p:spPr>
          <a:xfrm>
            <a:off x="2565843" y="4258103"/>
            <a:ext cx="988152" cy="810597"/>
          </a:xfrm>
          <a:prstGeom prst="straightConnector1">
            <a:avLst/>
          </a:prstGeom>
          <a:noFill/>
          <a:ln w="9525" cap="flat" cmpd="sng">
            <a:solidFill>
              <a:srgbClr val="4A7DBA"/>
            </a:solidFill>
            <a:prstDash val="solid"/>
            <a:round/>
            <a:headEnd type="none" w="sm" len="sm"/>
            <a:tailEnd type="triangle" w="med" len="med"/>
          </a:ln>
        </p:spPr>
      </p:cxnSp>
      <p:sp>
        <p:nvSpPr>
          <p:cNvPr id="962" name="Google Shape;962;p79"/>
          <p:cNvSpPr txBox="1"/>
          <p:nvPr/>
        </p:nvSpPr>
        <p:spPr>
          <a:xfrm>
            <a:off x="3216376" y="1001721"/>
            <a:ext cx="18373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Member function</a:t>
            </a:r>
            <a:endParaRPr/>
          </a:p>
        </p:txBody>
      </p:sp>
      <p:cxnSp>
        <p:nvCxnSpPr>
          <p:cNvPr id="963" name="Google Shape;963;p79"/>
          <p:cNvCxnSpPr/>
          <p:nvPr/>
        </p:nvCxnSpPr>
        <p:spPr>
          <a:xfrm rot="10800000">
            <a:off x="1631674" y="3081191"/>
            <a:ext cx="537554" cy="102036"/>
          </a:xfrm>
          <a:prstGeom prst="straightConnector1">
            <a:avLst/>
          </a:prstGeom>
          <a:noFill/>
          <a:ln w="9525" cap="flat" cmpd="sng">
            <a:solidFill>
              <a:srgbClr val="4A7DBA"/>
            </a:solidFill>
            <a:prstDash val="solid"/>
            <a:round/>
            <a:headEnd type="none" w="sm" len="sm"/>
            <a:tailEnd type="triangle" w="med" len="med"/>
          </a:ln>
        </p:spPr>
      </p:cxnSp>
      <p:sp>
        <p:nvSpPr>
          <p:cNvPr id="964" name="Google Shape;964;p79"/>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5" name="Google Shape;965;p79"/>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966" name="Google Shape;966;p79"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967" name="Google Shape;967;p7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68" name="Google Shape;968;p7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969" name="Google Shape;969;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80"/>
          <p:cNvSpPr txBox="1"/>
          <p:nvPr/>
        </p:nvSpPr>
        <p:spPr>
          <a:xfrm>
            <a:off x="1043189" y="1900439"/>
            <a:ext cx="7798097" cy="3624069"/>
          </a:xfrm>
          <a:prstGeom prst="rect">
            <a:avLst/>
          </a:prstGeom>
          <a:noFill/>
          <a:ln>
            <a:noFill/>
          </a:ln>
        </p:spPr>
        <p:txBody>
          <a:bodyPr spcFirstLastPara="1" wrap="square" lIns="91425" tIns="45700" rIns="91425" bIns="45700" anchor="t" anchorCtr="0">
            <a:spAutoFit/>
          </a:bodyPr>
          <a:lstStyle/>
          <a:p>
            <a:pPr marL="257175" marR="0" lvl="0" indent="-257175" algn="l" rtl="0">
              <a:lnSpc>
                <a:spcPct val="150000"/>
              </a:lnSpc>
              <a:spcBef>
                <a:spcPts val="0"/>
              </a:spcBef>
              <a:spcAft>
                <a:spcPts val="0"/>
              </a:spcAft>
              <a:buClr>
                <a:schemeClr val="dk1"/>
              </a:buClr>
              <a:buSzPts val="1500"/>
              <a:buFont typeface="Arial"/>
              <a:buChar char="•"/>
            </a:pPr>
            <a:r>
              <a:rPr lang="en-US" sz="1500" dirty="0">
                <a:solidFill>
                  <a:schemeClr val="dk1"/>
                </a:solidFill>
                <a:latin typeface="Calibri"/>
                <a:ea typeface="Calibri"/>
                <a:cs typeface="Calibri"/>
                <a:sym typeface="Calibri"/>
              </a:rPr>
              <a:t>The const member functions are the functions which are declared as constant in the program. </a:t>
            </a:r>
            <a:endParaRPr dirty="0"/>
          </a:p>
          <a:p>
            <a:pPr marL="257175" marR="0" lvl="0" indent="-257175" algn="l" rtl="0">
              <a:lnSpc>
                <a:spcPct val="150000"/>
              </a:lnSpc>
              <a:spcBef>
                <a:spcPts val="0"/>
              </a:spcBef>
              <a:spcAft>
                <a:spcPts val="0"/>
              </a:spcAft>
              <a:buClr>
                <a:schemeClr val="dk1"/>
              </a:buClr>
              <a:buSzPts val="1500"/>
              <a:buFont typeface="Arial"/>
              <a:buChar char="•"/>
            </a:pPr>
            <a:r>
              <a:rPr lang="en-US" sz="1500" dirty="0">
                <a:solidFill>
                  <a:schemeClr val="dk1"/>
                </a:solidFill>
                <a:latin typeface="Calibri"/>
                <a:ea typeface="Calibri"/>
                <a:cs typeface="Calibri"/>
                <a:sym typeface="Calibri"/>
              </a:rPr>
              <a:t>The object called by these functions cannot be modified. </a:t>
            </a:r>
            <a:endParaRPr dirty="0"/>
          </a:p>
          <a:p>
            <a:pPr marL="257175" marR="0" lvl="0" indent="-257175" algn="l" rtl="0">
              <a:lnSpc>
                <a:spcPct val="150000"/>
              </a:lnSpc>
              <a:spcBef>
                <a:spcPts val="0"/>
              </a:spcBef>
              <a:spcAft>
                <a:spcPts val="0"/>
              </a:spcAft>
              <a:buClr>
                <a:schemeClr val="dk1"/>
              </a:buClr>
              <a:buSzPts val="1500"/>
              <a:buFont typeface="Arial"/>
              <a:buChar char="•"/>
            </a:pPr>
            <a:r>
              <a:rPr lang="en-US" sz="1500" dirty="0">
                <a:solidFill>
                  <a:schemeClr val="dk1"/>
                </a:solidFill>
                <a:latin typeface="Calibri"/>
                <a:ea typeface="Calibri"/>
                <a:cs typeface="Calibri"/>
                <a:sym typeface="Calibri"/>
              </a:rPr>
              <a:t>It is recommended to use const keyword so that accidental changes to object are avoided.</a:t>
            </a:r>
            <a:endParaRPr dirty="0"/>
          </a:p>
          <a:p>
            <a:pPr marL="257175" marR="0" lvl="0" indent="-257175" algn="l" rtl="0">
              <a:lnSpc>
                <a:spcPct val="150000"/>
              </a:lnSpc>
              <a:spcBef>
                <a:spcPts val="0"/>
              </a:spcBef>
              <a:spcAft>
                <a:spcPts val="0"/>
              </a:spcAft>
              <a:buClr>
                <a:schemeClr val="dk1"/>
              </a:buClr>
              <a:buSzPts val="1500"/>
              <a:buFont typeface="Arial"/>
              <a:buChar char="•"/>
            </a:pPr>
            <a:r>
              <a:rPr lang="en-US" sz="1500" dirty="0">
                <a:solidFill>
                  <a:schemeClr val="dk1"/>
                </a:solidFill>
                <a:latin typeface="Calibri"/>
                <a:ea typeface="Calibri"/>
                <a:cs typeface="Calibri"/>
                <a:sym typeface="Calibri"/>
              </a:rPr>
              <a:t>A const member function can be called by any type of object. </a:t>
            </a:r>
            <a:endParaRPr dirty="0"/>
          </a:p>
          <a:p>
            <a:pPr marL="257175" marR="0" lvl="0" indent="-257175" algn="l" rtl="0">
              <a:lnSpc>
                <a:spcPct val="150000"/>
              </a:lnSpc>
              <a:spcBef>
                <a:spcPts val="0"/>
              </a:spcBef>
              <a:spcAft>
                <a:spcPts val="0"/>
              </a:spcAft>
              <a:buClr>
                <a:schemeClr val="dk1"/>
              </a:buClr>
              <a:buSzPts val="1500"/>
              <a:buFont typeface="Arial"/>
              <a:buChar char="•"/>
            </a:pPr>
            <a:r>
              <a:rPr lang="en-US" sz="1500" i="1" dirty="0">
                <a:solidFill>
                  <a:schemeClr val="dk1"/>
                </a:solidFill>
                <a:latin typeface="Calibri"/>
                <a:ea typeface="Calibri"/>
                <a:cs typeface="Calibri"/>
                <a:sym typeface="Calibri"/>
              </a:rPr>
              <a:t>Note: Non-const functions can be called by non-const objects only.</a:t>
            </a:r>
            <a:endParaRPr dirty="0"/>
          </a:p>
          <a:p>
            <a:pPr marL="257175" marR="0" lvl="0" indent="-161925" algn="l" rtl="0">
              <a:lnSpc>
                <a:spcPct val="150000"/>
              </a:lnSpc>
              <a:spcBef>
                <a:spcPts val="0"/>
              </a:spcBef>
              <a:spcAft>
                <a:spcPts val="0"/>
              </a:spcAft>
              <a:buClr>
                <a:schemeClr val="dk1"/>
              </a:buClr>
              <a:buSzPts val="1500"/>
              <a:buFont typeface="Arial"/>
              <a:buNone/>
            </a:pPr>
            <a:endParaRPr sz="1500" i="1" dirty="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500" i="1" dirty="0">
                <a:solidFill>
                  <a:srgbClr val="FF0000"/>
                </a:solidFill>
                <a:latin typeface="Calibri"/>
                <a:ea typeface="Calibri"/>
                <a:cs typeface="Calibri"/>
                <a:sym typeface="Calibri"/>
              </a:rPr>
              <a:t>Syntax:</a:t>
            </a:r>
            <a:endParaRPr dirty="0"/>
          </a:p>
          <a:p>
            <a:pPr marL="0" marR="0" lvl="0" indent="0" algn="l" rtl="0">
              <a:lnSpc>
                <a:spcPct val="150000"/>
              </a:lnSpc>
              <a:spcBef>
                <a:spcPts val="0"/>
              </a:spcBef>
              <a:spcAft>
                <a:spcPts val="0"/>
              </a:spcAft>
              <a:buNone/>
            </a:pPr>
            <a:r>
              <a:rPr lang="en-US" sz="1500" dirty="0">
                <a:solidFill>
                  <a:srgbClr val="FF0000"/>
                </a:solidFill>
                <a:latin typeface="Calibri"/>
                <a:ea typeface="Calibri"/>
                <a:cs typeface="Calibri"/>
                <a:sym typeface="Calibri"/>
              </a:rPr>
              <a:t>datatype</a:t>
            </a:r>
            <a:r>
              <a:rPr lang="en-US" sz="1500" dirty="0">
                <a:solidFill>
                  <a:schemeClr val="dk1"/>
                </a:solidFill>
                <a:latin typeface="Calibri"/>
                <a:ea typeface="Calibri"/>
                <a:cs typeface="Calibri"/>
                <a:sym typeface="Calibri"/>
              </a:rPr>
              <a:t> </a:t>
            </a:r>
            <a:r>
              <a:rPr lang="en-US" sz="1500" dirty="0" err="1">
                <a:solidFill>
                  <a:srgbClr val="00B050"/>
                </a:solidFill>
                <a:latin typeface="Calibri"/>
                <a:ea typeface="Calibri"/>
                <a:cs typeface="Calibri"/>
                <a:sym typeface="Calibri"/>
              </a:rPr>
              <a:t>function_name</a:t>
            </a:r>
            <a:r>
              <a:rPr lang="en-US" sz="1500" dirty="0">
                <a:solidFill>
                  <a:schemeClr val="dk1"/>
                </a:solidFill>
                <a:latin typeface="Calibri"/>
                <a:ea typeface="Calibri"/>
                <a:cs typeface="Calibri"/>
                <a:sym typeface="Calibri"/>
              </a:rPr>
              <a:t> </a:t>
            </a:r>
            <a:r>
              <a:rPr lang="en-US" sz="1500" dirty="0">
                <a:solidFill>
                  <a:srgbClr val="0070C0"/>
                </a:solidFill>
                <a:latin typeface="Calibri"/>
                <a:ea typeface="Calibri"/>
                <a:cs typeface="Calibri"/>
                <a:sym typeface="Calibri"/>
              </a:rPr>
              <a:t>const</a:t>
            </a:r>
            <a:r>
              <a:rPr lang="en-US" sz="1500" dirty="0">
                <a:solidFill>
                  <a:schemeClr val="dk1"/>
                </a:solidFill>
                <a:latin typeface="Calibri"/>
                <a:ea typeface="Calibri"/>
                <a:cs typeface="Calibri"/>
                <a:sym typeface="Calibri"/>
              </a:rPr>
              <a:t>();</a:t>
            </a:r>
            <a:endParaRPr dirty="0"/>
          </a:p>
          <a:p>
            <a:pPr marL="0" marR="0" lvl="0" indent="0" algn="l" rtl="0">
              <a:lnSpc>
                <a:spcPct val="150000"/>
              </a:lnSpc>
              <a:spcBef>
                <a:spcPts val="0"/>
              </a:spcBef>
              <a:spcAft>
                <a:spcPts val="0"/>
              </a:spcAft>
              <a:buNone/>
            </a:pPr>
            <a:endParaRPr sz="15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35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1350" dirty="0">
              <a:solidFill>
                <a:schemeClr val="dk1"/>
              </a:solidFill>
              <a:latin typeface="Calibri"/>
              <a:ea typeface="Calibri"/>
              <a:cs typeface="Calibri"/>
              <a:sym typeface="Calibri"/>
            </a:endParaRPr>
          </a:p>
        </p:txBody>
      </p:sp>
      <p:cxnSp>
        <p:nvCxnSpPr>
          <p:cNvPr id="975" name="Google Shape;975;p80"/>
          <p:cNvCxnSpPr/>
          <p:nvPr/>
        </p:nvCxnSpPr>
        <p:spPr>
          <a:xfrm rot="10800000" flipH="1">
            <a:off x="3313091" y="4179999"/>
            <a:ext cx="705118" cy="222161"/>
          </a:xfrm>
          <a:prstGeom prst="straightConnector1">
            <a:avLst/>
          </a:prstGeom>
          <a:noFill/>
          <a:ln w="9525" cap="flat" cmpd="sng">
            <a:solidFill>
              <a:srgbClr val="4A7DBA"/>
            </a:solidFill>
            <a:prstDash val="solid"/>
            <a:round/>
            <a:headEnd type="none" w="sm" len="sm"/>
            <a:tailEnd type="triangle" w="med" len="med"/>
          </a:ln>
        </p:spPr>
      </p:cxnSp>
      <p:sp>
        <p:nvSpPr>
          <p:cNvPr id="976" name="Google Shape;976;p80"/>
          <p:cNvSpPr txBox="1"/>
          <p:nvPr/>
        </p:nvSpPr>
        <p:spPr>
          <a:xfrm>
            <a:off x="4018209" y="4014080"/>
            <a:ext cx="959233"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dirty="0">
                <a:solidFill>
                  <a:schemeClr val="dk1"/>
                </a:solidFill>
                <a:latin typeface="Calibri"/>
                <a:ea typeface="Calibri"/>
                <a:cs typeface="Calibri"/>
                <a:sym typeface="Calibri"/>
              </a:rPr>
              <a:t>keyword</a:t>
            </a:r>
            <a:endParaRPr dirty="0"/>
          </a:p>
        </p:txBody>
      </p:sp>
      <p:cxnSp>
        <p:nvCxnSpPr>
          <p:cNvPr id="977" name="Google Shape;977;p80"/>
          <p:cNvCxnSpPr/>
          <p:nvPr/>
        </p:nvCxnSpPr>
        <p:spPr>
          <a:xfrm rot="10800000" flipH="1">
            <a:off x="2289220" y="4179999"/>
            <a:ext cx="241479" cy="222161"/>
          </a:xfrm>
          <a:prstGeom prst="straightConnector1">
            <a:avLst/>
          </a:prstGeom>
          <a:noFill/>
          <a:ln w="9525" cap="flat" cmpd="sng">
            <a:solidFill>
              <a:srgbClr val="4A7DBA"/>
            </a:solidFill>
            <a:prstDash val="solid"/>
            <a:round/>
            <a:headEnd type="none" w="sm" len="sm"/>
            <a:tailEnd type="triangle" w="med" len="med"/>
          </a:ln>
        </p:spPr>
      </p:cxnSp>
      <p:sp>
        <p:nvSpPr>
          <p:cNvPr id="978" name="Google Shape;978;p80"/>
          <p:cNvSpPr txBox="1"/>
          <p:nvPr/>
        </p:nvSpPr>
        <p:spPr>
          <a:xfrm>
            <a:off x="2575004" y="3912658"/>
            <a:ext cx="108722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User defined</a:t>
            </a:r>
            <a:endParaRPr/>
          </a:p>
        </p:txBody>
      </p:sp>
      <p:sp>
        <p:nvSpPr>
          <p:cNvPr id="979" name="Google Shape;979;p80"/>
          <p:cNvSpPr txBox="1"/>
          <p:nvPr/>
        </p:nvSpPr>
        <p:spPr>
          <a:xfrm>
            <a:off x="782205" y="1203189"/>
            <a:ext cx="2185214" cy="5309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FF0000"/>
                </a:solidFill>
                <a:latin typeface="Arial"/>
                <a:ea typeface="Arial"/>
                <a:cs typeface="Arial"/>
                <a:sym typeface="Arial"/>
              </a:rPr>
              <a:t>const</a:t>
            </a:r>
            <a:r>
              <a:rPr lang="en-US" sz="1500">
                <a:solidFill>
                  <a:schemeClr val="dk1"/>
                </a:solidFill>
                <a:latin typeface="Arial"/>
                <a:ea typeface="Arial"/>
                <a:cs typeface="Arial"/>
                <a:sym typeface="Arial"/>
              </a:rPr>
              <a:t> member function</a:t>
            </a:r>
            <a:endParaRPr/>
          </a:p>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980" name="Google Shape;980;p8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81" name="Google Shape;981;p8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982" name="Google Shape;982;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sp>
        <p:nvSpPr>
          <p:cNvPr id="988" name="Google Shape;988;p81"/>
          <p:cNvSpPr txBox="1">
            <a:spLocks noGrp="1"/>
          </p:cNvSpPr>
          <p:nvPr>
            <p:ph type="title"/>
          </p:nvPr>
        </p:nvSpPr>
        <p:spPr>
          <a:xfrm>
            <a:off x="1485900" y="1063228"/>
            <a:ext cx="6172200" cy="59412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3000"/>
              <a:buFont typeface="Calibri"/>
              <a:buNone/>
            </a:pPr>
            <a:r>
              <a:rPr lang="en-US" sz="3000">
                <a:solidFill>
                  <a:srgbClr val="FF0000"/>
                </a:solidFill>
              </a:rPr>
              <a:t>Const</a:t>
            </a:r>
            <a:r>
              <a:rPr lang="en-US" sz="3000"/>
              <a:t> Member Function</a:t>
            </a:r>
            <a:endParaRPr/>
          </a:p>
        </p:txBody>
      </p:sp>
      <p:sp>
        <p:nvSpPr>
          <p:cNvPr id="989" name="Google Shape;989;p81"/>
          <p:cNvSpPr/>
          <p:nvPr/>
        </p:nvSpPr>
        <p:spPr>
          <a:xfrm>
            <a:off x="1714499" y="1885950"/>
            <a:ext cx="2755107" cy="2286000"/>
          </a:xfrm>
          <a:prstGeom prst="rect">
            <a:avLst/>
          </a:prstGeom>
          <a:solidFill>
            <a:schemeClr val="lt1"/>
          </a:solidFill>
          <a:ln>
            <a:noFill/>
          </a:ln>
        </p:spPr>
        <p:txBody>
          <a:bodyPr spcFirstLastPara="1" wrap="square" lIns="69050" tIns="34525" rIns="69050" bIns="34525" anchor="t" anchorCtr="0">
            <a:noAutofit/>
          </a:bodyPr>
          <a:lstStyle/>
          <a:p>
            <a:pPr marL="342900" marR="0" lvl="0" indent="-342900" algn="l" rtl="0">
              <a:spcBef>
                <a:spcPts val="0"/>
              </a:spcBef>
              <a:spcAft>
                <a:spcPts val="0"/>
              </a:spcAft>
              <a:buClr>
                <a:schemeClr val="dk1"/>
              </a:buClr>
              <a:buSzPts val="600"/>
              <a:buFont typeface="Arial"/>
              <a:buNone/>
            </a:pPr>
            <a:endParaRPr sz="6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class  Time</a:t>
            </a:r>
            <a:endParaRPr dirty="0"/>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a:t>
            </a:r>
            <a:endParaRPr sz="75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private :	</a:t>
            </a:r>
            <a:endParaRPr sz="6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int     </a:t>
            </a:r>
            <a:r>
              <a:rPr lang="en-US" sz="1500" b="1" dirty="0" err="1">
                <a:solidFill>
                  <a:schemeClr val="dk1"/>
                </a:solidFill>
                <a:latin typeface="Arial"/>
                <a:ea typeface="Arial"/>
                <a:cs typeface="Arial"/>
                <a:sym typeface="Arial"/>
              </a:rPr>
              <a:t>hrs</a:t>
            </a:r>
            <a:r>
              <a:rPr lang="en-US" sz="1500" b="1" dirty="0">
                <a:solidFill>
                  <a:schemeClr val="dk1"/>
                </a:solidFill>
                <a:latin typeface="Arial"/>
                <a:ea typeface="Arial"/>
                <a:cs typeface="Arial"/>
                <a:sym typeface="Arial"/>
              </a:rPr>
              <a:t>, mins, secs ;</a:t>
            </a:r>
            <a:endParaRPr dirty="0"/>
          </a:p>
          <a:p>
            <a:pPr marL="342900" marR="0" lvl="0" indent="-342900" algn="l" rtl="0">
              <a:spcBef>
                <a:spcPts val="0"/>
              </a:spcBef>
              <a:spcAft>
                <a:spcPts val="0"/>
              </a:spcAft>
              <a:buClr>
                <a:schemeClr val="dk1"/>
              </a:buClr>
              <a:buSzPts val="1500"/>
              <a:buFont typeface="Arial"/>
              <a:buNone/>
            </a:pPr>
            <a:endParaRPr sz="15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public : 	</a:t>
            </a:r>
            <a:endParaRPr dirty="0"/>
          </a:p>
          <a:p>
            <a:pPr marL="342900" marR="0" lvl="0" indent="-342900" algn="l" rtl="0">
              <a:spcBef>
                <a:spcPts val="0"/>
              </a:spcBef>
              <a:spcAft>
                <a:spcPts val="0"/>
              </a:spcAft>
              <a:buClr>
                <a:schemeClr val="dk1"/>
              </a:buClr>
              <a:buSzPts val="600"/>
              <a:buFont typeface="Arial"/>
              <a:buNone/>
            </a:pPr>
            <a:endParaRPr sz="6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void	    Write ( )  const ;</a:t>
            </a:r>
            <a:endParaRPr sz="105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600"/>
              <a:buFont typeface="Arial"/>
              <a:buNone/>
            </a:pPr>
            <a:endParaRPr sz="600" b="1"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500"/>
              <a:buFont typeface="Arial"/>
              <a:buNone/>
            </a:pPr>
            <a:r>
              <a:rPr lang="en-US" sz="1500" b="1" dirty="0">
                <a:solidFill>
                  <a:schemeClr val="dk1"/>
                </a:solidFill>
                <a:latin typeface="Arial"/>
                <a:ea typeface="Arial"/>
                <a:cs typeface="Arial"/>
                <a:sym typeface="Arial"/>
              </a:rPr>
              <a:t>} ;</a:t>
            </a:r>
            <a:r>
              <a:rPr lang="en-US" sz="1500" b="1" i="1" dirty="0">
                <a:solidFill>
                  <a:schemeClr val="dk1"/>
                </a:solidFill>
                <a:latin typeface="Arial"/>
                <a:ea typeface="Arial"/>
                <a:cs typeface="Arial"/>
                <a:sym typeface="Arial"/>
              </a:rPr>
              <a:t>	</a:t>
            </a:r>
            <a:endParaRPr dirty="0"/>
          </a:p>
        </p:txBody>
      </p:sp>
      <p:sp>
        <p:nvSpPr>
          <p:cNvPr id="990" name="Google Shape;990;p81"/>
          <p:cNvSpPr txBox="1"/>
          <p:nvPr/>
        </p:nvSpPr>
        <p:spPr>
          <a:xfrm>
            <a:off x="2343150" y="4514851"/>
            <a:ext cx="4572000"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void Time :: Write( ) const</a:t>
            </a:r>
            <a:endParaRPr sz="1350" b="1">
              <a:solidFill>
                <a:schemeClr val="dk1"/>
              </a:solidFill>
              <a:latin typeface="Calibri"/>
              <a:ea typeface="Calibri"/>
              <a:cs typeface="Calibri"/>
              <a:sym typeface="Calibri"/>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     cout &lt;&lt;hrs &lt;&lt; “:” &lt;&lt; mins &lt;&lt; “:” &lt;&lt; secs &lt;&lt; endl;</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a:t>
            </a:r>
            <a:endParaRPr/>
          </a:p>
        </p:txBody>
      </p:sp>
      <p:sp>
        <p:nvSpPr>
          <p:cNvPr id="991" name="Google Shape;991;p81"/>
          <p:cNvSpPr txBox="1"/>
          <p:nvPr/>
        </p:nvSpPr>
        <p:spPr>
          <a:xfrm>
            <a:off x="4674394" y="2484835"/>
            <a:ext cx="1633204"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function declaration</a:t>
            </a:r>
            <a:endParaRPr/>
          </a:p>
        </p:txBody>
      </p:sp>
      <p:cxnSp>
        <p:nvCxnSpPr>
          <p:cNvPr id="992" name="Google Shape;992;p81"/>
          <p:cNvCxnSpPr/>
          <p:nvPr/>
        </p:nvCxnSpPr>
        <p:spPr>
          <a:xfrm flipH="1">
            <a:off x="4000500" y="2743200"/>
            <a:ext cx="1428750" cy="685800"/>
          </a:xfrm>
          <a:prstGeom prst="straightConnector1">
            <a:avLst/>
          </a:prstGeom>
          <a:noFill/>
          <a:ln w="38100" cap="flat" cmpd="sng">
            <a:solidFill>
              <a:schemeClr val="dk1"/>
            </a:solidFill>
            <a:prstDash val="solid"/>
            <a:round/>
            <a:headEnd type="none" w="med" len="med"/>
            <a:tailEnd type="triangle" w="med" len="med"/>
          </a:ln>
        </p:spPr>
      </p:cxnSp>
      <p:sp>
        <p:nvSpPr>
          <p:cNvPr id="993" name="Google Shape;993;p81"/>
          <p:cNvSpPr txBox="1"/>
          <p:nvPr/>
        </p:nvSpPr>
        <p:spPr>
          <a:xfrm>
            <a:off x="4800600" y="3554016"/>
            <a:ext cx="1525097"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function definition</a:t>
            </a:r>
            <a:endParaRPr/>
          </a:p>
        </p:txBody>
      </p:sp>
      <p:cxnSp>
        <p:nvCxnSpPr>
          <p:cNvPr id="994" name="Google Shape;994;p81"/>
          <p:cNvCxnSpPr/>
          <p:nvPr/>
        </p:nvCxnSpPr>
        <p:spPr>
          <a:xfrm flipH="1">
            <a:off x="4114800" y="3943350"/>
            <a:ext cx="1314450" cy="514350"/>
          </a:xfrm>
          <a:prstGeom prst="straightConnector1">
            <a:avLst/>
          </a:prstGeom>
          <a:noFill/>
          <a:ln w="38100" cap="flat" cmpd="sng">
            <a:solidFill>
              <a:schemeClr val="dk1"/>
            </a:solidFill>
            <a:prstDash val="solid"/>
            <a:round/>
            <a:headEnd type="none" w="med" len="med"/>
            <a:tailEnd type="triangle" w="med" len="med"/>
          </a:ln>
        </p:spPr>
      </p:cxnSp>
      <p:sp>
        <p:nvSpPr>
          <p:cNvPr id="995" name="Google Shape;995;p81"/>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81"/>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997" name="Google Shape;997;p81"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998" name="Google Shape;998;p8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999" name="Google Shape;999;p8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sp>
        <p:nvSpPr>
          <p:cNvPr id="1005" name="Google Shape;1005;p82"/>
          <p:cNvSpPr txBox="1">
            <a:spLocks noGrp="1"/>
          </p:cNvSpPr>
          <p:nvPr>
            <p:ph type="title"/>
          </p:nvPr>
        </p:nvSpPr>
        <p:spPr>
          <a:xfrm>
            <a:off x="1152525" y="1143000"/>
            <a:ext cx="6715125" cy="672704"/>
          </a:xfrm>
          <a:prstGeom prst="rect">
            <a:avLst/>
          </a:prstGeom>
          <a:noFill/>
          <a:ln>
            <a:noFill/>
          </a:ln>
        </p:spPr>
        <p:txBody>
          <a:bodyPr spcFirstLastPara="1" wrap="square" lIns="69050" tIns="34525" rIns="69050" bIns="34525" anchor="b" anchorCtr="0">
            <a:normAutofit fontScale="90000"/>
          </a:bodyPr>
          <a:lstStyle/>
          <a:p>
            <a:pPr marL="0" lvl="0" indent="0" algn="ctr" rtl="0">
              <a:spcBef>
                <a:spcPts val="0"/>
              </a:spcBef>
              <a:spcAft>
                <a:spcPts val="0"/>
              </a:spcAft>
              <a:buClr>
                <a:srgbClr val="FF0000"/>
              </a:buClr>
              <a:buSzPct val="100000"/>
              <a:buFont typeface="Calibri"/>
              <a:buNone/>
            </a:pPr>
            <a:r>
              <a:rPr lang="en-US">
                <a:solidFill>
                  <a:srgbClr val="FF0000"/>
                </a:solidFill>
              </a:rPr>
              <a:t>What is an object?</a:t>
            </a:r>
            <a:r>
              <a:rPr lang="en-US" sz="3000">
                <a:solidFill>
                  <a:srgbClr val="FF0000"/>
                </a:solidFill>
              </a:rPr>
              <a:t> </a:t>
            </a:r>
            <a:endParaRPr/>
          </a:p>
        </p:txBody>
      </p:sp>
      <p:sp>
        <p:nvSpPr>
          <p:cNvPr id="1006" name="Google Shape;1006;p82"/>
          <p:cNvSpPr/>
          <p:nvPr/>
        </p:nvSpPr>
        <p:spPr>
          <a:xfrm>
            <a:off x="1850231" y="2525316"/>
            <a:ext cx="1216679" cy="392898"/>
          </a:xfrm>
          <a:prstGeom prst="rect">
            <a:avLst/>
          </a:prstGeom>
          <a:noFill/>
          <a:ln>
            <a:noFill/>
          </a:ln>
        </p:spPr>
        <p:txBody>
          <a:bodyPr spcFirstLastPara="1" wrap="square" lIns="69050" tIns="34525" rIns="69050" bIns="34525" anchor="t" anchorCtr="0">
            <a:noAutofit/>
          </a:bodyPr>
          <a:lstStyle/>
          <a:p>
            <a:pPr marL="0" marR="0" lvl="0" indent="0" algn="l" rtl="0">
              <a:spcBef>
                <a:spcPts val="0"/>
              </a:spcBef>
              <a:spcAft>
                <a:spcPts val="0"/>
              </a:spcAft>
              <a:buNone/>
            </a:pPr>
            <a:r>
              <a:rPr lang="en-US" sz="2100" b="1">
                <a:solidFill>
                  <a:schemeClr val="dk1"/>
                </a:solidFill>
                <a:latin typeface="Times New Roman"/>
                <a:ea typeface="Times New Roman"/>
                <a:cs typeface="Times New Roman"/>
                <a:sym typeface="Times New Roman"/>
              </a:rPr>
              <a:t>OBJECT</a:t>
            </a:r>
            <a:endParaRPr/>
          </a:p>
        </p:txBody>
      </p:sp>
      <p:sp>
        <p:nvSpPr>
          <p:cNvPr id="1007" name="Google Shape;1007;p82"/>
          <p:cNvSpPr/>
          <p:nvPr/>
        </p:nvSpPr>
        <p:spPr>
          <a:xfrm>
            <a:off x="1547814" y="2976563"/>
            <a:ext cx="1864519" cy="1876425"/>
          </a:xfrm>
          <a:prstGeom prst="ellipse">
            <a:avLst/>
          </a:prstGeom>
          <a:solidFill>
            <a:srgbClr val="FF99FF"/>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008" name="Google Shape;1008;p82"/>
          <p:cNvSpPr/>
          <p:nvPr/>
        </p:nvSpPr>
        <p:spPr>
          <a:xfrm>
            <a:off x="1793082" y="3411142"/>
            <a:ext cx="1426673" cy="1039229"/>
          </a:xfrm>
          <a:prstGeom prst="rect">
            <a:avLst/>
          </a:prstGeom>
          <a:noFill/>
          <a:ln>
            <a:noFill/>
          </a:ln>
        </p:spPr>
        <p:txBody>
          <a:bodyPr spcFirstLastPara="1" wrap="square" lIns="69050" tIns="34525" rIns="69050" bIns="34525" anchor="t" anchorCtr="0">
            <a:noAutofit/>
          </a:bodyPr>
          <a:lstStyle/>
          <a:p>
            <a:pPr marL="0" marR="0" lvl="0" indent="0" algn="l" rtl="0">
              <a:spcBef>
                <a:spcPts val="0"/>
              </a:spcBef>
              <a:spcAft>
                <a:spcPts val="0"/>
              </a:spcAft>
              <a:buNone/>
            </a:pPr>
            <a:r>
              <a:rPr lang="en-US" sz="2100" b="1">
                <a:solidFill>
                  <a:schemeClr val="dk1"/>
                </a:solidFill>
                <a:latin typeface="Times New Roman"/>
                <a:ea typeface="Times New Roman"/>
                <a:cs typeface="Times New Roman"/>
                <a:sym typeface="Times New Roman"/>
              </a:rPr>
              <a:t>Operations</a:t>
            </a:r>
            <a:endParaRPr/>
          </a:p>
          <a:p>
            <a:pPr marL="0" marR="0" lvl="0" indent="0" algn="l" rtl="0">
              <a:spcBef>
                <a:spcPts val="0"/>
              </a:spcBef>
              <a:spcAft>
                <a:spcPts val="0"/>
              </a:spcAft>
              <a:buNone/>
            </a:pPr>
            <a:endParaRPr sz="21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100" b="1">
                <a:solidFill>
                  <a:schemeClr val="dk1"/>
                </a:solidFill>
                <a:latin typeface="Times New Roman"/>
                <a:ea typeface="Times New Roman"/>
                <a:cs typeface="Times New Roman"/>
                <a:sym typeface="Times New Roman"/>
              </a:rPr>
              <a:t>     Data</a:t>
            </a:r>
            <a:endParaRPr/>
          </a:p>
        </p:txBody>
      </p:sp>
      <p:cxnSp>
        <p:nvCxnSpPr>
          <p:cNvPr id="1009" name="Google Shape;1009;p82"/>
          <p:cNvCxnSpPr/>
          <p:nvPr/>
        </p:nvCxnSpPr>
        <p:spPr>
          <a:xfrm rot="10800000" flipH="1">
            <a:off x="3143250" y="3257550"/>
            <a:ext cx="971550" cy="228600"/>
          </a:xfrm>
          <a:prstGeom prst="straightConnector1">
            <a:avLst/>
          </a:prstGeom>
          <a:noFill/>
          <a:ln w="12700" cap="flat" cmpd="sng">
            <a:solidFill>
              <a:schemeClr val="dk1"/>
            </a:solidFill>
            <a:prstDash val="solid"/>
            <a:round/>
            <a:headEnd type="none" w="sm" len="sm"/>
            <a:tailEnd type="none" w="sm" len="sm"/>
          </a:ln>
        </p:spPr>
      </p:cxnSp>
      <p:sp>
        <p:nvSpPr>
          <p:cNvPr id="1010" name="Google Shape;1010;p82"/>
          <p:cNvSpPr/>
          <p:nvPr/>
        </p:nvSpPr>
        <p:spPr>
          <a:xfrm>
            <a:off x="4105276" y="3074194"/>
            <a:ext cx="3296094" cy="1731726"/>
          </a:xfrm>
          <a:prstGeom prst="rect">
            <a:avLst/>
          </a:prstGeom>
          <a:noFill/>
          <a:ln>
            <a:noFill/>
          </a:ln>
        </p:spPr>
        <p:txBody>
          <a:bodyPr spcFirstLastPara="1" wrap="square" lIns="69050" tIns="34525" rIns="69050" bIns="34525"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set of methods</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(member functions)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internal state</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(values of private data members)</a:t>
            </a:r>
            <a:endParaRPr/>
          </a:p>
        </p:txBody>
      </p:sp>
      <p:cxnSp>
        <p:nvCxnSpPr>
          <p:cNvPr id="1011" name="Google Shape;1011;p82"/>
          <p:cNvCxnSpPr/>
          <p:nvPr/>
        </p:nvCxnSpPr>
        <p:spPr>
          <a:xfrm>
            <a:off x="3143250" y="4343400"/>
            <a:ext cx="914400" cy="0"/>
          </a:xfrm>
          <a:prstGeom prst="straightConnector1">
            <a:avLst/>
          </a:prstGeom>
          <a:noFill/>
          <a:ln w="12700" cap="flat" cmpd="sng">
            <a:solidFill>
              <a:schemeClr val="dk1"/>
            </a:solidFill>
            <a:prstDash val="solid"/>
            <a:round/>
            <a:headEnd type="none" w="sm" len="sm"/>
            <a:tailEnd type="none" w="sm" len="sm"/>
          </a:ln>
        </p:spPr>
      </p:cxnSp>
      <p:cxnSp>
        <p:nvCxnSpPr>
          <p:cNvPr id="1012" name="Google Shape;1012;p82"/>
          <p:cNvCxnSpPr/>
          <p:nvPr/>
        </p:nvCxnSpPr>
        <p:spPr>
          <a:xfrm>
            <a:off x="1543050" y="3943350"/>
            <a:ext cx="1885950" cy="0"/>
          </a:xfrm>
          <a:prstGeom prst="straightConnector1">
            <a:avLst/>
          </a:prstGeom>
          <a:noFill/>
          <a:ln w="12700" cap="flat" cmpd="sng">
            <a:solidFill>
              <a:schemeClr val="dk1"/>
            </a:solidFill>
            <a:prstDash val="solid"/>
            <a:round/>
            <a:headEnd type="none" w="sm" len="sm"/>
            <a:tailEnd type="none" w="sm" len="sm"/>
          </a:ln>
        </p:spPr>
      </p:cxnSp>
      <p:sp>
        <p:nvSpPr>
          <p:cNvPr id="1013" name="Google Shape;1013;p82"/>
          <p:cNvSpPr/>
          <p:nvPr/>
        </p:nvSpPr>
        <p:spPr>
          <a:xfrm>
            <a:off x="0" y="611678"/>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82"/>
          <p:cNvSpPr/>
          <p:nvPr/>
        </p:nvSpPr>
        <p:spPr>
          <a:xfrm>
            <a:off x="38100" y="65324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15" name="Google Shape;1015;p8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016" name="Google Shape;1016;p8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17" name="Google Shape;1017;p8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83"/>
          <p:cNvSpPr txBox="1"/>
          <p:nvPr/>
        </p:nvSpPr>
        <p:spPr>
          <a:xfrm>
            <a:off x="616227" y="1241097"/>
            <a:ext cx="7718267" cy="459600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100">
                <a:solidFill>
                  <a:srgbClr val="FF0000"/>
                </a:solidFill>
                <a:latin typeface="Calibri"/>
                <a:ea typeface="Calibri"/>
                <a:cs typeface="Calibri"/>
                <a:sym typeface="Calibri"/>
              </a:rPr>
              <a:t>Object:</a:t>
            </a:r>
            <a:endParaRPr/>
          </a:p>
          <a:p>
            <a:pPr marL="214313" marR="0" lvl="0" indent="-214313"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Objects are instances of class, which holds the data variables declared in </a:t>
            </a:r>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class and  the member functions work on these class objects.</a:t>
            </a:r>
            <a:endParaRPr/>
          </a:p>
          <a:p>
            <a:pPr marL="214313" marR="0" lvl="0" indent="-214313"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Each object has different data variables. </a:t>
            </a:r>
            <a:endParaRPr/>
          </a:p>
          <a:p>
            <a:pPr marL="214313" marR="0" lvl="0" indent="-214313"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Objects are initialized using special class functions called </a:t>
            </a:r>
            <a:r>
              <a:rPr lang="en-US" sz="1800" b="1">
                <a:solidFill>
                  <a:schemeClr val="dk1"/>
                </a:solidFill>
                <a:latin typeface="Calibri"/>
                <a:ea typeface="Calibri"/>
                <a:cs typeface="Calibri"/>
                <a:sym typeface="Calibri"/>
              </a:rPr>
              <a:t>Constructors</a:t>
            </a:r>
            <a:r>
              <a:rPr lang="en-US" sz="1800">
                <a:solidFill>
                  <a:schemeClr val="dk1"/>
                </a:solidFill>
                <a:latin typeface="Calibri"/>
                <a:ea typeface="Calibri"/>
                <a:cs typeface="Calibri"/>
                <a:sym typeface="Calibri"/>
              </a:rPr>
              <a:t>.</a:t>
            </a:r>
            <a:endParaRPr/>
          </a:p>
          <a:p>
            <a:pPr marL="214313" marR="0" lvl="0" indent="-214313" algn="l" rtl="0">
              <a:lnSpc>
                <a:spcPct val="150000"/>
              </a:lnSpc>
              <a:spcBef>
                <a:spcPts val="0"/>
              </a:spcBef>
              <a:spcAft>
                <a:spcPts val="0"/>
              </a:spcAft>
              <a:buClr>
                <a:schemeClr val="dk1"/>
              </a:buClr>
              <a:buSzPts val="1800"/>
              <a:buFont typeface="Arial"/>
              <a:buChar char="•"/>
            </a:pPr>
            <a:r>
              <a:rPr lang="en-US" sz="1800" b="1">
                <a:solidFill>
                  <a:schemeClr val="dk1"/>
                </a:solidFill>
                <a:latin typeface="Calibri"/>
                <a:ea typeface="Calibri"/>
                <a:cs typeface="Calibri"/>
                <a:sym typeface="Calibri"/>
              </a:rPr>
              <a:t>Destructor</a:t>
            </a:r>
            <a:r>
              <a:rPr lang="en-US" sz="1800">
                <a:solidFill>
                  <a:schemeClr val="dk1"/>
                </a:solidFill>
                <a:latin typeface="Calibri"/>
                <a:ea typeface="Calibri"/>
                <a:cs typeface="Calibri"/>
                <a:sym typeface="Calibri"/>
              </a:rPr>
              <a:t> is special class member function,  to release the memory reserved </a:t>
            </a:r>
            <a:endParaRPr/>
          </a:p>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    by the object.</a:t>
            </a:r>
            <a:endParaRPr/>
          </a:p>
          <a:p>
            <a:pPr marL="0" marR="0" lvl="0" indent="0" algn="l" rtl="0">
              <a:lnSpc>
                <a:spcPct val="15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r>
              <a:rPr lang="en-US" sz="1800">
                <a:solidFill>
                  <a:srgbClr val="FF0000"/>
                </a:solidFill>
                <a:latin typeface="Calibri"/>
                <a:ea typeface="Calibri"/>
                <a:cs typeface="Calibri"/>
                <a:sym typeface="Calibri"/>
              </a:rPr>
              <a:t>Syntax of creating object :</a:t>
            </a:r>
            <a:endParaRPr/>
          </a:p>
          <a:p>
            <a:pPr marL="0" marR="0" lvl="0" indent="0" algn="l" rtl="0">
              <a:lnSpc>
                <a:spcPct val="150000"/>
              </a:lnSpc>
              <a:spcBef>
                <a:spcPts val="0"/>
              </a:spcBef>
              <a:spcAft>
                <a:spcPts val="0"/>
              </a:spcAft>
              <a:buNone/>
            </a:pPr>
            <a:r>
              <a:rPr lang="en-US" sz="1800" i="1">
                <a:solidFill>
                  <a:schemeClr val="dk1"/>
                </a:solidFill>
                <a:latin typeface="Calibri"/>
                <a:ea typeface="Calibri"/>
                <a:cs typeface="Calibri"/>
                <a:sym typeface="Calibri"/>
              </a:rPr>
              <a:t>Class_name object_name;</a:t>
            </a:r>
            <a:endParaRPr/>
          </a:p>
          <a:p>
            <a:pPr marL="0" marR="0" lvl="0" indent="0" algn="l" rtl="0">
              <a:lnSpc>
                <a:spcPct val="150000"/>
              </a:lnSpc>
              <a:spcBef>
                <a:spcPts val="0"/>
              </a:spcBef>
              <a:spcAft>
                <a:spcPts val="0"/>
              </a:spcAft>
              <a:buNone/>
            </a:pPr>
            <a:endParaRPr sz="1350">
              <a:solidFill>
                <a:schemeClr val="dk1"/>
              </a:solidFill>
              <a:latin typeface="Calibri"/>
              <a:ea typeface="Calibri"/>
              <a:cs typeface="Calibri"/>
              <a:sym typeface="Calibri"/>
            </a:endParaRPr>
          </a:p>
        </p:txBody>
      </p:sp>
      <p:sp>
        <p:nvSpPr>
          <p:cNvPr id="1023" name="Google Shape;1023;p83"/>
          <p:cNvSpPr/>
          <p:nvPr/>
        </p:nvSpPr>
        <p:spPr>
          <a:xfrm>
            <a:off x="0" y="611678"/>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4" name="Google Shape;1024;p83"/>
          <p:cNvSpPr/>
          <p:nvPr/>
        </p:nvSpPr>
        <p:spPr>
          <a:xfrm>
            <a:off x="38100" y="65324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25" name="Google Shape;1025;p83"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026" name="Google Shape;1026;p8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27" name="Google Shape;1027;p8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028" name="Google Shape;1028;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sp>
        <p:nvSpPr>
          <p:cNvPr id="1034" name="Google Shape;1034;p84"/>
          <p:cNvSpPr/>
          <p:nvPr/>
        </p:nvSpPr>
        <p:spPr>
          <a:xfrm>
            <a:off x="1242204" y="1885950"/>
            <a:ext cx="3215496" cy="3600450"/>
          </a:xfrm>
          <a:prstGeom prst="rect">
            <a:avLst/>
          </a:prstGeom>
          <a:solidFill>
            <a:srgbClr val="D5E3FF"/>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00"/>
              <a:buFont typeface="Arial"/>
              <a:buNone/>
            </a:pPr>
            <a:r>
              <a:rPr lang="en-US" sz="2100" dirty="0">
                <a:solidFill>
                  <a:schemeClr val="dk1"/>
                </a:solidFill>
                <a:latin typeface="Arial"/>
                <a:ea typeface="Arial"/>
                <a:cs typeface="Arial"/>
                <a:sym typeface="Arial"/>
              </a:rPr>
              <a:t>class Rectangle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private: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width;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length;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public:</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void set(int w, int l);</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area();</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a:t>
            </a:r>
            <a:endParaRPr dirty="0"/>
          </a:p>
        </p:txBody>
      </p:sp>
      <p:sp>
        <p:nvSpPr>
          <p:cNvPr id="1035" name="Google Shape;1035;p84"/>
          <p:cNvSpPr txBox="1">
            <a:spLocks noGrp="1"/>
          </p:cNvSpPr>
          <p:nvPr>
            <p:ph type="title"/>
          </p:nvPr>
        </p:nvSpPr>
        <p:spPr>
          <a:xfrm>
            <a:off x="1428750" y="1120378"/>
            <a:ext cx="6172200" cy="47982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sz="3000">
                <a:solidFill>
                  <a:srgbClr val="FF0000"/>
                </a:solidFill>
              </a:rPr>
              <a:t>Declaration of an Object</a:t>
            </a:r>
            <a:endParaRPr/>
          </a:p>
        </p:txBody>
      </p:sp>
      <p:sp>
        <p:nvSpPr>
          <p:cNvPr id="1036" name="Google Shape;1036;p84"/>
          <p:cNvSpPr/>
          <p:nvPr/>
        </p:nvSpPr>
        <p:spPr>
          <a:xfrm>
            <a:off x="4743450" y="2000250"/>
            <a:ext cx="2914650" cy="3371850"/>
          </a:xfrm>
          <a:prstGeom prst="rect">
            <a:avLst/>
          </a:prstGeom>
          <a:solidFill>
            <a:srgbClr val="FFCCCC"/>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750"/>
              <a:buFont typeface="Arial"/>
              <a:buNone/>
            </a:pPr>
            <a:endParaRPr sz="750">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main()</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Rectangle r1;</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Rectangle r2;</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r1.set(5, 8); </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cout&lt;&lt;r1.area()&lt;&lt;endl;</a:t>
            </a:r>
            <a:endParaRPr/>
          </a:p>
          <a:p>
            <a:pPr marL="342900" marR="0" lvl="0" indent="-342900" algn="l" rtl="0">
              <a:lnSpc>
                <a:spcPct val="80000"/>
              </a:lnSpc>
              <a:spcBef>
                <a:spcPts val="360"/>
              </a:spcBef>
              <a:spcAft>
                <a:spcPts val="0"/>
              </a:spcAft>
              <a:buClr>
                <a:schemeClr val="dk1"/>
              </a:buClr>
              <a:buSzPts val="1800"/>
              <a:buFont typeface="Arial"/>
              <a:buNone/>
            </a:pPr>
            <a:endParaRPr sz="1800">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r2.set(8,10);</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cout&lt;&lt;r2.area()&lt;&lt;endl;</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p:txBody>
      </p:sp>
      <p:sp>
        <p:nvSpPr>
          <p:cNvPr id="1037" name="Google Shape;1037;p84"/>
          <p:cNvSpPr/>
          <p:nvPr/>
        </p:nvSpPr>
        <p:spPr>
          <a:xfrm>
            <a:off x="0" y="611678"/>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038;p84"/>
          <p:cNvSpPr/>
          <p:nvPr/>
        </p:nvSpPr>
        <p:spPr>
          <a:xfrm>
            <a:off x="38100" y="65324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39" name="Google Shape;1039;p8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040" name="Google Shape;1040;p8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41" name="Google Shape;1041;p8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p:nvPr/>
        </p:nvSpPr>
        <p:spPr>
          <a:xfrm>
            <a:off x="381000" y="1464129"/>
            <a:ext cx="82296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Times New Roman"/>
              <a:buNone/>
            </a:pPr>
            <a:r>
              <a:rPr lang="en-US" sz="3600" b="1" i="0" u="none" strike="noStrike" cap="none">
                <a:solidFill>
                  <a:schemeClr val="dk1"/>
                </a:solidFill>
                <a:latin typeface="Times New Roman"/>
                <a:ea typeface="Times New Roman"/>
                <a:cs typeface="Times New Roman"/>
                <a:sym typeface="Times New Roman"/>
              </a:rPr>
              <a:t>Examples of Procedure Oriented Programming Language</a:t>
            </a:r>
            <a:endParaRPr/>
          </a:p>
        </p:txBody>
      </p:sp>
      <p:sp>
        <p:nvSpPr>
          <p:cNvPr id="164" name="Google Shape;164;p22"/>
          <p:cNvSpPr txBox="1"/>
          <p:nvPr/>
        </p:nvSpPr>
        <p:spPr>
          <a:xfrm>
            <a:off x="533400" y="3140531"/>
            <a:ext cx="7315200" cy="19811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Times New Roman"/>
                <a:ea typeface="Times New Roman"/>
                <a:cs typeface="Times New Roman"/>
                <a:sym typeface="Times New Roman"/>
              </a:rPr>
              <a:t>COBOL</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Times New Roman"/>
                <a:ea typeface="Times New Roman"/>
                <a:cs typeface="Times New Roman"/>
                <a:sym typeface="Times New Roman"/>
              </a:rPr>
              <a:t>FORTRAN</a:t>
            </a:r>
            <a:endParaRPr/>
          </a:p>
          <a:p>
            <a:pPr marL="342900" marR="0" lvl="0" indent="-342900" algn="l" rtl="0">
              <a:spcBef>
                <a:spcPts val="640"/>
              </a:spcBef>
              <a:spcAft>
                <a:spcPts val="0"/>
              </a:spcAft>
              <a:buClr>
                <a:schemeClr val="dk1"/>
              </a:buClr>
              <a:buSzPts val="3200"/>
              <a:buFont typeface="Arial"/>
              <a:buChar char="•"/>
            </a:pPr>
            <a:r>
              <a:rPr lang="en-US" sz="3200" b="0" i="0" u="none" strike="noStrike" cap="none">
                <a:solidFill>
                  <a:schemeClr val="dk1"/>
                </a:solidFill>
                <a:latin typeface="Times New Roman"/>
                <a:ea typeface="Times New Roman"/>
                <a:cs typeface="Times New Roman"/>
                <a:sym typeface="Times New Roman"/>
              </a:rPr>
              <a:t>C</a:t>
            </a:r>
            <a:endParaRPr/>
          </a:p>
        </p:txBody>
      </p:sp>
      <p:sp>
        <p:nvSpPr>
          <p:cNvPr id="165" name="Google Shape;16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66" name="Google Shape;166;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67" name="Google Shape;167;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sp>
        <p:nvSpPr>
          <p:cNvPr id="1047" name="Google Shape;1047;p85"/>
          <p:cNvSpPr txBox="1">
            <a:spLocks noGrp="1"/>
          </p:cNvSpPr>
          <p:nvPr>
            <p:ph type="title"/>
          </p:nvPr>
        </p:nvSpPr>
        <p:spPr>
          <a:xfrm>
            <a:off x="495837" y="942975"/>
            <a:ext cx="6858000" cy="51435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1800"/>
              <a:buFont typeface="Arial"/>
              <a:buNone/>
            </a:pPr>
            <a:r>
              <a:rPr lang="en-US" sz="1800">
                <a:solidFill>
                  <a:srgbClr val="FF0000"/>
                </a:solidFill>
                <a:latin typeface="Arial"/>
                <a:ea typeface="Arial"/>
                <a:cs typeface="Arial"/>
                <a:sym typeface="Arial"/>
              </a:rPr>
              <a:t>Another Example</a:t>
            </a:r>
            <a:endParaRPr/>
          </a:p>
        </p:txBody>
      </p:sp>
      <p:sp>
        <p:nvSpPr>
          <p:cNvPr id="1048" name="Google Shape;1048;p85"/>
          <p:cNvSpPr txBox="1">
            <a:spLocks noGrp="1"/>
          </p:cNvSpPr>
          <p:nvPr>
            <p:ph type="body" idx="1"/>
          </p:nvPr>
        </p:nvSpPr>
        <p:spPr>
          <a:xfrm>
            <a:off x="1485900" y="1485900"/>
            <a:ext cx="2800350" cy="3028950"/>
          </a:xfrm>
          <a:prstGeom prst="rect">
            <a:avLst/>
          </a:prstGeom>
          <a:solidFill>
            <a:schemeClr val="accent1"/>
          </a:solid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1500"/>
              <a:buFont typeface="Calibri"/>
              <a:buNone/>
            </a:pPr>
            <a:endParaRPr sz="15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#include &lt;iostream.h&gt;</a:t>
            </a:r>
            <a:endParaRPr/>
          </a:p>
          <a:p>
            <a:pPr marL="342900" lvl="0" indent="-342900" algn="l" rtl="0">
              <a:lnSpc>
                <a:spcPct val="90000"/>
              </a:lnSpc>
              <a:spcBef>
                <a:spcPts val="0"/>
              </a:spcBef>
              <a:spcAft>
                <a:spcPts val="0"/>
              </a:spcAft>
              <a:buClr>
                <a:schemeClr val="dk1"/>
              </a:buClr>
              <a:buSzPts val="1500"/>
              <a:buFont typeface="Calibri"/>
              <a:buNone/>
            </a:pPr>
            <a:endParaRPr sz="15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class circle</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private:</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double radius;</a:t>
            </a:r>
            <a:endParaRPr/>
          </a:p>
          <a:p>
            <a:pPr marL="342900" lvl="0" indent="-342900" algn="l" rtl="0">
              <a:lnSpc>
                <a:spcPct val="90000"/>
              </a:lnSpc>
              <a:spcBef>
                <a:spcPts val="0"/>
              </a:spcBef>
              <a:spcAft>
                <a:spcPts val="0"/>
              </a:spcAft>
              <a:buClr>
                <a:schemeClr val="dk1"/>
              </a:buClr>
              <a:buSzPts val="1500"/>
              <a:buFont typeface="Calibri"/>
              <a:buNone/>
            </a:pPr>
            <a:endParaRPr sz="15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public:</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void store(double);</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double area(void);</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void display(void);</a:t>
            </a:r>
            <a:endParaRPr/>
          </a:p>
          <a:p>
            <a:pPr marL="342900" lvl="0" indent="-342900" algn="l" rtl="0">
              <a:lnSpc>
                <a:spcPct val="90000"/>
              </a:lnSpc>
              <a:spcBef>
                <a:spcPts val="0"/>
              </a:spcBef>
              <a:spcAft>
                <a:spcPts val="0"/>
              </a:spcAft>
              <a:buClr>
                <a:schemeClr val="dk1"/>
              </a:buClr>
              <a:buSzPts val="1500"/>
              <a:buFont typeface="Calibri"/>
              <a:buNone/>
            </a:pPr>
            <a:endParaRPr sz="15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a:t>
            </a:r>
            <a:endParaRPr/>
          </a:p>
        </p:txBody>
      </p:sp>
      <p:sp>
        <p:nvSpPr>
          <p:cNvPr id="1049" name="Google Shape;1049;p85"/>
          <p:cNvSpPr/>
          <p:nvPr/>
        </p:nvSpPr>
        <p:spPr>
          <a:xfrm>
            <a:off x="4457700" y="1485900"/>
            <a:ext cx="3314700" cy="3086100"/>
          </a:xfrm>
          <a:prstGeom prst="rect">
            <a:avLst/>
          </a:prstGeom>
          <a:solidFill>
            <a:srgbClr val="FFFF99"/>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1500"/>
              <a:buFont typeface="Arial"/>
              <a:buNone/>
            </a:pPr>
            <a:endParaRPr sz="1500">
              <a:solidFill>
                <a:schemeClr val="accent2"/>
              </a:solidFill>
              <a:latin typeface="Times New Roman"/>
              <a:ea typeface="Times New Roman"/>
              <a:cs typeface="Times New Roman"/>
              <a:sym typeface="Times New Roman"/>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 member function definitions</a:t>
            </a:r>
            <a:endParaRPr/>
          </a:p>
          <a:p>
            <a:pPr marL="742950" marR="0" lvl="1" indent="-285750" algn="l" rtl="0">
              <a:lnSpc>
                <a:spcPct val="80000"/>
              </a:lnSpc>
              <a:spcBef>
                <a:spcPts val="0"/>
              </a:spcBef>
              <a:spcAft>
                <a:spcPts val="0"/>
              </a:spcAft>
              <a:buClr>
                <a:schemeClr val="dk1"/>
              </a:buClr>
              <a:buSzPts val="1500"/>
              <a:buFont typeface="Courier New"/>
              <a:buNone/>
            </a:pPr>
            <a:endParaRPr sz="1500" b="0" i="0" u="none" strike="noStrike" cap="none">
              <a:solidFill>
                <a:schemeClr val="accent2"/>
              </a:solidFill>
              <a:latin typeface="Times New Roman"/>
              <a:ea typeface="Times New Roman"/>
              <a:cs typeface="Times New Roman"/>
              <a:sym typeface="Times New Roman"/>
            </a:endParaRPr>
          </a:p>
          <a:p>
            <a:pPr marL="742950" marR="0" lvl="1" indent="-285750" algn="l" rtl="0">
              <a:lnSpc>
                <a:spcPct val="80000"/>
              </a:lnSpc>
              <a:spcBef>
                <a:spcPts val="0"/>
              </a:spcBef>
              <a:spcAft>
                <a:spcPts val="0"/>
              </a:spcAft>
              <a:buClr>
                <a:schemeClr val="accent2"/>
              </a:buClr>
              <a:buSzPts val="1500"/>
              <a:buFont typeface="Courier New"/>
              <a:buNone/>
            </a:pPr>
            <a:r>
              <a:rPr lang="en-US" sz="1500" b="1" i="0" u="none" strike="noStrike" cap="none">
                <a:solidFill>
                  <a:schemeClr val="accent2"/>
                </a:solidFill>
                <a:latin typeface="Times New Roman"/>
                <a:ea typeface="Times New Roman"/>
                <a:cs typeface="Times New Roman"/>
                <a:sym typeface="Times New Roman"/>
              </a:rPr>
              <a:t>void circle::store(double r)</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    radius = r;</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a:p>
            <a:pPr marL="742950" marR="0" lvl="1" indent="-285750" algn="l" rtl="0">
              <a:lnSpc>
                <a:spcPct val="80000"/>
              </a:lnSpc>
              <a:spcBef>
                <a:spcPts val="0"/>
              </a:spcBef>
              <a:spcAft>
                <a:spcPts val="0"/>
              </a:spcAft>
              <a:buClr>
                <a:schemeClr val="dk1"/>
              </a:buClr>
              <a:buSzPts val="750"/>
              <a:buFont typeface="Courier New"/>
              <a:buNone/>
            </a:pPr>
            <a:endParaRPr sz="750" b="0" i="0" u="none" strike="noStrike" cap="none">
              <a:solidFill>
                <a:schemeClr val="accent2"/>
              </a:solidFill>
              <a:latin typeface="Times New Roman"/>
              <a:ea typeface="Times New Roman"/>
              <a:cs typeface="Times New Roman"/>
              <a:sym typeface="Times New Roman"/>
            </a:endParaRPr>
          </a:p>
          <a:p>
            <a:pPr marL="742950" marR="0" lvl="1" indent="-285750" algn="l" rtl="0">
              <a:lnSpc>
                <a:spcPct val="80000"/>
              </a:lnSpc>
              <a:spcBef>
                <a:spcPts val="0"/>
              </a:spcBef>
              <a:spcAft>
                <a:spcPts val="0"/>
              </a:spcAft>
              <a:buClr>
                <a:schemeClr val="accent2"/>
              </a:buClr>
              <a:buSzPts val="1500"/>
              <a:buFont typeface="Courier New"/>
              <a:buNone/>
            </a:pPr>
            <a:r>
              <a:rPr lang="en-US" sz="1500" b="1" i="0" u="none" strike="noStrike" cap="none">
                <a:solidFill>
                  <a:schemeClr val="accent2"/>
                </a:solidFill>
                <a:latin typeface="Times New Roman"/>
                <a:ea typeface="Times New Roman"/>
                <a:cs typeface="Times New Roman"/>
                <a:sym typeface="Times New Roman"/>
              </a:rPr>
              <a:t>double circle::area(void)</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    return 3.14*radius*radius;</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a:p>
            <a:pPr marL="742950" marR="0" lvl="1" indent="-285750" algn="l" rtl="0">
              <a:lnSpc>
                <a:spcPct val="80000"/>
              </a:lnSpc>
              <a:spcBef>
                <a:spcPts val="0"/>
              </a:spcBef>
              <a:spcAft>
                <a:spcPts val="0"/>
              </a:spcAft>
              <a:buClr>
                <a:schemeClr val="dk1"/>
              </a:buClr>
              <a:buSzPts val="750"/>
              <a:buFont typeface="Courier New"/>
              <a:buNone/>
            </a:pPr>
            <a:endParaRPr sz="750" b="0" i="0" u="none" strike="noStrike" cap="none">
              <a:solidFill>
                <a:schemeClr val="accent2"/>
              </a:solidFill>
              <a:latin typeface="Times New Roman"/>
              <a:ea typeface="Times New Roman"/>
              <a:cs typeface="Times New Roman"/>
              <a:sym typeface="Times New Roman"/>
            </a:endParaRPr>
          </a:p>
          <a:p>
            <a:pPr marL="742950" marR="0" lvl="1" indent="-285750" algn="l" rtl="0">
              <a:lnSpc>
                <a:spcPct val="80000"/>
              </a:lnSpc>
              <a:spcBef>
                <a:spcPts val="0"/>
              </a:spcBef>
              <a:spcAft>
                <a:spcPts val="0"/>
              </a:spcAft>
              <a:buClr>
                <a:schemeClr val="accent2"/>
              </a:buClr>
              <a:buSzPts val="1500"/>
              <a:buFont typeface="Courier New"/>
              <a:buNone/>
            </a:pPr>
            <a:r>
              <a:rPr lang="en-US" sz="1500" b="1" i="0" u="none" strike="noStrike" cap="none">
                <a:solidFill>
                  <a:schemeClr val="accent2"/>
                </a:solidFill>
                <a:latin typeface="Times New Roman"/>
                <a:ea typeface="Times New Roman"/>
                <a:cs typeface="Times New Roman"/>
                <a:sym typeface="Times New Roman"/>
              </a:rPr>
              <a:t>void circle::display(void)</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    cout &lt;&lt; “r = “ &lt;&lt; radius &lt;&lt; endl;</a:t>
            </a:r>
            <a:endParaRPr/>
          </a:p>
          <a:p>
            <a:pPr marL="742950" marR="0" lvl="1" indent="-285750" algn="l" rtl="0">
              <a:lnSpc>
                <a:spcPct val="80000"/>
              </a:lnSpc>
              <a:spcBef>
                <a:spcPts val="0"/>
              </a:spcBef>
              <a:spcAft>
                <a:spcPts val="0"/>
              </a:spcAft>
              <a:buClr>
                <a:schemeClr val="accent2"/>
              </a:buClr>
              <a:buSzPts val="1500"/>
              <a:buFont typeface="Courier New"/>
              <a:buNone/>
            </a:pPr>
            <a:r>
              <a:rPr lang="en-US" sz="1500" b="0" i="0" u="none" strike="noStrike" cap="none">
                <a:solidFill>
                  <a:schemeClr val="accent2"/>
                </a:solidFill>
                <a:latin typeface="Times New Roman"/>
                <a:ea typeface="Times New Roman"/>
                <a:cs typeface="Times New Roman"/>
                <a:sym typeface="Times New Roman"/>
              </a:rPr>
              <a:t>}</a:t>
            </a:r>
            <a:endParaRPr/>
          </a:p>
        </p:txBody>
      </p:sp>
      <p:sp>
        <p:nvSpPr>
          <p:cNvPr id="1050" name="Google Shape;1050;p85"/>
          <p:cNvSpPr/>
          <p:nvPr/>
        </p:nvSpPr>
        <p:spPr>
          <a:xfrm>
            <a:off x="1524000" y="4692650"/>
            <a:ext cx="6115050" cy="1428750"/>
          </a:xfrm>
          <a:prstGeom prst="rect">
            <a:avLst/>
          </a:prstGeom>
          <a:solidFill>
            <a:srgbClr val="FFCC99"/>
          </a:solid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int main(void) {</a:t>
            </a:r>
            <a:endParaRPr dirty="0"/>
          </a:p>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    circle c;   // an object of circle class</a:t>
            </a:r>
            <a:endParaRPr dirty="0"/>
          </a:p>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    </a:t>
            </a:r>
            <a:r>
              <a:rPr lang="en-US" sz="1500" b="0" i="0" u="none" strike="noStrike" cap="none" dirty="0" err="1">
                <a:solidFill>
                  <a:schemeClr val="dk1"/>
                </a:solidFill>
                <a:latin typeface="Times New Roman"/>
                <a:ea typeface="Times New Roman"/>
                <a:cs typeface="Times New Roman"/>
                <a:sym typeface="Times New Roman"/>
              </a:rPr>
              <a:t>c.store</a:t>
            </a:r>
            <a:r>
              <a:rPr lang="en-US" sz="1500" b="0" i="0" u="none" strike="noStrike" cap="none" dirty="0">
                <a:solidFill>
                  <a:schemeClr val="dk1"/>
                </a:solidFill>
                <a:latin typeface="Times New Roman"/>
                <a:ea typeface="Times New Roman"/>
                <a:cs typeface="Times New Roman"/>
                <a:sym typeface="Times New Roman"/>
              </a:rPr>
              <a:t>(5.0);</a:t>
            </a:r>
            <a:endParaRPr dirty="0"/>
          </a:p>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    </a:t>
            </a:r>
            <a:r>
              <a:rPr lang="en-US" sz="1500" b="0" i="0" u="none" strike="noStrike" cap="none" dirty="0" err="1">
                <a:solidFill>
                  <a:schemeClr val="dk1"/>
                </a:solidFill>
                <a:latin typeface="Times New Roman"/>
                <a:ea typeface="Times New Roman"/>
                <a:cs typeface="Times New Roman"/>
                <a:sym typeface="Times New Roman"/>
              </a:rPr>
              <a:t>cout</a:t>
            </a:r>
            <a:r>
              <a:rPr lang="en-US" sz="1500" b="0" i="0" u="none" strike="noStrike" cap="none" dirty="0">
                <a:solidFill>
                  <a:schemeClr val="dk1"/>
                </a:solidFill>
                <a:latin typeface="Times New Roman"/>
                <a:ea typeface="Times New Roman"/>
                <a:cs typeface="Times New Roman"/>
                <a:sym typeface="Times New Roman"/>
              </a:rPr>
              <a:t> &lt;&lt; "The area of circle c is " &lt;&lt; </a:t>
            </a:r>
            <a:r>
              <a:rPr lang="en-US" sz="1500" b="0" i="0" u="none" strike="noStrike" cap="none" dirty="0" err="1">
                <a:solidFill>
                  <a:schemeClr val="dk1"/>
                </a:solidFill>
                <a:latin typeface="Times New Roman"/>
                <a:ea typeface="Times New Roman"/>
                <a:cs typeface="Times New Roman"/>
                <a:sym typeface="Times New Roman"/>
              </a:rPr>
              <a:t>c.area</a:t>
            </a:r>
            <a:r>
              <a:rPr lang="en-US" sz="1500" b="0" i="0" u="none" strike="noStrike" cap="none" dirty="0">
                <a:solidFill>
                  <a:schemeClr val="dk1"/>
                </a:solidFill>
                <a:latin typeface="Times New Roman"/>
                <a:ea typeface="Times New Roman"/>
                <a:cs typeface="Times New Roman"/>
                <a:sym typeface="Times New Roman"/>
              </a:rPr>
              <a:t>() &lt;&lt; </a:t>
            </a:r>
            <a:r>
              <a:rPr lang="en-US" sz="1500" b="0" i="0" u="none" strike="noStrike" cap="none" dirty="0" err="1">
                <a:solidFill>
                  <a:schemeClr val="dk1"/>
                </a:solidFill>
                <a:latin typeface="Times New Roman"/>
                <a:ea typeface="Times New Roman"/>
                <a:cs typeface="Times New Roman"/>
                <a:sym typeface="Times New Roman"/>
              </a:rPr>
              <a:t>endl</a:t>
            </a:r>
            <a:r>
              <a:rPr lang="en-US" sz="1500" b="0" i="0" u="none" strike="noStrike" cap="none" dirty="0">
                <a:solidFill>
                  <a:schemeClr val="dk1"/>
                </a:solidFill>
                <a:latin typeface="Times New Roman"/>
                <a:ea typeface="Times New Roman"/>
                <a:cs typeface="Times New Roman"/>
                <a:sym typeface="Times New Roman"/>
              </a:rPr>
              <a:t>;</a:t>
            </a:r>
            <a:endParaRPr dirty="0"/>
          </a:p>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    </a:t>
            </a:r>
            <a:r>
              <a:rPr lang="en-US" sz="1500" b="0" i="0" u="none" strike="noStrike" cap="none" dirty="0" err="1">
                <a:solidFill>
                  <a:schemeClr val="dk1"/>
                </a:solidFill>
                <a:latin typeface="Times New Roman"/>
                <a:ea typeface="Times New Roman"/>
                <a:cs typeface="Times New Roman"/>
                <a:sym typeface="Times New Roman"/>
              </a:rPr>
              <a:t>c.display</a:t>
            </a:r>
            <a:r>
              <a:rPr lang="en-US" sz="1500" b="0" i="0" u="none" strike="noStrike" cap="none" dirty="0">
                <a:solidFill>
                  <a:schemeClr val="dk1"/>
                </a:solidFill>
                <a:latin typeface="Times New Roman"/>
                <a:ea typeface="Times New Roman"/>
                <a:cs typeface="Times New Roman"/>
                <a:sym typeface="Times New Roman"/>
              </a:rPr>
              <a:t>();</a:t>
            </a:r>
            <a:endParaRPr dirty="0"/>
          </a:p>
          <a:p>
            <a:pPr marL="742950" marR="0" lvl="1" indent="-285750" algn="l" rtl="0">
              <a:spcBef>
                <a:spcPts val="0"/>
              </a:spcBef>
              <a:spcAft>
                <a:spcPts val="0"/>
              </a:spcAft>
              <a:buClr>
                <a:schemeClr val="dk1"/>
              </a:buClr>
              <a:buSzPts val="1500"/>
              <a:buFont typeface="Courier New"/>
              <a:buNone/>
            </a:pPr>
            <a:r>
              <a:rPr lang="en-US" sz="1500" b="0" i="0" u="none" strike="noStrike" cap="none" dirty="0">
                <a:solidFill>
                  <a:schemeClr val="dk1"/>
                </a:solidFill>
                <a:latin typeface="Times New Roman"/>
                <a:ea typeface="Times New Roman"/>
                <a:cs typeface="Times New Roman"/>
                <a:sym typeface="Times New Roman"/>
              </a:rPr>
              <a:t>}</a:t>
            </a:r>
            <a:endParaRPr dirty="0"/>
          </a:p>
        </p:txBody>
      </p:sp>
      <p:sp>
        <p:nvSpPr>
          <p:cNvPr id="1051" name="Google Shape;1051;p85"/>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85"/>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53" name="Google Shape;1053;p85"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1054" name="Google Shape;1054;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55" name="Google Shape;1055;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8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sp>
        <p:nvSpPr>
          <p:cNvPr id="1061" name="Google Shape;1061;p86"/>
          <p:cNvSpPr/>
          <p:nvPr/>
        </p:nvSpPr>
        <p:spPr>
          <a:xfrm>
            <a:off x="1207698" y="1885950"/>
            <a:ext cx="3250002" cy="3600450"/>
          </a:xfrm>
          <a:prstGeom prst="rect">
            <a:avLst/>
          </a:prstGeom>
          <a:solidFill>
            <a:srgbClr val="D5E3FF"/>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00"/>
              <a:buFont typeface="Arial"/>
              <a:buNone/>
            </a:pPr>
            <a:r>
              <a:rPr lang="en-US" sz="2100" dirty="0">
                <a:solidFill>
                  <a:schemeClr val="dk1"/>
                </a:solidFill>
                <a:latin typeface="Arial"/>
                <a:ea typeface="Arial"/>
                <a:cs typeface="Arial"/>
                <a:sym typeface="Arial"/>
              </a:rPr>
              <a:t>class Rectangle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private:</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width;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length;</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public:</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void set(int w, int l);</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	   int area();</a:t>
            </a:r>
            <a:endParaRPr dirty="0"/>
          </a:p>
          <a:p>
            <a:pPr marL="342900" marR="0" lvl="0" indent="-342900" algn="l" rtl="0">
              <a:spcBef>
                <a:spcPts val="420"/>
              </a:spcBef>
              <a:spcAft>
                <a:spcPts val="0"/>
              </a:spcAft>
              <a:buClr>
                <a:schemeClr val="dk1"/>
              </a:buClr>
              <a:buSzPts val="2100"/>
              <a:buFont typeface="Arial"/>
              <a:buNone/>
            </a:pPr>
            <a:r>
              <a:rPr lang="en-US" sz="2100" dirty="0">
                <a:solidFill>
                  <a:schemeClr val="dk1"/>
                </a:solidFill>
                <a:latin typeface="Arial"/>
                <a:ea typeface="Arial"/>
                <a:cs typeface="Arial"/>
                <a:sym typeface="Arial"/>
              </a:rPr>
              <a:t>};</a:t>
            </a:r>
            <a:endParaRPr dirty="0"/>
          </a:p>
        </p:txBody>
      </p:sp>
      <p:sp>
        <p:nvSpPr>
          <p:cNvPr id="1062" name="Google Shape;1062;p86"/>
          <p:cNvSpPr txBox="1">
            <a:spLocks noGrp="1"/>
          </p:cNvSpPr>
          <p:nvPr>
            <p:ph type="title"/>
          </p:nvPr>
        </p:nvSpPr>
        <p:spPr>
          <a:xfrm>
            <a:off x="1428750" y="1085851"/>
            <a:ext cx="6172200" cy="47982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sz="3000">
                <a:solidFill>
                  <a:srgbClr val="FF0000"/>
                </a:solidFill>
              </a:rPr>
              <a:t>Declaration of an Object</a:t>
            </a:r>
            <a:endParaRPr/>
          </a:p>
        </p:txBody>
      </p:sp>
      <p:sp>
        <p:nvSpPr>
          <p:cNvPr id="1063" name="Google Shape;1063;p86"/>
          <p:cNvSpPr/>
          <p:nvPr/>
        </p:nvSpPr>
        <p:spPr>
          <a:xfrm>
            <a:off x="4629150" y="2286000"/>
            <a:ext cx="2914650" cy="1714500"/>
          </a:xfrm>
          <a:prstGeom prst="rect">
            <a:avLst/>
          </a:prstGeom>
          <a:solidFill>
            <a:srgbClr val="FFCCCC"/>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600"/>
              <a:buFont typeface="Arial"/>
              <a:buNone/>
            </a:pPr>
            <a:endParaRPr sz="600">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main()</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Rectangle r1;</a:t>
            </a:r>
            <a:endParaRPr/>
          </a:p>
          <a:p>
            <a:pPr marL="342900" marR="0" lvl="0" indent="-342900" algn="l" rtl="0">
              <a:lnSpc>
                <a:spcPct val="80000"/>
              </a:lnSpc>
              <a:spcBef>
                <a:spcPts val="180"/>
              </a:spcBef>
              <a:spcAft>
                <a:spcPts val="0"/>
              </a:spcAft>
              <a:buClr>
                <a:schemeClr val="dk1"/>
              </a:buClr>
              <a:buSzPts val="900"/>
              <a:buFont typeface="Arial"/>
              <a:buNone/>
            </a:pPr>
            <a:r>
              <a:rPr lang="en-US" sz="900">
                <a:solidFill>
                  <a:schemeClr val="dk1"/>
                </a:solidFill>
                <a:latin typeface="Arial"/>
                <a:ea typeface="Arial"/>
                <a:cs typeface="Arial"/>
                <a:sym typeface="Arial"/>
              </a:rPr>
              <a:t>	</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r1.set(5, 8); </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p:txBody>
      </p:sp>
      <p:sp>
        <p:nvSpPr>
          <p:cNvPr id="1064" name="Google Shape;1064;p86"/>
          <p:cNvSpPr txBox="1"/>
          <p:nvPr/>
        </p:nvSpPr>
        <p:spPr>
          <a:xfrm>
            <a:off x="4686300" y="1828800"/>
            <a:ext cx="1852045"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r1 is statically allocated</a:t>
            </a:r>
            <a:endParaRPr/>
          </a:p>
        </p:txBody>
      </p:sp>
      <p:sp>
        <p:nvSpPr>
          <p:cNvPr id="1065" name="Google Shape;1065;p86"/>
          <p:cNvSpPr/>
          <p:nvPr/>
        </p:nvSpPr>
        <p:spPr>
          <a:xfrm>
            <a:off x="5543550" y="4514850"/>
            <a:ext cx="1028700" cy="571500"/>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width</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length</a:t>
            </a:r>
            <a:endParaRPr/>
          </a:p>
        </p:txBody>
      </p:sp>
      <p:sp>
        <p:nvSpPr>
          <p:cNvPr id="1066" name="Google Shape;1066;p86"/>
          <p:cNvSpPr txBox="1"/>
          <p:nvPr/>
        </p:nvSpPr>
        <p:spPr>
          <a:xfrm>
            <a:off x="5143500" y="4400550"/>
            <a:ext cx="333746"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r1</a:t>
            </a:r>
            <a:endParaRPr/>
          </a:p>
        </p:txBody>
      </p:sp>
      <p:sp>
        <p:nvSpPr>
          <p:cNvPr id="1067" name="Google Shape;1067;p86"/>
          <p:cNvSpPr/>
          <p:nvPr/>
        </p:nvSpPr>
        <p:spPr>
          <a:xfrm>
            <a:off x="4686300" y="3028950"/>
            <a:ext cx="228600" cy="171450"/>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nvGrpSpPr>
          <p:cNvPr id="1068" name="Google Shape;1068;p86"/>
          <p:cNvGrpSpPr/>
          <p:nvPr/>
        </p:nvGrpSpPr>
        <p:grpSpPr>
          <a:xfrm>
            <a:off x="4686300" y="2971800"/>
            <a:ext cx="285750" cy="628650"/>
            <a:chOff x="2928" y="1776"/>
            <a:chExt cx="240" cy="528"/>
          </a:xfrm>
        </p:grpSpPr>
        <p:sp>
          <p:nvSpPr>
            <p:cNvPr id="1069" name="Google Shape;1069;p86"/>
            <p:cNvSpPr/>
            <p:nvPr/>
          </p:nvSpPr>
          <p:spPr>
            <a:xfrm>
              <a:off x="2976" y="2160"/>
              <a:ext cx="192" cy="144"/>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070" name="Google Shape;1070;p86"/>
            <p:cNvSpPr/>
            <p:nvPr/>
          </p:nvSpPr>
          <p:spPr>
            <a:xfrm>
              <a:off x="2928" y="1776"/>
              <a:ext cx="240" cy="240"/>
            </a:xfrm>
            <a:prstGeom prst="rect">
              <a:avLst/>
            </a:prstGeom>
            <a:solidFill>
              <a:srgbClr val="FF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071" name="Google Shape;1071;p86"/>
          <p:cNvSpPr/>
          <p:nvPr/>
        </p:nvSpPr>
        <p:spPr>
          <a:xfrm>
            <a:off x="5543550" y="4514850"/>
            <a:ext cx="1028700" cy="571500"/>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width = 5</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length = 8</a:t>
            </a:r>
            <a:endParaRPr/>
          </a:p>
        </p:txBody>
      </p:sp>
      <p:sp>
        <p:nvSpPr>
          <p:cNvPr id="1072" name="Google Shape;1072;p86"/>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3" name="Google Shape;1073;p86"/>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074" name="Google Shape;1074;p86"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1075" name="Google Shape;1075;p8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076" name="Google Shape;1076;p8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4"/>
                                        </p:tgtEl>
                                        <p:attrNameLst>
                                          <p:attrName>style.visibility</p:attrName>
                                        </p:attrNameLst>
                                      </p:cBhvr>
                                      <p:to>
                                        <p:strVal val="visible"/>
                                      </p:to>
                                    </p:set>
                                    <p:animEffect transition="in" filter="fade">
                                      <p:cBhvr>
                                        <p:cTn id="7" dur="500"/>
                                        <p:tgtEl>
                                          <p:spTgt spid="10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6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6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68"/>
                                        </p:tgtEl>
                                        <p:attrNameLst>
                                          <p:attrName>style.visibility</p:attrName>
                                        </p:attrNameLst>
                                      </p:cBhvr>
                                      <p:to>
                                        <p:strVal val="visible"/>
                                      </p:to>
                                    </p:set>
                                    <p:animEffect transition="in" filter="fade">
                                      <p:cBhvr>
                                        <p:cTn id="22" dur="500"/>
                                        <p:tgtEl>
                                          <p:spTgt spid="106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sp>
        <p:nvSpPr>
          <p:cNvPr id="1082" name="Google Shape;1082;p87"/>
          <p:cNvSpPr/>
          <p:nvPr/>
        </p:nvSpPr>
        <p:spPr>
          <a:xfrm>
            <a:off x="1485900" y="1885950"/>
            <a:ext cx="2971800" cy="3600450"/>
          </a:xfrm>
          <a:prstGeom prst="rect">
            <a:avLst/>
          </a:prstGeom>
          <a:solidFill>
            <a:srgbClr val="D5E3FF"/>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class Rectangle</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private:</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width;</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length;</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public:</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void set(int w, int l);</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area();</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a:t>
            </a:r>
            <a:endParaRPr/>
          </a:p>
        </p:txBody>
      </p:sp>
      <p:sp>
        <p:nvSpPr>
          <p:cNvPr id="1083" name="Google Shape;1083;p87"/>
          <p:cNvSpPr txBox="1">
            <a:spLocks noGrp="1"/>
          </p:cNvSpPr>
          <p:nvPr>
            <p:ph type="title"/>
          </p:nvPr>
        </p:nvSpPr>
        <p:spPr>
          <a:xfrm>
            <a:off x="1428750" y="1085851"/>
            <a:ext cx="6172200" cy="47982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sz="3000">
                <a:solidFill>
                  <a:srgbClr val="FF0000"/>
                </a:solidFill>
              </a:rPr>
              <a:t>Declaration of an Object</a:t>
            </a:r>
            <a:endParaRPr/>
          </a:p>
        </p:txBody>
      </p:sp>
      <p:sp>
        <p:nvSpPr>
          <p:cNvPr id="1084" name="Google Shape;1084;p87"/>
          <p:cNvSpPr/>
          <p:nvPr/>
        </p:nvSpPr>
        <p:spPr>
          <a:xfrm>
            <a:off x="4629150" y="2286000"/>
            <a:ext cx="2914650" cy="2171700"/>
          </a:xfrm>
          <a:prstGeom prst="rect">
            <a:avLst/>
          </a:prstGeom>
          <a:solidFill>
            <a:srgbClr val="FFE5E5"/>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600"/>
              <a:buFont typeface="Arial"/>
              <a:buNone/>
            </a:pPr>
            <a:endParaRPr sz="600">
              <a:solidFill>
                <a:schemeClr val="dk1"/>
              </a:solidFill>
              <a:latin typeface="Arial"/>
              <a:ea typeface="Arial"/>
              <a:cs typeface="Arial"/>
              <a:sym typeface="Arial"/>
            </a:endParaRPr>
          </a:p>
          <a:p>
            <a:pPr marL="342900" marR="0" lvl="0" indent="-342900" algn="l" rtl="0">
              <a:lnSpc>
                <a:spcPct val="80000"/>
              </a:lnSpc>
              <a:spcBef>
                <a:spcPts val="300"/>
              </a:spcBef>
              <a:spcAft>
                <a:spcPts val="0"/>
              </a:spcAft>
              <a:buClr>
                <a:schemeClr val="dk1"/>
              </a:buClr>
              <a:buSzPts val="1500"/>
              <a:buFont typeface="Arial"/>
              <a:buNone/>
            </a:pPr>
            <a:r>
              <a:rPr lang="en-US" sz="1500">
                <a:solidFill>
                  <a:schemeClr val="dk1"/>
                </a:solidFill>
                <a:latin typeface="Arial"/>
                <a:ea typeface="Arial"/>
                <a:cs typeface="Arial"/>
                <a:sym typeface="Arial"/>
              </a:rPr>
              <a:t>	main()</a:t>
            </a:r>
            <a:endParaRPr/>
          </a:p>
          <a:p>
            <a:pPr marL="342900" marR="0" lvl="0" indent="-342900" algn="l" rtl="0">
              <a:lnSpc>
                <a:spcPct val="80000"/>
              </a:lnSpc>
              <a:spcBef>
                <a:spcPts val="300"/>
              </a:spcBef>
              <a:spcAft>
                <a:spcPts val="0"/>
              </a:spcAft>
              <a:buClr>
                <a:schemeClr val="dk1"/>
              </a:buClr>
              <a:buSzPts val="1500"/>
              <a:buFont typeface="Arial"/>
              <a:buNone/>
            </a:pPr>
            <a:r>
              <a:rPr lang="en-US" sz="1500">
                <a:solidFill>
                  <a:schemeClr val="dk1"/>
                </a:solidFill>
                <a:latin typeface="Arial"/>
                <a:ea typeface="Arial"/>
                <a:cs typeface="Arial"/>
                <a:sym typeface="Arial"/>
              </a:rPr>
              <a:t>	{</a:t>
            </a:r>
            <a:endParaRPr/>
          </a:p>
          <a:p>
            <a:pPr marL="342900" marR="0" lvl="0" indent="-342900" algn="l" rtl="0">
              <a:lnSpc>
                <a:spcPct val="80000"/>
              </a:lnSpc>
              <a:spcBef>
                <a:spcPts val="300"/>
              </a:spcBef>
              <a:spcAft>
                <a:spcPts val="0"/>
              </a:spcAft>
              <a:buClr>
                <a:schemeClr val="dk1"/>
              </a:buClr>
              <a:buSzPts val="1500"/>
              <a:buFont typeface="Arial"/>
              <a:buNone/>
            </a:pPr>
            <a:r>
              <a:rPr lang="en-US" sz="1500">
                <a:solidFill>
                  <a:schemeClr val="dk1"/>
                </a:solidFill>
                <a:latin typeface="Arial"/>
                <a:ea typeface="Arial"/>
                <a:cs typeface="Arial"/>
                <a:sym typeface="Arial"/>
              </a:rPr>
              <a:t>	     Rectangle r1;</a:t>
            </a:r>
            <a:endParaRPr/>
          </a:p>
          <a:p>
            <a:pPr marL="342900" marR="0" lvl="0" indent="-342900" algn="l" rtl="0">
              <a:lnSpc>
                <a:spcPct val="80000"/>
              </a:lnSpc>
              <a:spcBef>
                <a:spcPts val="360"/>
              </a:spcBef>
              <a:spcAft>
                <a:spcPts val="0"/>
              </a:spcAft>
              <a:buClr>
                <a:schemeClr val="dk1"/>
              </a:buClr>
              <a:buSzPts val="1500"/>
              <a:buFont typeface="Arial"/>
              <a:buNone/>
            </a:pPr>
            <a:r>
              <a:rPr lang="en-US" sz="1500">
                <a:solidFill>
                  <a:schemeClr val="dk1"/>
                </a:solidFill>
                <a:latin typeface="Arial"/>
                <a:ea typeface="Arial"/>
                <a:cs typeface="Arial"/>
                <a:sym typeface="Arial"/>
              </a:rPr>
              <a:t>          r1.set(5, 8);</a:t>
            </a:r>
            <a:r>
              <a:rPr lang="en-US" sz="1800">
                <a:solidFill>
                  <a:schemeClr val="dk1"/>
                </a:solidFill>
                <a:latin typeface="Arial"/>
                <a:ea typeface="Arial"/>
                <a:cs typeface="Arial"/>
                <a:sym typeface="Arial"/>
              </a:rPr>
              <a:t> </a:t>
            </a:r>
            <a:endParaRPr/>
          </a:p>
          <a:p>
            <a:pPr marL="342900" marR="0" lvl="0" indent="-342900" algn="l" rtl="0">
              <a:lnSpc>
                <a:spcPct val="80000"/>
              </a:lnSpc>
              <a:spcBef>
                <a:spcPts val="150"/>
              </a:spcBef>
              <a:spcAft>
                <a:spcPts val="0"/>
              </a:spcAft>
              <a:buClr>
                <a:schemeClr val="dk1"/>
              </a:buClr>
              <a:buSzPts val="750"/>
              <a:buFont typeface="Arial"/>
              <a:buNone/>
            </a:pPr>
            <a:endParaRPr sz="750">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a:t>
            </a:r>
            <a:r>
              <a:rPr lang="en-US" sz="1500" b="1">
                <a:solidFill>
                  <a:schemeClr val="accent2"/>
                </a:solidFill>
                <a:latin typeface="Times New Roman"/>
                <a:ea typeface="Times New Roman"/>
                <a:cs typeface="Times New Roman"/>
                <a:sym typeface="Times New Roman"/>
              </a:rPr>
              <a:t>Rectangle *r2;</a:t>
            </a:r>
            <a:endParaRPr/>
          </a:p>
          <a:p>
            <a:pPr marL="342900" marR="0" lvl="0" indent="-342900" algn="l" rtl="0">
              <a:lnSpc>
                <a:spcPct val="80000"/>
              </a:lnSpc>
              <a:spcBef>
                <a:spcPts val="300"/>
              </a:spcBef>
              <a:spcAft>
                <a:spcPts val="0"/>
              </a:spcAft>
              <a:buClr>
                <a:schemeClr val="accent2"/>
              </a:buClr>
              <a:buSzPts val="1500"/>
              <a:buFont typeface="Times New Roman"/>
              <a:buNone/>
            </a:pPr>
            <a:r>
              <a:rPr lang="en-US" sz="1500" b="1">
                <a:solidFill>
                  <a:schemeClr val="accent2"/>
                </a:solidFill>
                <a:latin typeface="Times New Roman"/>
                <a:ea typeface="Times New Roman"/>
                <a:cs typeface="Times New Roman"/>
                <a:sym typeface="Times New Roman"/>
              </a:rPr>
              <a:t>	     r2 = &amp;r1;</a:t>
            </a:r>
            <a:endParaRPr/>
          </a:p>
          <a:p>
            <a:pPr marL="342900" marR="0" lvl="0" indent="-342900" algn="l" rtl="0">
              <a:lnSpc>
                <a:spcPct val="80000"/>
              </a:lnSpc>
              <a:spcBef>
                <a:spcPts val="300"/>
              </a:spcBef>
              <a:spcAft>
                <a:spcPts val="0"/>
              </a:spcAft>
              <a:buClr>
                <a:schemeClr val="accent2"/>
              </a:buClr>
              <a:buSzPts val="1500"/>
              <a:buFont typeface="Times New Roman"/>
              <a:buNone/>
            </a:pPr>
            <a:r>
              <a:rPr lang="en-US" sz="1500" b="1">
                <a:solidFill>
                  <a:schemeClr val="accent2"/>
                </a:solidFill>
                <a:latin typeface="Times New Roman"/>
                <a:ea typeface="Times New Roman"/>
                <a:cs typeface="Times New Roman"/>
                <a:sym typeface="Times New Roman"/>
              </a:rPr>
              <a:t>	     r2-&gt;set(8,10);</a:t>
            </a:r>
            <a:endParaRPr/>
          </a:p>
          <a:p>
            <a:pPr marL="342900" marR="0" lvl="0" indent="-342900" algn="l" rtl="0">
              <a:lnSpc>
                <a:spcPct val="80000"/>
              </a:lnSpc>
              <a:spcBef>
                <a:spcPts val="300"/>
              </a:spcBef>
              <a:spcAft>
                <a:spcPts val="0"/>
              </a:spcAft>
              <a:buClr>
                <a:schemeClr val="dk1"/>
              </a:buClr>
              <a:buSzPts val="1500"/>
              <a:buFont typeface="Arial"/>
              <a:buNone/>
            </a:pPr>
            <a:r>
              <a:rPr lang="en-US" sz="1500">
                <a:solidFill>
                  <a:schemeClr val="dk1"/>
                </a:solidFill>
                <a:latin typeface="Arial"/>
                <a:ea typeface="Arial"/>
                <a:cs typeface="Arial"/>
                <a:sym typeface="Arial"/>
              </a:rPr>
              <a:t>	}</a:t>
            </a:r>
            <a:endParaRPr/>
          </a:p>
        </p:txBody>
      </p:sp>
      <p:sp>
        <p:nvSpPr>
          <p:cNvPr id="1085" name="Google Shape;1085;p87"/>
          <p:cNvSpPr txBox="1"/>
          <p:nvPr/>
        </p:nvSpPr>
        <p:spPr>
          <a:xfrm>
            <a:off x="4686301" y="1828800"/>
            <a:ext cx="2710999"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r2 is a pointer to a Rectangle object</a:t>
            </a:r>
            <a:endParaRPr/>
          </a:p>
        </p:txBody>
      </p:sp>
      <p:sp>
        <p:nvSpPr>
          <p:cNvPr id="1086" name="Google Shape;1086;p87"/>
          <p:cNvSpPr/>
          <p:nvPr/>
        </p:nvSpPr>
        <p:spPr>
          <a:xfrm>
            <a:off x="4743450" y="3143250"/>
            <a:ext cx="228600" cy="171450"/>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nvGrpSpPr>
          <p:cNvPr id="1087" name="Google Shape;1087;p87"/>
          <p:cNvGrpSpPr/>
          <p:nvPr/>
        </p:nvGrpSpPr>
        <p:grpSpPr>
          <a:xfrm>
            <a:off x="4686300" y="3086100"/>
            <a:ext cx="285750" cy="628650"/>
            <a:chOff x="2928" y="1776"/>
            <a:chExt cx="240" cy="528"/>
          </a:xfrm>
        </p:grpSpPr>
        <p:sp>
          <p:nvSpPr>
            <p:cNvPr id="1088" name="Google Shape;1088;p87"/>
            <p:cNvSpPr/>
            <p:nvPr/>
          </p:nvSpPr>
          <p:spPr>
            <a:xfrm>
              <a:off x="2976" y="2160"/>
              <a:ext cx="192" cy="144"/>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089" name="Google Shape;1089;p87"/>
            <p:cNvSpPr/>
            <p:nvPr/>
          </p:nvSpPr>
          <p:spPr>
            <a:xfrm>
              <a:off x="2928" y="1776"/>
              <a:ext cx="240" cy="240"/>
            </a:xfrm>
            <a:prstGeom prst="rect">
              <a:avLst/>
            </a:prstGeom>
            <a:solidFill>
              <a:srgbClr val="FF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rgbClr val="FFE5E5"/>
                </a:solidFill>
                <a:latin typeface="Calibri"/>
                <a:ea typeface="Calibri"/>
                <a:cs typeface="Calibri"/>
                <a:sym typeface="Calibri"/>
              </a:endParaRPr>
            </a:p>
          </p:txBody>
        </p:sp>
      </p:grpSp>
      <p:grpSp>
        <p:nvGrpSpPr>
          <p:cNvPr id="1090" name="Google Shape;1090;p87"/>
          <p:cNvGrpSpPr/>
          <p:nvPr/>
        </p:nvGrpSpPr>
        <p:grpSpPr>
          <a:xfrm>
            <a:off x="4572000" y="4656536"/>
            <a:ext cx="1428750" cy="829865"/>
            <a:chOff x="3072" y="3191"/>
            <a:chExt cx="1200" cy="697"/>
          </a:xfrm>
        </p:grpSpPr>
        <p:sp>
          <p:nvSpPr>
            <p:cNvPr id="1091" name="Google Shape;1091;p87"/>
            <p:cNvSpPr/>
            <p:nvPr/>
          </p:nvSpPr>
          <p:spPr>
            <a:xfrm>
              <a:off x="3408" y="3408"/>
              <a:ext cx="864" cy="480"/>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width</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length</a:t>
              </a:r>
              <a:endParaRPr/>
            </a:p>
          </p:txBody>
        </p:sp>
        <p:sp>
          <p:nvSpPr>
            <p:cNvPr id="1092" name="Google Shape;1092;p87"/>
            <p:cNvSpPr txBox="1"/>
            <p:nvPr/>
          </p:nvSpPr>
          <p:spPr>
            <a:xfrm>
              <a:off x="3072" y="3312"/>
              <a:ext cx="280"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r1</a:t>
              </a:r>
              <a:endParaRPr/>
            </a:p>
          </p:txBody>
        </p:sp>
        <p:sp>
          <p:nvSpPr>
            <p:cNvPr id="1093" name="Google Shape;1093;p87"/>
            <p:cNvSpPr/>
            <p:nvPr/>
          </p:nvSpPr>
          <p:spPr>
            <a:xfrm>
              <a:off x="3408" y="3408"/>
              <a:ext cx="864" cy="480"/>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width = 5</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length = 8</a:t>
              </a:r>
              <a:endParaRPr/>
            </a:p>
          </p:txBody>
        </p:sp>
        <p:sp>
          <p:nvSpPr>
            <p:cNvPr id="1094" name="Google Shape;1094;p87"/>
            <p:cNvSpPr txBox="1"/>
            <p:nvPr/>
          </p:nvSpPr>
          <p:spPr>
            <a:xfrm>
              <a:off x="3350" y="3191"/>
              <a:ext cx="451"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5000</a:t>
              </a:r>
              <a:endParaRPr/>
            </a:p>
          </p:txBody>
        </p:sp>
      </p:grpSp>
      <p:sp>
        <p:nvSpPr>
          <p:cNvPr id="1095" name="Google Shape;1095;p87"/>
          <p:cNvSpPr/>
          <p:nvPr/>
        </p:nvSpPr>
        <p:spPr>
          <a:xfrm>
            <a:off x="6743700" y="5143500"/>
            <a:ext cx="914400" cy="342900"/>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a:t>
            </a:r>
            <a:endParaRPr/>
          </a:p>
        </p:txBody>
      </p:sp>
      <p:sp>
        <p:nvSpPr>
          <p:cNvPr id="1096" name="Google Shape;1096;p87"/>
          <p:cNvSpPr txBox="1"/>
          <p:nvPr/>
        </p:nvSpPr>
        <p:spPr>
          <a:xfrm>
            <a:off x="6400800" y="4800601"/>
            <a:ext cx="300038" cy="5078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r2</a:t>
            </a:r>
            <a:endParaRPr/>
          </a:p>
        </p:txBody>
      </p:sp>
      <p:sp>
        <p:nvSpPr>
          <p:cNvPr id="1097" name="Google Shape;1097;p87"/>
          <p:cNvSpPr txBox="1"/>
          <p:nvPr/>
        </p:nvSpPr>
        <p:spPr>
          <a:xfrm>
            <a:off x="6674645" y="4914900"/>
            <a:ext cx="537327"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6000</a:t>
            </a:r>
            <a:endParaRPr/>
          </a:p>
        </p:txBody>
      </p:sp>
      <p:grpSp>
        <p:nvGrpSpPr>
          <p:cNvPr id="1098" name="Google Shape;1098;p87"/>
          <p:cNvGrpSpPr/>
          <p:nvPr/>
        </p:nvGrpSpPr>
        <p:grpSpPr>
          <a:xfrm>
            <a:off x="4686300" y="3429000"/>
            <a:ext cx="285750" cy="514350"/>
            <a:chOff x="2976" y="2304"/>
            <a:chExt cx="240" cy="432"/>
          </a:xfrm>
        </p:grpSpPr>
        <p:sp>
          <p:nvSpPr>
            <p:cNvPr id="1099" name="Google Shape;1099;p87"/>
            <p:cNvSpPr/>
            <p:nvPr/>
          </p:nvSpPr>
          <p:spPr>
            <a:xfrm>
              <a:off x="3024" y="2592"/>
              <a:ext cx="192" cy="144"/>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100" name="Google Shape;1100;p87"/>
            <p:cNvSpPr/>
            <p:nvPr/>
          </p:nvSpPr>
          <p:spPr>
            <a:xfrm>
              <a:off x="2976" y="2304"/>
              <a:ext cx="240" cy="240"/>
            </a:xfrm>
            <a:prstGeom prst="rect">
              <a:avLst/>
            </a:prstGeom>
            <a:solidFill>
              <a:srgbClr val="FF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101" name="Google Shape;1101;p87"/>
          <p:cNvSpPr/>
          <p:nvPr/>
        </p:nvSpPr>
        <p:spPr>
          <a:xfrm>
            <a:off x="6743700" y="5143500"/>
            <a:ext cx="914400" cy="342900"/>
          </a:xfrm>
          <a:prstGeom prst="rect">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b="1">
                <a:solidFill>
                  <a:schemeClr val="dk1"/>
                </a:solidFill>
                <a:latin typeface="Calibri"/>
                <a:ea typeface="Calibri"/>
                <a:cs typeface="Calibri"/>
                <a:sym typeface="Calibri"/>
              </a:rPr>
              <a:t>5000</a:t>
            </a:r>
            <a:endParaRPr/>
          </a:p>
        </p:txBody>
      </p:sp>
      <p:cxnSp>
        <p:nvCxnSpPr>
          <p:cNvPr id="1102" name="Google Shape;1102;p87"/>
          <p:cNvCxnSpPr/>
          <p:nvPr/>
        </p:nvCxnSpPr>
        <p:spPr>
          <a:xfrm flipH="1">
            <a:off x="6000750" y="4972050"/>
            <a:ext cx="457200" cy="114300"/>
          </a:xfrm>
          <a:prstGeom prst="straightConnector1">
            <a:avLst/>
          </a:prstGeom>
          <a:noFill/>
          <a:ln w="38100" cap="flat" cmpd="sng">
            <a:solidFill>
              <a:schemeClr val="dk1"/>
            </a:solidFill>
            <a:prstDash val="solid"/>
            <a:round/>
            <a:headEnd type="none" w="med" len="med"/>
            <a:tailEnd type="triangle" w="med" len="med"/>
          </a:ln>
        </p:spPr>
      </p:cxnSp>
      <p:grpSp>
        <p:nvGrpSpPr>
          <p:cNvPr id="1103" name="Google Shape;1103;p87"/>
          <p:cNvGrpSpPr/>
          <p:nvPr/>
        </p:nvGrpSpPr>
        <p:grpSpPr>
          <a:xfrm>
            <a:off x="4686300" y="3657600"/>
            <a:ext cx="285750" cy="514350"/>
            <a:chOff x="2976" y="2304"/>
            <a:chExt cx="240" cy="432"/>
          </a:xfrm>
        </p:grpSpPr>
        <p:sp>
          <p:nvSpPr>
            <p:cNvPr id="1104" name="Google Shape;1104;p87"/>
            <p:cNvSpPr/>
            <p:nvPr/>
          </p:nvSpPr>
          <p:spPr>
            <a:xfrm>
              <a:off x="3024" y="2592"/>
              <a:ext cx="192" cy="144"/>
            </a:xfrm>
            <a:prstGeom prst="rightArrow">
              <a:avLst>
                <a:gd name="adj1" fmla="val 50000"/>
                <a:gd name="adj2" fmla="val 33333"/>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105" name="Google Shape;1105;p87"/>
            <p:cNvSpPr/>
            <p:nvPr/>
          </p:nvSpPr>
          <p:spPr>
            <a:xfrm>
              <a:off x="2976" y="2304"/>
              <a:ext cx="240" cy="240"/>
            </a:xfrm>
            <a:prstGeom prst="rect">
              <a:avLst/>
            </a:prstGeom>
            <a:solidFill>
              <a:srgbClr val="FF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sp>
        <p:nvSpPr>
          <p:cNvPr id="1106" name="Google Shape;1106;p87"/>
          <p:cNvSpPr/>
          <p:nvPr/>
        </p:nvSpPr>
        <p:spPr>
          <a:xfrm>
            <a:off x="4972050" y="4914900"/>
            <a:ext cx="1028700" cy="571500"/>
          </a:xfrm>
          <a:prstGeom prst="rect">
            <a:avLst/>
          </a:prstGeom>
          <a:solidFill>
            <a:srgbClr val="FFCC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width = 8</a:t>
            </a:r>
            <a:endParaRPr/>
          </a:p>
          <a:p>
            <a:pPr marL="0" marR="0" lvl="0" indent="0" algn="l" rtl="0">
              <a:spcBef>
                <a:spcPts val="0"/>
              </a:spcBef>
              <a:spcAft>
                <a:spcPts val="0"/>
              </a:spcAft>
              <a:buNone/>
            </a:pPr>
            <a:r>
              <a:rPr lang="en-US" sz="1350" b="1">
                <a:solidFill>
                  <a:schemeClr val="dk1"/>
                </a:solidFill>
                <a:latin typeface="Calibri"/>
                <a:ea typeface="Calibri"/>
                <a:cs typeface="Calibri"/>
                <a:sym typeface="Calibri"/>
              </a:rPr>
              <a:t>length = 10</a:t>
            </a:r>
            <a:endParaRPr/>
          </a:p>
        </p:txBody>
      </p:sp>
      <p:sp>
        <p:nvSpPr>
          <p:cNvPr id="1107" name="Google Shape;1107;p87"/>
          <p:cNvSpPr txBox="1"/>
          <p:nvPr/>
        </p:nvSpPr>
        <p:spPr>
          <a:xfrm>
            <a:off x="6457951" y="3086101"/>
            <a:ext cx="1231363"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008000"/>
                </a:solidFill>
                <a:latin typeface="Calibri"/>
                <a:ea typeface="Calibri"/>
                <a:cs typeface="Calibri"/>
                <a:sym typeface="Calibri"/>
              </a:rPr>
              <a:t>//dot notation</a:t>
            </a:r>
            <a:endParaRPr/>
          </a:p>
        </p:txBody>
      </p:sp>
      <p:sp>
        <p:nvSpPr>
          <p:cNvPr id="1108" name="Google Shape;1108;p87"/>
          <p:cNvSpPr txBox="1"/>
          <p:nvPr/>
        </p:nvSpPr>
        <p:spPr>
          <a:xfrm>
            <a:off x="6457951" y="4000500"/>
            <a:ext cx="1407437"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b="1">
                <a:solidFill>
                  <a:srgbClr val="008000"/>
                </a:solidFill>
                <a:latin typeface="Calibri"/>
                <a:ea typeface="Calibri"/>
                <a:cs typeface="Calibri"/>
                <a:sym typeface="Calibri"/>
              </a:rPr>
              <a:t>//arrow notation</a:t>
            </a:r>
            <a:endParaRPr/>
          </a:p>
        </p:txBody>
      </p:sp>
      <p:sp>
        <p:nvSpPr>
          <p:cNvPr id="1109" name="Google Shape;1109;p87"/>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0" name="Google Shape;1110;p87"/>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111" name="Google Shape;1111;p87"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1112" name="Google Shape;1112;p8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13" name="Google Shape;1113;p8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5"/>
                                        </p:tgtEl>
                                        <p:attrNameLst>
                                          <p:attrName>style.visibility</p:attrName>
                                        </p:attrNameLst>
                                      </p:cBhvr>
                                      <p:to>
                                        <p:strVal val="visible"/>
                                      </p:to>
                                    </p:set>
                                    <p:animEffect transition="in" filter="fade">
                                      <p:cBhvr>
                                        <p:cTn id="7" dur="500"/>
                                        <p:tgtEl>
                                          <p:spTgt spid="108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8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9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7"/>
                                        </p:tgtEl>
                                        <p:attrNameLst>
                                          <p:attrName>style.visibility</p:attrName>
                                        </p:attrNameLst>
                                      </p:cBhvr>
                                      <p:to>
                                        <p:strVal val="visible"/>
                                      </p:to>
                                    </p:set>
                                    <p:animEffect transition="in" filter="fade">
                                      <p:cBhvr>
                                        <p:cTn id="18" dur="500"/>
                                        <p:tgtEl>
                                          <p:spTgt spid="1087"/>
                                        </p:tgtEl>
                                      </p:cBhvr>
                                    </p:animEffect>
                                  </p:childTnLst>
                                </p:cTn>
                              </p:par>
                              <p:par>
                                <p:cTn id="19" presetID="1" presetClass="entr" presetSubtype="0" fill="hold" nodeType="withEffect">
                                  <p:stCondLst>
                                    <p:cond delay="0"/>
                                  </p:stCondLst>
                                  <p:childTnLst>
                                    <p:set>
                                      <p:cBhvr>
                                        <p:cTn id="20" dur="1" fill="hold">
                                          <p:stCondLst>
                                            <p:cond delay="0"/>
                                          </p:stCondLst>
                                        </p:cTn>
                                        <p:tgtEl>
                                          <p:spTgt spid="10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9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98"/>
                                        </p:tgtEl>
                                        <p:attrNameLst>
                                          <p:attrName>style.visibility</p:attrName>
                                        </p:attrNameLst>
                                      </p:cBhvr>
                                      <p:to>
                                        <p:strVal val="visible"/>
                                      </p:to>
                                    </p:set>
                                    <p:animEffect transition="in" filter="fade">
                                      <p:cBhvr>
                                        <p:cTn id="29" dur="500"/>
                                        <p:tgtEl>
                                          <p:spTgt spid="109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01"/>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1102"/>
                                        </p:tgtEl>
                                        <p:attrNameLst>
                                          <p:attrName>style.visibility</p:attrName>
                                        </p:attrNameLst>
                                      </p:cBhvr>
                                      <p:to>
                                        <p:strVal val="visible"/>
                                      </p:to>
                                    </p:set>
                                    <p:animEffect transition="in" filter="fade">
                                      <p:cBhvr>
                                        <p:cTn id="36" dur="500"/>
                                        <p:tgtEl>
                                          <p:spTgt spid="110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03"/>
                                        </p:tgtEl>
                                        <p:attrNameLst>
                                          <p:attrName>style.visibility</p:attrName>
                                        </p:attrNameLst>
                                      </p:cBhvr>
                                      <p:to>
                                        <p:strVal val="visible"/>
                                      </p:to>
                                    </p:set>
                                    <p:animEffect transition="in" filter="fade">
                                      <p:cBhvr>
                                        <p:cTn id="41" dur="500"/>
                                        <p:tgtEl>
                                          <p:spTgt spid="110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1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07"/>
                                        </p:tgtEl>
                                        <p:attrNameLst>
                                          <p:attrName>style.visibility</p:attrName>
                                        </p:attrNameLst>
                                      </p:cBhvr>
                                      <p:to>
                                        <p:strVal val="visible"/>
                                      </p:to>
                                    </p:set>
                                    <p:animEffect transition="in" filter="fade">
                                      <p:cBhvr>
                                        <p:cTn id="50" dur="500"/>
                                        <p:tgtEl>
                                          <p:spTgt spid="1107"/>
                                        </p:tgtEl>
                                      </p:cBhvr>
                                    </p:animEffect>
                                  </p:childTnLst>
                                </p:cTn>
                              </p:par>
                              <p:par>
                                <p:cTn id="51" presetID="10" presetClass="entr" presetSubtype="0" fill="hold" nodeType="withEffect">
                                  <p:stCondLst>
                                    <p:cond delay="0"/>
                                  </p:stCondLst>
                                  <p:childTnLst>
                                    <p:set>
                                      <p:cBhvr>
                                        <p:cTn id="52" dur="1" fill="hold">
                                          <p:stCondLst>
                                            <p:cond delay="0"/>
                                          </p:stCondLst>
                                        </p:cTn>
                                        <p:tgtEl>
                                          <p:spTgt spid="1108"/>
                                        </p:tgtEl>
                                        <p:attrNameLst>
                                          <p:attrName>style.visibility</p:attrName>
                                        </p:attrNameLst>
                                      </p:cBhvr>
                                      <p:to>
                                        <p:strVal val="visible"/>
                                      </p:to>
                                    </p:set>
                                    <p:animEffect transition="in" filter="fade">
                                      <p:cBhvr>
                                        <p:cTn id="53" dur="500"/>
                                        <p:tgtEl>
                                          <p:spTgt spid="1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sp>
        <p:nvSpPr>
          <p:cNvPr id="1119" name="Google Shape;1119;p88"/>
          <p:cNvSpPr txBox="1">
            <a:spLocks noGrp="1"/>
          </p:cNvSpPr>
          <p:nvPr>
            <p:ph type="body" idx="1"/>
          </p:nvPr>
        </p:nvSpPr>
        <p:spPr>
          <a:xfrm>
            <a:off x="1543050" y="1943100"/>
            <a:ext cx="2800350" cy="2057400"/>
          </a:xfrm>
          <a:prstGeom prst="rect">
            <a:avLst/>
          </a:prstGeom>
          <a:solidFill>
            <a:schemeClr val="accent1"/>
          </a:solid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Font typeface="Calibri"/>
              <a:buNone/>
            </a:pPr>
            <a:endParaRPr sz="900">
              <a:latin typeface="Times New Roman"/>
              <a:ea typeface="Times New Roman"/>
              <a:cs typeface="Times New Roman"/>
              <a:sym typeface="Times New Roman"/>
            </a:endParaRPr>
          </a:p>
          <a:p>
            <a:pPr marL="342900" lvl="0" indent="-342900" algn="l"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   </a:t>
            </a:r>
            <a:r>
              <a:rPr lang="en-US" sz="1800">
                <a:latin typeface="Times New Roman"/>
                <a:ea typeface="Times New Roman"/>
                <a:cs typeface="Times New Roman"/>
                <a:sym typeface="Times New Roman"/>
              </a:rPr>
              <a:t>#include &lt;iostream.h&gt;</a:t>
            </a:r>
            <a:endParaRPr/>
          </a:p>
          <a:p>
            <a:pPr marL="342900" lvl="0" indent="-342900" algn="l" rtl="0">
              <a:spcBef>
                <a:spcPts val="0"/>
              </a:spcBef>
              <a:spcAft>
                <a:spcPts val="0"/>
              </a:spcAft>
              <a:buClr>
                <a:schemeClr val="dk1"/>
              </a:buClr>
              <a:buSzPct val="100000"/>
              <a:buFont typeface="Calibri"/>
              <a:buNone/>
            </a:pPr>
            <a:endParaRPr sz="750">
              <a:latin typeface="Times New Roman"/>
              <a:ea typeface="Times New Roman"/>
              <a:cs typeface="Times New Roman"/>
              <a:sym typeface="Times New Roman"/>
            </a:endParaRPr>
          </a:p>
          <a:p>
            <a:pPr marL="342900" lvl="0" indent="-342900" algn="l"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   </a:t>
            </a:r>
            <a:r>
              <a:rPr lang="en-US" sz="1800">
                <a:latin typeface="Times New Roman"/>
                <a:ea typeface="Times New Roman"/>
                <a:cs typeface="Times New Roman"/>
                <a:sym typeface="Times New Roman"/>
              </a:rPr>
              <a:t>class circle</a:t>
            </a:r>
            <a:endParaRPr/>
          </a:p>
          <a:p>
            <a:pPr marL="342900" lvl="0" indent="-342900" algn="l" rtl="0">
              <a:spcBef>
                <a:spcPts val="0"/>
              </a:spcBef>
              <a:spcAft>
                <a:spcPts val="0"/>
              </a:spcAft>
              <a:buClr>
                <a:schemeClr val="dk1"/>
              </a:buClr>
              <a:buSzPct val="100000"/>
              <a:buFont typeface="Times New Roman"/>
              <a:buNone/>
            </a:pPr>
            <a:r>
              <a:rPr lang="en-US" sz="1800">
                <a:latin typeface="Times New Roman"/>
                <a:ea typeface="Times New Roman"/>
                <a:cs typeface="Times New Roman"/>
                <a:sym typeface="Times New Roman"/>
              </a:rPr>
              <a:t>   {</a:t>
            </a:r>
            <a:endParaRPr/>
          </a:p>
          <a:p>
            <a:pPr marL="342900" lvl="0" indent="-342900" algn="l" rtl="0">
              <a:spcBef>
                <a:spcPts val="0"/>
              </a:spcBef>
              <a:spcAft>
                <a:spcPts val="0"/>
              </a:spcAft>
              <a:buClr>
                <a:schemeClr val="dk1"/>
              </a:buClr>
              <a:buSzPct val="100000"/>
              <a:buFont typeface="Times New Roman"/>
              <a:buNone/>
            </a:pPr>
            <a:r>
              <a:rPr lang="en-US" sz="1800">
                <a:latin typeface="Times New Roman"/>
                <a:ea typeface="Times New Roman"/>
                <a:cs typeface="Times New Roman"/>
                <a:sym typeface="Times New Roman"/>
              </a:rPr>
              <a:t>	  public:</a:t>
            </a:r>
            <a:endParaRPr/>
          </a:p>
          <a:p>
            <a:pPr marL="342900" lvl="0" indent="-342900" algn="l" rtl="0">
              <a:spcBef>
                <a:spcPts val="0"/>
              </a:spcBef>
              <a:spcAft>
                <a:spcPts val="0"/>
              </a:spcAft>
              <a:buClr>
                <a:schemeClr val="dk1"/>
              </a:buClr>
              <a:buSzPct val="100000"/>
              <a:buFont typeface="Times New Roman"/>
              <a:buNone/>
            </a:pPr>
            <a:r>
              <a:rPr lang="en-US" sz="1800">
                <a:latin typeface="Times New Roman"/>
                <a:ea typeface="Times New Roman"/>
                <a:cs typeface="Times New Roman"/>
                <a:sym typeface="Times New Roman"/>
              </a:rPr>
              <a:t>	     double radius;</a:t>
            </a:r>
            <a:endParaRPr/>
          </a:p>
          <a:p>
            <a:pPr marL="342900" lvl="0" indent="-342900" algn="l" rtl="0">
              <a:spcBef>
                <a:spcPts val="0"/>
              </a:spcBef>
              <a:spcAft>
                <a:spcPts val="0"/>
              </a:spcAft>
              <a:buClr>
                <a:schemeClr val="dk1"/>
              </a:buClr>
              <a:buSzPct val="100000"/>
              <a:buFont typeface="Times New Roman"/>
              <a:buNone/>
            </a:pPr>
            <a:r>
              <a:rPr lang="en-US" sz="1800">
                <a:latin typeface="Times New Roman"/>
                <a:ea typeface="Times New Roman"/>
                <a:cs typeface="Times New Roman"/>
                <a:sym typeface="Times New Roman"/>
              </a:rPr>
              <a:t>   };</a:t>
            </a:r>
            <a:endParaRPr/>
          </a:p>
        </p:txBody>
      </p:sp>
      <p:sp>
        <p:nvSpPr>
          <p:cNvPr id="1120" name="Google Shape;1120;p88"/>
          <p:cNvSpPr txBox="1">
            <a:spLocks noGrp="1"/>
          </p:cNvSpPr>
          <p:nvPr>
            <p:ph type="title"/>
          </p:nvPr>
        </p:nvSpPr>
        <p:spPr>
          <a:xfrm>
            <a:off x="1428750" y="921068"/>
            <a:ext cx="6172200" cy="536972"/>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F0000"/>
              </a:buClr>
              <a:buSzPct val="100000"/>
              <a:buFont typeface="Calibri"/>
              <a:buNone/>
            </a:pPr>
            <a:r>
              <a:rPr lang="en-US" sz="3000">
                <a:solidFill>
                  <a:srgbClr val="FF0000"/>
                </a:solidFill>
              </a:rPr>
              <a:t>Object Initialization</a:t>
            </a:r>
            <a:endParaRPr/>
          </a:p>
        </p:txBody>
      </p:sp>
      <p:sp>
        <p:nvSpPr>
          <p:cNvPr id="1121" name="Google Shape;1121;p88"/>
          <p:cNvSpPr txBox="1"/>
          <p:nvPr/>
        </p:nvSpPr>
        <p:spPr>
          <a:xfrm>
            <a:off x="4445794" y="1856185"/>
            <a:ext cx="184731" cy="3000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1122" name="Google Shape;1122;p88"/>
          <p:cNvSpPr txBox="1"/>
          <p:nvPr/>
        </p:nvSpPr>
        <p:spPr>
          <a:xfrm>
            <a:off x="1543050" y="4014788"/>
            <a:ext cx="6172200" cy="1569660"/>
          </a:xfrm>
          <a:prstGeom prst="rect">
            <a:avLst/>
          </a:prstGeom>
          <a:solidFill>
            <a:srgbClr val="FFCC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int main()</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    circle c1;</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 Declare an instance of the class</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circle</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    c1.radius = 5;</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 Initialize by assignment</a:t>
            </a:r>
            <a:endParaRPr/>
          </a:p>
          <a:p>
            <a:pPr marL="0" marR="0" lvl="0" indent="0" algn="l" rtl="0">
              <a:spcBef>
                <a:spcPts val="0"/>
              </a:spcBef>
              <a:spcAft>
                <a:spcPts val="0"/>
              </a:spcAft>
              <a:buNone/>
            </a:pPr>
            <a:endParaRPr sz="15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a:t>
            </a:r>
            <a:endParaRPr/>
          </a:p>
        </p:txBody>
      </p:sp>
      <p:sp>
        <p:nvSpPr>
          <p:cNvPr id="1123" name="Google Shape;1123;p88"/>
          <p:cNvSpPr txBox="1"/>
          <p:nvPr/>
        </p:nvSpPr>
        <p:spPr>
          <a:xfrm>
            <a:off x="866910" y="1523637"/>
            <a:ext cx="1967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663300"/>
                </a:solidFill>
                <a:latin typeface="Arial"/>
                <a:ea typeface="Arial"/>
                <a:cs typeface="Arial"/>
                <a:sym typeface="Arial"/>
              </a:rPr>
              <a:t>1. By Assignment</a:t>
            </a:r>
            <a:endParaRPr/>
          </a:p>
        </p:txBody>
      </p:sp>
      <p:sp>
        <p:nvSpPr>
          <p:cNvPr id="1124" name="Google Shape;1124;p88"/>
          <p:cNvSpPr txBox="1"/>
          <p:nvPr/>
        </p:nvSpPr>
        <p:spPr>
          <a:xfrm>
            <a:off x="4617245" y="2365773"/>
            <a:ext cx="3098006" cy="1269578"/>
          </a:xfrm>
          <a:prstGeom prst="rect">
            <a:avLst/>
          </a:prstGeom>
          <a:solidFill>
            <a:srgbClr val="FFFF66"/>
          </a:solidFill>
          <a:ln>
            <a:noFill/>
          </a:ln>
        </p:spPr>
        <p:txBody>
          <a:bodyPr spcFirstLastPara="1" wrap="square" lIns="91425" tIns="45700" rIns="91425" bIns="45700" anchor="t" anchorCtr="0">
            <a:spAutoFit/>
          </a:bodyPr>
          <a:lstStyle/>
          <a:p>
            <a:pPr marL="0" marR="0" lvl="0" indent="-95250" algn="l" rtl="0">
              <a:spcBef>
                <a:spcPts val="0"/>
              </a:spcBef>
              <a:spcAft>
                <a:spcPts val="0"/>
              </a:spcAft>
              <a:buClr>
                <a:schemeClr val="accent2"/>
              </a:buClr>
              <a:buSzPts val="1500"/>
              <a:buFont typeface="Calibri"/>
              <a:buChar char="•"/>
            </a:pPr>
            <a:r>
              <a:rPr lang="en-US" sz="1500">
                <a:solidFill>
                  <a:schemeClr val="accent2"/>
                </a:solidFill>
                <a:latin typeface="Calibri"/>
                <a:ea typeface="Calibri"/>
                <a:cs typeface="Calibri"/>
                <a:sym typeface="Calibri"/>
              </a:rPr>
              <a:t>   Only work for public data </a:t>
            </a:r>
            <a:endParaRPr/>
          </a:p>
          <a:p>
            <a:pPr marL="0" marR="0" lvl="0" indent="0" algn="l" rtl="0">
              <a:spcBef>
                <a:spcPts val="0"/>
              </a:spcBef>
              <a:spcAft>
                <a:spcPts val="0"/>
              </a:spcAft>
              <a:buNone/>
            </a:pPr>
            <a:r>
              <a:rPr lang="en-US" sz="1500">
                <a:solidFill>
                  <a:schemeClr val="accent2"/>
                </a:solidFill>
                <a:latin typeface="Calibri"/>
                <a:ea typeface="Calibri"/>
                <a:cs typeface="Calibri"/>
                <a:sym typeface="Calibri"/>
              </a:rPr>
              <a:t>     members</a:t>
            </a:r>
            <a:endParaRPr/>
          </a:p>
          <a:p>
            <a:pPr marL="0" marR="0" lvl="0" indent="0" algn="l" rtl="0">
              <a:spcBef>
                <a:spcPts val="0"/>
              </a:spcBef>
              <a:spcAft>
                <a:spcPts val="0"/>
              </a:spcAft>
              <a:buClr>
                <a:schemeClr val="dk1"/>
              </a:buClr>
              <a:buSzPts val="900"/>
              <a:buFont typeface="Calibri"/>
              <a:buNone/>
            </a:pPr>
            <a:endParaRPr sz="900">
              <a:solidFill>
                <a:schemeClr val="accent2"/>
              </a:solidFill>
              <a:latin typeface="Calibri"/>
              <a:ea typeface="Calibri"/>
              <a:cs typeface="Calibri"/>
              <a:sym typeface="Calibri"/>
            </a:endParaRPr>
          </a:p>
          <a:p>
            <a:pPr marL="0" marR="0" lvl="0" indent="-95250" algn="l" rtl="0">
              <a:spcBef>
                <a:spcPts val="0"/>
              </a:spcBef>
              <a:spcAft>
                <a:spcPts val="0"/>
              </a:spcAft>
              <a:buClr>
                <a:schemeClr val="accent2"/>
              </a:buClr>
              <a:buSzPts val="1500"/>
              <a:buFont typeface="Calibri"/>
              <a:buChar char="•"/>
            </a:pPr>
            <a:r>
              <a:rPr lang="en-US" sz="1500">
                <a:solidFill>
                  <a:schemeClr val="accent2"/>
                </a:solidFill>
                <a:latin typeface="Calibri"/>
                <a:ea typeface="Calibri"/>
                <a:cs typeface="Calibri"/>
                <a:sym typeface="Calibri"/>
              </a:rPr>
              <a:t>   No control over the operations </a:t>
            </a:r>
            <a:endParaRPr/>
          </a:p>
          <a:p>
            <a:pPr marL="0" marR="0" lvl="0" indent="0" algn="l" rtl="0">
              <a:spcBef>
                <a:spcPts val="0"/>
              </a:spcBef>
              <a:spcAft>
                <a:spcPts val="0"/>
              </a:spcAft>
              <a:buNone/>
            </a:pPr>
            <a:r>
              <a:rPr lang="en-US" sz="1500">
                <a:solidFill>
                  <a:schemeClr val="accent2"/>
                </a:solidFill>
                <a:latin typeface="Calibri"/>
                <a:ea typeface="Calibri"/>
                <a:cs typeface="Calibri"/>
                <a:sym typeface="Calibri"/>
              </a:rPr>
              <a:t>    on data members</a:t>
            </a:r>
            <a:endParaRPr/>
          </a:p>
          <a:p>
            <a:pPr marL="0" marR="0" lvl="0" indent="0" algn="l" rtl="0">
              <a:spcBef>
                <a:spcPts val="0"/>
              </a:spcBef>
              <a:spcAft>
                <a:spcPts val="0"/>
              </a:spcAft>
              <a:buClr>
                <a:schemeClr val="dk1"/>
              </a:buClr>
              <a:buSzPts val="750"/>
              <a:buFont typeface="Calibri"/>
              <a:buNone/>
            </a:pPr>
            <a:endParaRPr sz="750">
              <a:solidFill>
                <a:schemeClr val="accent2"/>
              </a:solidFill>
              <a:latin typeface="Calibri"/>
              <a:ea typeface="Calibri"/>
              <a:cs typeface="Calibri"/>
              <a:sym typeface="Calibri"/>
            </a:endParaRPr>
          </a:p>
        </p:txBody>
      </p:sp>
      <p:sp>
        <p:nvSpPr>
          <p:cNvPr id="1125" name="Google Shape;1125;p88"/>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1126;p88"/>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127" name="Google Shape;1127;p88"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1128" name="Google Shape;1128;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29" name="Google Shape;1129;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2"/>
                                        </p:tgtEl>
                                        <p:attrNameLst>
                                          <p:attrName>style.visibility</p:attrName>
                                        </p:attrNameLst>
                                      </p:cBhvr>
                                      <p:to>
                                        <p:strVal val="visible"/>
                                      </p:to>
                                    </p:set>
                                    <p:animEffect transition="in" filter="fade">
                                      <p:cBhvr>
                                        <p:cTn id="7" dur="500"/>
                                        <p:tgtEl>
                                          <p:spTgt spid="1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24"/>
                                        </p:tgtEl>
                                        <p:attrNameLst>
                                          <p:attrName>style.visibility</p:attrName>
                                        </p:attrNameLst>
                                      </p:cBhvr>
                                      <p:to>
                                        <p:strVal val="visible"/>
                                      </p:to>
                                    </p:set>
                                    <p:animEffect transition="in" filter="fade">
                                      <p:cBhvr>
                                        <p:cTn id="16" dur="5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sp>
        <p:nvSpPr>
          <p:cNvPr id="1135" name="Google Shape;1135;p89"/>
          <p:cNvSpPr txBox="1">
            <a:spLocks noGrp="1"/>
          </p:cNvSpPr>
          <p:nvPr>
            <p:ph type="body" idx="1"/>
          </p:nvPr>
        </p:nvSpPr>
        <p:spPr>
          <a:xfrm>
            <a:off x="1485900" y="1634430"/>
            <a:ext cx="2800350" cy="2857500"/>
          </a:xfrm>
          <a:prstGeom prst="rect">
            <a:avLst/>
          </a:prstGeom>
          <a:solidFill>
            <a:schemeClr val="accent1"/>
          </a:solidFill>
          <a:ln>
            <a:noFill/>
          </a:ln>
        </p:spPr>
        <p:txBody>
          <a:bodyPr spcFirstLastPara="1" wrap="square" lIns="91425" tIns="45700" rIns="91425" bIns="45700" anchor="t" anchorCtr="0">
            <a:normAutofit lnSpcReduction="10000"/>
          </a:bodyPr>
          <a:lstStyle/>
          <a:p>
            <a:pPr marL="342900" lvl="0" indent="-342900" algn="l" rtl="0">
              <a:lnSpc>
                <a:spcPct val="90000"/>
              </a:lnSpc>
              <a:spcBef>
                <a:spcPts val="0"/>
              </a:spcBef>
              <a:spcAft>
                <a:spcPts val="0"/>
              </a:spcAft>
              <a:buClr>
                <a:schemeClr val="dk1"/>
              </a:buClr>
              <a:buSzPts val="900"/>
              <a:buFont typeface="Calibri"/>
              <a:buNone/>
            </a:pPr>
            <a:endParaRPr sz="9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#include &lt;iostream.h&gt;</a:t>
            </a:r>
            <a:endParaRPr/>
          </a:p>
          <a:p>
            <a:pPr marL="342900" lvl="0" indent="-342900" algn="l" rtl="0">
              <a:lnSpc>
                <a:spcPct val="90000"/>
              </a:lnSpc>
              <a:spcBef>
                <a:spcPts val="0"/>
              </a:spcBef>
              <a:spcAft>
                <a:spcPts val="0"/>
              </a:spcAft>
              <a:buClr>
                <a:schemeClr val="dk1"/>
              </a:buClr>
              <a:buSzPts val="900"/>
              <a:buFont typeface="Calibri"/>
              <a:buNone/>
            </a:pPr>
            <a:endParaRPr sz="9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class circle</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private:</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double radius;</a:t>
            </a:r>
            <a:endParaRPr/>
          </a:p>
          <a:p>
            <a:pPr marL="342900" lvl="0" indent="-342900" algn="l" rtl="0">
              <a:lnSpc>
                <a:spcPct val="90000"/>
              </a:lnSpc>
              <a:spcBef>
                <a:spcPts val="0"/>
              </a:spcBef>
              <a:spcAft>
                <a:spcPts val="0"/>
              </a:spcAft>
              <a:buClr>
                <a:schemeClr val="dk1"/>
              </a:buClr>
              <a:buSzPts val="900"/>
              <a:buFont typeface="Calibri"/>
              <a:buNone/>
            </a:pPr>
            <a:endParaRPr sz="90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     </a:t>
            </a:r>
            <a:r>
              <a:rPr lang="en-US" sz="1500">
                <a:latin typeface="Times New Roman"/>
                <a:ea typeface="Times New Roman"/>
                <a:cs typeface="Times New Roman"/>
                <a:sym typeface="Times New Roman"/>
              </a:rPr>
              <a:t>public:</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void set (double r)</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{radius = r;}</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double get_r ()</a:t>
            </a:r>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{return radius;}</a:t>
            </a:r>
            <a:endParaRPr/>
          </a:p>
          <a:p>
            <a:pPr marL="342900" lvl="0" indent="-342900" algn="l" rtl="0">
              <a:lnSpc>
                <a:spcPct val="90000"/>
              </a:lnSpc>
              <a:spcBef>
                <a:spcPts val="0"/>
              </a:spcBef>
              <a:spcAft>
                <a:spcPts val="0"/>
              </a:spcAft>
              <a:buClr>
                <a:schemeClr val="dk1"/>
              </a:buClr>
              <a:buSzPts val="750"/>
              <a:buFont typeface="Calibri"/>
              <a:buNone/>
            </a:pPr>
            <a:endParaRPr sz="750">
              <a:latin typeface="Times New Roman"/>
              <a:ea typeface="Times New Roman"/>
              <a:cs typeface="Times New Roman"/>
              <a:sym typeface="Times New Roman"/>
            </a:endParaRPr>
          </a:p>
          <a:p>
            <a:pPr marL="342900" lvl="0" indent="-342900" algn="l" rtl="0">
              <a:lnSpc>
                <a:spcPct val="90000"/>
              </a:lnSpc>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a:t>
            </a:r>
            <a:endParaRPr/>
          </a:p>
        </p:txBody>
      </p:sp>
      <p:sp>
        <p:nvSpPr>
          <p:cNvPr id="1136" name="Google Shape;1136;p89"/>
          <p:cNvSpPr/>
          <p:nvPr/>
        </p:nvSpPr>
        <p:spPr>
          <a:xfrm>
            <a:off x="1485900" y="4516882"/>
            <a:ext cx="6286500" cy="1656246"/>
          </a:xfrm>
          <a:prstGeom prst="rect">
            <a:avLst/>
          </a:prstGeom>
          <a:solidFill>
            <a:srgbClr val="FFCC99"/>
          </a:solid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int main(void) {</a:t>
            </a:r>
            <a:endParaRPr dirty="0"/>
          </a:p>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    circle c;   		</a:t>
            </a:r>
            <a:r>
              <a:rPr lang="en-US" sz="1350" b="0" i="0" u="none" strike="noStrike" cap="none" dirty="0">
                <a:solidFill>
                  <a:schemeClr val="dk1"/>
                </a:solidFill>
                <a:latin typeface="Times New Roman"/>
                <a:ea typeface="Times New Roman"/>
                <a:cs typeface="Times New Roman"/>
                <a:sym typeface="Times New Roman"/>
              </a:rPr>
              <a:t>// an object of circle class</a:t>
            </a:r>
            <a:endParaRPr dirty="0"/>
          </a:p>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    </a:t>
            </a:r>
            <a:r>
              <a:rPr lang="en-US" sz="1500" b="1" i="0" u="none" strike="noStrike" cap="none" dirty="0" err="1">
                <a:solidFill>
                  <a:srgbClr val="000066"/>
                </a:solidFill>
                <a:latin typeface="Times New Roman"/>
                <a:ea typeface="Times New Roman"/>
                <a:cs typeface="Times New Roman"/>
                <a:sym typeface="Times New Roman"/>
              </a:rPr>
              <a:t>c.set</a:t>
            </a:r>
            <a:r>
              <a:rPr lang="en-US" sz="1500" b="1" i="0" u="none" strike="noStrike" cap="none" dirty="0">
                <a:solidFill>
                  <a:srgbClr val="000066"/>
                </a:solidFill>
                <a:latin typeface="Times New Roman"/>
                <a:ea typeface="Times New Roman"/>
                <a:cs typeface="Times New Roman"/>
                <a:sym typeface="Times New Roman"/>
              </a:rPr>
              <a:t>(5.0);		</a:t>
            </a:r>
            <a:r>
              <a:rPr lang="en-US" sz="1350" b="0" i="0" u="none" strike="noStrike" cap="none" dirty="0">
                <a:solidFill>
                  <a:schemeClr val="dk1"/>
                </a:solidFill>
                <a:latin typeface="Times New Roman"/>
                <a:ea typeface="Times New Roman"/>
                <a:cs typeface="Times New Roman"/>
                <a:sym typeface="Times New Roman"/>
              </a:rPr>
              <a:t>// initialize an object with a public</a:t>
            </a:r>
            <a:r>
              <a:rPr lang="en-US" sz="1350" b="1" i="0" u="none" strike="noStrike" cap="none" dirty="0">
                <a:solidFill>
                  <a:srgbClr val="000066"/>
                </a:solidFill>
                <a:latin typeface="Times New Roman"/>
                <a:ea typeface="Times New Roman"/>
                <a:cs typeface="Times New Roman"/>
                <a:sym typeface="Times New Roman"/>
              </a:rPr>
              <a:t> </a:t>
            </a:r>
            <a:r>
              <a:rPr lang="en-US" sz="1350" b="0" i="0" u="none" strike="noStrike" cap="none" dirty="0">
                <a:solidFill>
                  <a:schemeClr val="dk1"/>
                </a:solidFill>
                <a:latin typeface="Times New Roman"/>
                <a:ea typeface="Times New Roman"/>
                <a:cs typeface="Times New Roman"/>
                <a:sym typeface="Times New Roman"/>
              </a:rPr>
              <a:t>member function</a:t>
            </a:r>
            <a:endParaRPr dirty="0"/>
          </a:p>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    </a:t>
            </a:r>
            <a:r>
              <a:rPr lang="en-US" sz="1500" b="1" i="0" u="none" strike="noStrike" cap="none" dirty="0" err="1">
                <a:solidFill>
                  <a:schemeClr val="dk1"/>
                </a:solidFill>
                <a:latin typeface="Times New Roman"/>
                <a:ea typeface="Times New Roman"/>
                <a:cs typeface="Times New Roman"/>
                <a:sym typeface="Times New Roman"/>
              </a:rPr>
              <a:t>cout</a:t>
            </a:r>
            <a:r>
              <a:rPr lang="en-US" sz="1500" b="1" i="0" u="none" strike="noStrike" cap="none" dirty="0">
                <a:solidFill>
                  <a:schemeClr val="dk1"/>
                </a:solidFill>
                <a:latin typeface="Times New Roman"/>
                <a:ea typeface="Times New Roman"/>
                <a:cs typeface="Times New Roman"/>
                <a:sym typeface="Times New Roman"/>
              </a:rPr>
              <a:t> &lt;&lt; "The radius of circle c is " &lt;&lt; </a:t>
            </a:r>
            <a:r>
              <a:rPr lang="en-US" sz="1500" b="1" i="0" u="none" strike="noStrike" cap="none" dirty="0" err="1">
                <a:solidFill>
                  <a:srgbClr val="000066"/>
                </a:solidFill>
                <a:latin typeface="Times New Roman"/>
                <a:ea typeface="Times New Roman"/>
                <a:cs typeface="Times New Roman"/>
                <a:sym typeface="Times New Roman"/>
              </a:rPr>
              <a:t>c.get_r</a:t>
            </a:r>
            <a:r>
              <a:rPr lang="en-US" sz="1500" b="1" i="0" u="none" strike="noStrike" cap="none" dirty="0">
                <a:solidFill>
                  <a:srgbClr val="000066"/>
                </a:solidFill>
                <a:latin typeface="Times New Roman"/>
                <a:ea typeface="Times New Roman"/>
                <a:cs typeface="Times New Roman"/>
                <a:sym typeface="Times New Roman"/>
              </a:rPr>
              <a:t>()</a:t>
            </a:r>
            <a:r>
              <a:rPr lang="en-US" sz="1500" b="1" i="0" u="none" strike="noStrike" cap="none" dirty="0">
                <a:solidFill>
                  <a:schemeClr val="dk1"/>
                </a:solidFill>
                <a:latin typeface="Times New Roman"/>
                <a:ea typeface="Times New Roman"/>
                <a:cs typeface="Times New Roman"/>
                <a:sym typeface="Times New Roman"/>
              </a:rPr>
              <a:t> &lt;&lt; </a:t>
            </a:r>
            <a:r>
              <a:rPr lang="en-US" sz="1500" b="1" i="0" u="none" strike="noStrike" cap="none" dirty="0" err="1">
                <a:solidFill>
                  <a:schemeClr val="dk1"/>
                </a:solidFill>
                <a:latin typeface="Times New Roman"/>
                <a:ea typeface="Times New Roman"/>
                <a:cs typeface="Times New Roman"/>
                <a:sym typeface="Times New Roman"/>
              </a:rPr>
              <a:t>endl</a:t>
            </a:r>
            <a:r>
              <a:rPr lang="en-US" sz="1500" b="1" i="0" u="none" strike="noStrike" cap="none" dirty="0">
                <a:solidFill>
                  <a:schemeClr val="dk1"/>
                </a:solidFill>
                <a:latin typeface="Times New Roman"/>
                <a:ea typeface="Times New Roman"/>
                <a:cs typeface="Times New Roman"/>
                <a:sym typeface="Times New Roman"/>
              </a:rPr>
              <a:t>; </a:t>
            </a:r>
            <a:endParaRPr dirty="0"/>
          </a:p>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		</a:t>
            </a:r>
            <a:r>
              <a:rPr lang="en-US" sz="1350" b="0" i="0" u="none" strike="noStrike" cap="none" dirty="0">
                <a:solidFill>
                  <a:schemeClr val="dk1"/>
                </a:solidFill>
                <a:latin typeface="Times New Roman"/>
                <a:ea typeface="Times New Roman"/>
                <a:cs typeface="Times New Roman"/>
                <a:sym typeface="Times New Roman"/>
              </a:rPr>
              <a:t>// access a private data member with an accessor</a:t>
            </a:r>
            <a:endParaRPr sz="1350" b="0" i="0" u="none" strike="noStrike" cap="none" dirty="0">
              <a:solidFill>
                <a:schemeClr val="dk1"/>
              </a:solidFill>
              <a:latin typeface="Times New Roman"/>
              <a:ea typeface="Times New Roman"/>
              <a:cs typeface="Times New Roman"/>
              <a:sym typeface="Times New Roman"/>
            </a:endParaRPr>
          </a:p>
          <a:p>
            <a:pPr marL="742950" marR="0" lvl="1" indent="-285750" algn="l" rtl="0">
              <a:spcBef>
                <a:spcPts val="0"/>
              </a:spcBef>
              <a:spcAft>
                <a:spcPts val="0"/>
              </a:spcAft>
              <a:buClr>
                <a:schemeClr val="dk1"/>
              </a:buClr>
              <a:buSzPts val="1500"/>
              <a:buFont typeface="Courier New"/>
              <a:buNone/>
            </a:pPr>
            <a:r>
              <a:rPr lang="en-US" sz="1500" b="1" i="0" u="none" strike="noStrike" cap="none" dirty="0">
                <a:solidFill>
                  <a:schemeClr val="dk1"/>
                </a:solidFill>
                <a:latin typeface="Times New Roman"/>
                <a:ea typeface="Times New Roman"/>
                <a:cs typeface="Times New Roman"/>
                <a:sym typeface="Times New Roman"/>
              </a:rPr>
              <a:t>}</a:t>
            </a:r>
            <a:endParaRPr dirty="0"/>
          </a:p>
        </p:txBody>
      </p:sp>
      <p:sp>
        <p:nvSpPr>
          <p:cNvPr id="1137" name="Google Shape;1137;p89"/>
          <p:cNvSpPr txBox="1">
            <a:spLocks noGrp="1"/>
          </p:cNvSpPr>
          <p:nvPr>
            <p:ph type="title"/>
          </p:nvPr>
        </p:nvSpPr>
        <p:spPr>
          <a:xfrm>
            <a:off x="1708060" y="857250"/>
            <a:ext cx="6172200" cy="53697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800"/>
              <a:buFont typeface="Calibri"/>
              <a:buNone/>
            </a:pPr>
            <a:r>
              <a:rPr lang="en-US" sz="1800" b="1"/>
              <a:t>Object Initialization</a:t>
            </a:r>
            <a:endParaRPr/>
          </a:p>
        </p:txBody>
      </p:sp>
      <p:sp>
        <p:nvSpPr>
          <p:cNvPr id="1138" name="Google Shape;1138;p89"/>
          <p:cNvSpPr txBox="1"/>
          <p:nvPr/>
        </p:nvSpPr>
        <p:spPr>
          <a:xfrm>
            <a:off x="86991" y="1254279"/>
            <a:ext cx="284885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FF0000"/>
                </a:solidFill>
                <a:latin typeface="Arial"/>
                <a:ea typeface="Arial"/>
                <a:cs typeface="Arial"/>
                <a:sym typeface="Arial"/>
              </a:rPr>
              <a:t>2. By Public Member Functions</a:t>
            </a:r>
            <a:endParaRPr/>
          </a:p>
        </p:txBody>
      </p:sp>
      <p:sp>
        <p:nvSpPr>
          <p:cNvPr id="1139" name="Google Shape;1139;p89"/>
          <p:cNvSpPr/>
          <p:nvPr/>
        </p:nvSpPr>
        <p:spPr>
          <a:xfrm>
            <a:off x="0" y="579481"/>
            <a:ext cx="9144000" cy="41564"/>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89"/>
          <p:cNvSpPr/>
          <p:nvPr/>
        </p:nvSpPr>
        <p:spPr>
          <a:xfrm>
            <a:off x="38100" y="621043"/>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141" name="Google Shape;1141;p89" descr="pngfind.com-kingpin-png-4152286 (1).png"/>
          <p:cNvPicPr preferRelativeResize="0"/>
          <p:nvPr/>
        </p:nvPicPr>
        <p:blipFill rotWithShape="1">
          <a:blip r:embed="rId3">
            <a:alphaModFix/>
          </a:blip>
          <a:srcRect/>
          <a:stretch/>
        </p:blipFill>
        <p:spPr>
          <a:xfrm>
            <a:off x="4953000" y="425003"/>
            <a:ext cx="1219200" cy="533400"/>
          </a:xfrm>
          <a:prstGeom prst="rect">
            <a:avLst/>
          </a:prstGeom>
          <a:noFill/>
          <a:ln>
            <a:noFill/>
          </a:ln>
        </p:spPr>
      </p:pic>
      <p:sp>
        <p:nvSpPr>
          <p:cNvPr id="1142" name="Google Shape;1142;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43" name="Google Shape;1143;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6"/>
                                        </p:tgtEl>
                                        <p:attrNameLst>
                                          <p:attrName>style.visibility</p:attrName>
                                        </p:attrNameLst>
                                      </p:cBhvr>
                                      <p:to>
                                        <p:strVal val="visible"/>
                                      </p:to>
                                    </p:set>
                                    <p:animEffect transition="in" filter="fade">
                                      <p:cBhvr>
                                        <p:cTn id="7" dur="500"/>
                                        <p:tgtEl>
                                          <p:spTgt spid="11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49" name="Google Shape;1149;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Looping Statements</a:t>
            </a:r>
            <a:endParaRPr/>
          </a:p>
        </p:txBody>
      </p:sp>
      <p:sp>
        <p:nvSpPr>
          <p:cNvPr id="1150" name="Google Shape;1150;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sp>
        <p:nvSpPr>
          <p:cNvPr id="1151" name="Google Shape;1151;p90"/>
          <p:cNvSpPr txBox="1"/>
          <p:nvPr/>
        </p:nvSpPr>
        <p:spPr>
          <a:xfrm>
            <a:off x="1547664" y="1196752"/>
            <a:ext cx="2800350" cy="2057400"/>
          </a:xfrm>
          <a:prstGeom prst="rect">
            <a:avLst/>
          </a:prstGeom>
          <a:solidFill>
            <a:schemeClr val="accent1"/>
          </a:solidFill>
          <a:ln>
            <a:noFill/>
          </a:ln>
        </p:spPr>
        <p:txBody>
          <a:bodyPr spcFirstLastPara="1" wrap="square" lIns="91425" tIns="45700" rIns="91425" bIns="45700" anchor="t" anchorCtr="0">
            <a:normAutofit fontScale="92500" lnSpcReduction="10000"/>
          </a:bodyPr>
          <a:lstStyle/>
          <a:p>
            <a:pPr marL="342900" marR="0" lvl="0" indent="-342900" algn="l" rtl="0">
              <a:spcBef>
                <a:spcPts val="0"/>
              </a:spcBef>
              <a:spcAft>
                <a:spcPts val="0"/>
              </a:spcAft>
              <a:buClr>
                <a:schemeClr val="dk1"/>
              </a:buClr>
              <a:buSzPct val="100000"/>
              <a:buFont typeface="Arial"/>
              <a:buNone/>
            </a:pPr>
            <a:endParaRPr sz="90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ct val="100000"/>
              <a:buFont typeface="Arial"/>
              <a:buNone/>
            </a:pPr>
            <a:r>
              <a:rPr lang="en-US" sz="32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#include &lt;iostream.h&gt;</a:t>
            </a:r>
            <a:endParaRPr/>
          </a:p>
          <a:p>
            <a:pPr marL="342900" marR="0" lvl="0" indent="-342900" algn="l" rtl="0">
              <a:spcBef>
                <a:spcPts val="0"/>
              </a:spcBef>
              <a:spcAft>
                <a:spcPts val="0"/>
              </a:spcAft>
              <a:buClr>
                <a:schemeClr val="dk1"/>
              </a:buClr>
              <a:buSzPct val="100000"/>
              <a:buFont typeface="Arial"/>
              <a:buNone/>
            </a:pPr>
            <a:endParaRPr sz="750">
              <a:solidFill>
                <a:schemeClr val="dk1"/>
              </a:solidFill>
              <a:latin typeface="Times New Roman"/>
              <a:ea typeface="Times New Roman"/>
              <a:cs typeface="Times New Roman"/>
              <a:sym typeface="Times New Roman"/>
            </a:endParaRPr>
          </a:p>
          <a:p>
            <a:pPr marL="342900" marR="0" lvl="0" indent="-342900" algn="l" rtl="0">
              <a:spcBef>
                <a:spcPts val="0"/>
              </a:spcBef>
              <a:spcAft>
                <a:spcPts val="0"/>
              </a:spcAft>
              <a:buClr>
                <a:schemeClr val="dk1"/>
              </a:buClr>
              <a:buSzPct val="100000"/>
              <a:buFont typeface="Arial"/>
              <a:buNone/>
            </a:pPr>
            <a:r>
              <a:rPr lang="en-US" sz="320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class circle</a:t>
            </a:r>
            <a:endParaRPr/>
          </a:p>
          <a:p>
            <a:pPr marL="342900" marR="0" lvl="0" indent="-342900" algn="l" rtl="0">
              <a:spcBef>
                <a:spcPts val="0"/>
              </a:spcBef>
              <a:spcAft>
                <a:spcPts val="0"/>
              </a:spcAft>
              <a:buClr>
                <a:schemeClr val="dk1"/>
              </a:buClr>
              <a:buSzPct val="100000"/>
              <a:buFont typeface="Arial"/>
              <a:buNone/>
            </a:pPr>
            <a:r>
              <a:rPr lang="en-US" sz="1800">
                <a:solidFill>
                  <a:schemeClr val="dk1"/>
                </a:solidFill>
                <a:latin typeface="Times New Roman"/>
                <a:ea typeface="Times New Roman"/>
                <a:cs typeface="Times New Roman"/>
                <a:sym typeface="Times New Roman"/>
              </a:rPr>
              <a:t>   {</a:t>
            </a:r>
            <a:endParaRPr/>
          </a:p>
          <a:p>
            <a:pPr marL="342900" marR="0" lvl="0" indent="-342900" algn="l" rtl="0">
              <a:spcBef>
                <a:spcPts val="0"/>
              </a:spcBef>
              <a:spcAft>
                <a:spcPts val="0"/>
              </a:spcAft>
              <a:buClr>
                <a:schemeClr val="dk1"/>
              </a:buClr>
              <a:buSzPct val="100000"/>
              <a:buFont typeface="Arial"/>
              <a:buNone/>
            </a:pPr>
            <a:r>
              <a:rPr lang="en-US" sz="1800">
                <a:solidFill>
                  <a:schemeClr val="dk1"/>
                </a:solidFill>
                <a:latin typeface="Times New Roman"/>
                <a:ea typeface="Times New Roman"/>
                <a:cs typeface="Times New Roman"/>
                <a:sym typeface="Times New Roman"/>
              </a:rPr>
              <a:t>	  public:</a:t>
            </a:r>
            <a:endParaRPr/>
          </a:p>
          <a:p>
            <a:pPr marL="342900" marR="0" lvl="0" indent="-342900" algn="l" rtl="0">
              <a:spcBef>
                <a:spcPts val="0"/>
              </a:spcBef>
              <a:spcAft>
                <a:spcPts val="0"/>
              </a:spcAft>
              <a:buClr>
                <a:schemeClr val="dk1"/>
              </a:buClr>
              <a:buSzPct val="100000"/>
              <a:buFont typeface="Arial"/>
              <a:buNone/>
            </a:pPr>
            <a:r>
              <a:rPr lang="en-US" sz="1800">
                <a:solidFill>
                  <a:schemeClr val="dk1"/>
                </a:solidFill>
                <a:latin typeface="Times New Roman"/>
                <a:ea typeface="Times New Roman"/>
                <a:cs typeface="Times New Roman"/>
                <a:sym typeface="Times New Roman"/>
              </a:rPr>
              <a:t>	     double radius;</a:t>
            </a:r>
            <a:endParaRPr/>
          </a:p>
          <a:p>
            <a:pPr marL="342900" marR="0" lvl="0" indent="-342900" algn="l" rtl="0">
              <a:spcBef>
                <a:spcPts val="0"/>
              </a:spcBef>
              <a:spcAft>
                <a:spcPts val="0"/>
              </a:spcAft>
              <a:buClr>
                <a:schemeClr val="dk1"/>
              </a:buClr>
              <a:buSzPct val="100000"/>
              <a:buFont typeface="Arial"/>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1152" name="Google Shape;1152;p90"/>
          <p:cNvSpPr txBox="1"/>
          <p:nvPr/>
        </p:nvSpPr>
        <p:spPr>
          <a:xfrm>
            <a:off x="1547664" y="3268440"/>
            <a:ext cx="6172200" cy="1569660"/>
          </a:xfrm>
          <a:prstGeom prst="rect">
            <a:avLst/>
          </a:prstGeom>
          <a:solidFill>
            <a:srgbClr val="FFCCC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chemeClr val="dk1"/>
                </a:solidFill>
                <a:latin typeface="Calibri"/>
                <a:ea typeface="Calibri"/>
                <a:cs typeface="Calibri"/>
                <a:sym typeface="Calibri"/>
              </a:rPr>
              <a:t>int main()</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    circle c1;</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 Declare an instance of the class</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circle</a:t>
            </a:r>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    c1.radius = 5;</a:t>
            </a:r>
            <a:r>
              <a:rPr lang="en-US" sz="1800" b="1">
                <a:solidFill>
                  <a:schemeClr val="dk1"/>
                </a:solidFill>
                <a:latin typeface="Calibri"/>
                <a:ea typeface="Calibri"/>
                <a:cs typeface="Calibri"/>
                <a:sym typeface="Calibri"/>
              </a:rPr>
              <a:t>	   </a:t>
            </a:r>
            <a:r>
              <a:rPr lang="en-US" sz="1500">
                <a:solidFill>
                  <a:schemeClr val="dk1"/>
                </a:solidFill>
                <a:latin typeface="Times New Roman"/>
                <a:ea typeface="Times New Roman"/>
                <a:cs typeface="Times New Roman"/>
                <a:sym typeface="Times New Roman"/>
              </a:rPr>
              <a:t>// Initialize by assignment</a:t>
            </a:r>
            <a:endParaRPr/>
          </a:p>
          <a:p>
            <a:pPr marL="0" marR="0" lvl="0" indent="0" algn="l" rtl="0">
              <a:spcBef>
                <a:spcPts val="0"/>
              </a:spcBef>
              <a:spcAft>
                <a:spcPts val="0"/>
              </a:spcAft>
              <a:buNone/>
            </a:pPr>
            <a:endParaRPr sz="15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500" b="1">
                <a:solidFill>
                  <a:schemeClr val="dk1"/>
                </a:solidFill>
                <a:latin typeface="Calibri"/>
                <a:ea typeface="Calibri"/>
                <a:cs typeface="Calibri"/>
                <a:sym typeface="Calibri"/>
              </a:rPr>
              <a:t>}</a:t>
            </a:r>
            <a:endParaRPr/>
          </a:p>
        </p:txBody>
      </p:sp>
      <p:sp>
        <p:nvSpPr>
          <p:cNvPr id="1153" name="Google Shape;1153;p90"/>
          <p:cNvSpPr txBox="1"/>
          <p:nvPr/>
        </p:nvSpPr>
        <p:spPr>
          <a:xfrm>
            <a:off x="4621859" y="1619425"/>
            <a:ext cx="3098006" cy="1269578"/>
          </a:xfrm>
          <a:prstGeom prst="rect">
            <a:avLst/>
          </a:prstGeom>
          <a:solidFill>
            <a:srgbClr val="FFFF66"/>
          </a:solidFill>
          <a:ln>
            <a:noFill/>
          </a:ln>
        </p:spPr>
        <p:txBody>
          <a:bodyPr spcFirstLastPara="1" wrap="square" lIns="91425" tIns="45700" rIns="91425" bIns="45700" anchor="t" anchorCtr="0">
            <a:spAutoFit/>
          </a:bodyPr>
          <a:lstStyle/>
          <a:p>
            <a:pPr marL="0" marR="0" lvl="0" indent="-95250" algn="l" rtl="0">
              <a:spcBef>
                <a:spcPts val="0"/>
              </a:spcBef>
              <a:spcAft>
                <a:spcPts val="0"/>
              </a:spcAft>
              <a:buClr>
                <a:schemeClr val="accent2"/>
              </a:buClr>
              <a:buSzPts val="1500"/>
              <a:buFont typeface="Calibri"/>
              <a:buChar char="•"/>
            </a:pPr>
            <a:r>
              <a:rPr lang="en-US" sz="1500">
                <a:solidFill>
                  <a:schemeClr val="accent2"/>
                </a:solidFill>
                <a:latin typeface="Calibri"/>
                <a:ea typeface="Calibri"/>
                <a:cs typeface="Calibri"/>
                <a:sym typeface="Calibri"/>
              </a:rPr>
              <a:t>   Only work for public data </a:t>
            </a:r>
            <a:endParaRPr/>
          </a:p>
          <a:p>
            <a:pPr marL="0" marR="0" lvl="0" indent="0" algn="l" rtl="0">
              <a:spcBef>
                <a:spcPts val="0"/>
              </a:spcBef>
              <a:spcAft>
                <a:spcPts val="0"/>
              </a:spcAft>
              <a:buNone/>
            </a:pPr>
            <a:r>
              <a:rPr lang="en-US" sz="1500">
                <a:solidFill>
                  <a:schemeClr val="accent2"/>
                </a:solidFill>
                <a:latin typeface="Calibri"/>
                <a:ea typeface="Calibri"/>
                <a:cs typeface="Calibri"/>
                <a:sym typeface="Calibri"/>
              </a:rPr>
              <a:t>     members</a:t>
            </a:r>
            <a:endParaRPr/>
          </a:p>
          <a:p>
            <a:pPr marL="0" marR="0" lvl="0" indent="0" algn="l" rtl="0">
              <a:spcBef>
                <a:spcPts val="0"/>
              </a:spcBef>
              <a:spcAft>
                <a:spcPts val="0"/>
              </a:spcAft>
              <a:buClr>
                <a:schemeClr val="dk1"/>
              </a:buClr>
              <a:buSzPts val="900"/>
              <a:buFont typeface="Calibri"/>
              <a:buNone/>
            </a:pPr>
            <a:endParaRPr sz="900">
              <a:solidFill>
                <a:schemeClr val="accent2"/>
              </a:solidFill>
              <a:latin typeface="Calibri"/>
              <a:ea typeface="Calibri"/>
              <a:cs typeface="Calibri"/>
              <a:sym typeface="Calibri"/>
            </a:endParaRPr>
          </a:p>
          <a:p>
            <a:pPr marL="0" marR="0" lvl="0" indent="-95250" algn="l" rtl="0">
              <a:spcBef>
                <a:spcPts val="0"/>
              </a:spcBef>
              <a:spcAft>
                <a:spcPts val="0"/>
              </a:spcAft>
              <a:buClr>
                <a:schemeClr val="accent2"/>
              </a:buClr>
              <a:buSzPts val="1500"/>
              <a:buFont typeface="Calibri"/>
              <a:buChar char="•"/>
            </a:pPr>
            <a:r>
              <a:rPr lang="en-US" sz="1500">
                <a:solidFill>
                  <a:schemeClr val="accent2"/>
                </a:solidFill>
                <a:latin typeface="Calibri"/>
                <a:ea typeface="Calibri"/>
                <a:cs typeface="Calibri"/>
                <a:sym typeface="Calibri"/>
              </a:rPr>
              <a:t>   No control over the operations </a:t>
            </a:r>
            <a:endParaRPr/>
          </a:p>
          <a:p>
            <a:pPr marL="0" marR="0" lvl="0" indent="0" algn="l" rtl="0">
              <a:spcBef>
                <a:spcPts val="0"/>
              </a:spcBef>
              <a:spcAft>
                <a:spcPts val="0"/>
              </a:spcAft>
              <a:buNone/>
            </a:pPr>
            <a:r>
              <a:rPr lang="en-US" sz="1500">
                <a:solidFill>
                  <a:schemeClr val="accent2"/>
                </a:solidFill>
                <a:latin typeface="Calibri"/>
                <a:ea typeface="Calibri"/>
                <a:cs typeface="Calibri"/>
                <a:sym typeface="Calibri"/>
              </a:rPr>
              <a:t>    on data members</a:t>
            </a:r>
            <a:endParaRPr/>
          </a:p>
          <a:p>
            <a:pPr marL="0" marR="0" lvl="0" indent="0" algn="l" rtl="0">
              <a:spcBef>
                <a:spcPts val="0"/>
              </a:spcBef>
              <a:spcAft>
                <a:spcPts val="0"/>
              </a:spcAft>
              <a:buClr>
                <a:schemeClr val="dk1"/>
              </a:buClr>
              <a:buSzPts val="750"/>
              <a:buFont typeface="Calibri"/>
              <a:buNone/>
            </a:pPr>
            <a:endParaRPr sz="750">
              <a:solidFill>
                <a:schemeClr val="accent2"/>
              </a:solidFill>
              <a:latin typeface="Calibri"/>
              <a:ea typeface="Calibri"/>
              <a:cs typeface="Calibri"/>
              <a:sym typeface="Calibri"/>
            </a:endParaRPr>
          </a:p>
        </p:txBody>
      </p:sp>
      <p:sp>
        <p:nvSpPr>
          <p:cNvPr id="1154" name="Google Shape;1154;p90"/>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5" name="Google Shape;1155;p90"/>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156" name="Google Shape;1156;p90"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157" name="Google Shape;1157;p90"/>
          <p:cNvSpPr txBox="1"/>
          <p:nvPr/>
        </p:nvSpPr>
        <p:spPr>
          <a:xfrm>
            <a:off x="107504" y="-706"/>
            <a:ext cx="712067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Declaration &amp; Initialization of an Object</a:t>
            </a:r>
            <a:endParaRPr sz="2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2"/>
                                        </p:tgtEl>
                                        <p:attrNameLst>
                                          <p:attrName>style.visibility</p:attrName>
                                        </p:attrNameLst>
                                      </p:cBhvr>
                                      <p:to>
                                        <p:strVal val="visible"/>
                                      </p:to>
                                    </p:set>
                                    <p:animEffect transition="in" filter="fade">
                                      <p:cBhvr>
                                        <p:cTn id="7" dur="500"/>
                                        <p:tgtEl>
                                          <p:spTgt spid="1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3"/>
                                        </p:tgtEl>
                                        <p:attrNameLst>
                                          <p:attrName>style.visibility</p:attrName>
                                        </p:attrNameLst>
                                      </p:cBhvr>
                                      <p:to>
                                        <p:strVal val="visible"/>
                                      </p:to>
                                    </p:set>
                                    <p:animEffect transition="in" filter="fade">
                                      <p:cBhvr>
                                        <p:cTn id="12" dur="500"/>
                                        <p:tgtEl>
                                          <p:spTgt spid="1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91"/>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3" name="Google Shape;1163;p91"/>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64" name="Google Shape;1164;p91"/>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65" name="Google Shape;1165;p9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166" name="Google Shape;1166;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67" name="Google Shape;1167;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sp>
        <p:nvSpPr>
          <p:cNvPr id="1168" name="Google Shape;1168;p91"/>
          <p:cNvSpPr txBox="1"/>
          <p:nvPr/>
        </p:nvSpPr>
        <p:spPr>
          <a:xfrm>
            <a:off x="107504" y="-706"/>
            <a:ext cx="712067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Examples</a:t>
            </a:r>
            <a:endParaRPr sz="2800" b="1">
              <a:solidFill>
                <a:schemeClr val="dk1"/>
              </a:solidFill>
              <a:latin typeface="Calibri"/>
              <a:ea typeface="Calibri"/>
              <a:cs typeface="Calibri"/>
              <a:sym typeface="Calibri"/>
            </a:endParaRPr>
          </a:p>
        </p:txBody>
      </p:sp>
      <p:sp>
        <p:nvSpPr>
          <p:cNvPr id="1169" name="Google Shape;1169;p91"/>
          <p:cNvSpPr/>
          <p:nvPr/>
        </p:nvSpPr>
        <p:spPr>
          <a:xfrm>
            <a:off x="611560" y="990600"/>
            <a:ext cx="4265240" cy="4419600"/>
          </a:xfrm>
          <a:prstGeom prst="rect">
            <a:avLst/>
          </a:prstGeom>
          <a:solidFill>
            <a:srgbClr val="D5E3FF"/>
          </a:solid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100"/>
              <a:buFont typeface="Arial"/>
              <a:buNone/>
            </a:pPr>
            <a:r>
              <a:rPr lang="en-US" sz="2100">
                <a:solidFill>
                  <a:schemeClr val="dk1"/>
                </a:solidFill>
                <a:latin typeface="Arial"/>
                <a:ea typeface="Arial"/>
                <a:cs typeface="Arial"/>
                <a:sym typeface="Arial"/>
              </a:rPr>
              <a:t>class Rectangle</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private:</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width;</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length;</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public:</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void set(int w, int l);</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	   int area();</a:t>
            </a:r>
            <a:endParaRPr/>
          </a:p>
          <a:p>
            <a:pPr marL="342900" marR="0" lvl="0" indent="-342900" algn="l" rtl="0">
              <a:spcBef>
                <a:spcPts val="420"/>
              </a:spcBef>
              <a:spcAft>
                <a:spcPts val="0"/>
              </a:spcAft>
              <a:buClr>
                <a:schemeClr val="dk1"/>
              </a:buClr>
              <a:buSzPts val="2100"/>
              <a:buFont typeface="Arial"/>
              <a:buNone/>
            </a:pPr>
            <a:r>
              <a:rPr lang="en-US" sz="2100">
                <a:solidFill>
                  <a:schemeClr val="dk1"/>
                </a:solidFill>
                <a:latin typeface="Arial"/>
                <a:ea typeface="Arial"/>
                <a:cs typeface="Arial"/>
                <a:sym typeface="Arial"/>
              </a:rPr>
              <a:t>};</a:t>
            </a:r>
            <a:endParaRPr/>
          </a:p>
        </p:txBody>
      </p:sp>
      <p:sp>
        <p:nvSpPr>
          <p:cNvPr id="1170" name="Google Shape;1170;p91"/>
          <p:cNvSpPr/>
          <p:nvPr/>
        </p:nvSpPr>
        <p:spPr>
          <a:xfrm>
            <a:off x="4898571" y="1164637"/>
            <a:ext cx="3772176" cy="4138990"/>
          </a:xfrm>
          <a:prstGeom prst="rect">
            <a:avLst/>
          </a:prstGeom>
          <a:solidFill>
            <a:srgbClr val="FFCCCC"/>
          </a:solidFill>
          <a:ln>
            <a:noFill/>
          </a:ln>
        </p:spPr>
        <p:txBody>
          <a:bodyPr spcFirstLastPara="1" wrap="square" lIns="91425" tIns="45700" rIns="91425" bIns="45700" anchor="t" anchorCtr="0">
            <a:noAutofit/>
          </a:bodyPr>
          <a:lstStyle/>
          <a:p>
            <a:pPr marL="342900" marR="0" lvl="0" indent="-342900" algn="l" rtl="0">
              <a:lnSpc>
                <a:spcPct val="80000"/>
              </a:lnSpc>
              <a:spcBef>
                <a:spcPts val="0"/>
              </a:spcBef>
              <a:spcAft>
                <a:spcPts val="0"/>
              </a:spcAft>
              <a:buClr>
                <a:schemeClr val="dk1"/>
              </a:buClr>
              <a:buSzPts val="750"/>
              <a:buFont typeface="Arial"/>
              <a:buNone/>
            </a:pPr>
            <a:endParaRPr sz="750">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main()</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	</a:t>
            </a:r>
            <a:r>
              <a:rPr lang="en-US" sz="1800" b="1">
                <a:solidFill>
                  <a:schemeClr val="dk1"/>
                </a:solidFill>
                <a:latin typeface="Arial"/>
                <a:ea typeface="Arial"/>
                <a:cs typeface="Arial"/>
                <a:sym typeface="Arial"/>
              </a:rPr>
              <a:t>Rectangle r1;</a:t>
            </a:r>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Rectangle r2;</a:t>
            </a:r>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a:t>
            </a:r>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r1.set(5, 8); </a:t>
            </a:r>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cout&lt;&lt;r1.area()&lt;&lt;endl;</a:t>
            </a:r>
            <a:endParaRPr/>
          </a:p>
          <a:p>
            <a:pPr marL="342900" marR="0" lvl="0" indent="-342900" algn="l" rtl="0">
              <a:lnSpc>
                <a:spcPct val="80000"/>
              </a:lnSpc>
              <a:spcBef>
                <a:spcPts val="360"/>
              </a:spcBef>
              <a:spcAft>
                <a:spcPts val="0"/>
              </a:spcAft>
              <a:buClr>
                <a:schemeClr val="dk1"/>
              </a:buClr>
              <a:buSzPts val="1800"/>
              <a:buFont typeface="Arial"/>
              <a:buNone/>
            </a:pPr>
            <a:endParaRPr sz="1800" b="1">
              <a:solidFill>
                <a:schemeClr val="dk1"/>
              </a:solidFill>
              <a:latin typeface="Arial"/>
              <a:ea typeface="Arial"/>
              <a:cs typeface="Arial"/>
              <a:sym typeface="Arial"/>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r2.set(8,10);</a:t>
            </a:r>
            <a:endParaRPr/>
          </a:p>
          <a:p>
            <a:pPr marL="342900" marR="0" lvl="0" indent="-342900" algn="l" rtl="0">
              <a:lnSpc>
                <a:spcPct val="80000"/>
              </a:lnSpc>
              <a:spcBef>
                <a:spcPts val="360"/>
              </a:spcBef>
              <a:spcAft>
                <a:spcPts val="0"/>
              </a:spcAft>
              <a:buClr>
                <a:schemeClr val="dk1"/>
              </a:buClr>
              <a:buSzPts val="1800"/>
              <a:buFont typeface="Arial"/>
              <a:buNone/>
            </a:pPr>
            <a:r>
              <a:rPr lang="en-US" sz="1800" b="1">
                <a:solidFill>
                  <a:schemeClr val="dk1"/>
                </a:solidFill>
                <a:latin typeface="Arial"/>
                <a:ea typeface="Arial"/>
                <a:cs typeface="Arial"/>
                <a:sym typeface="Arial"/>
              </a:rPr>
              <a:t>	</a:t>
            </a:r>
            <a:r>
              <a:rPr lang="en-US" sz="1800">
                <a:solidFill>
                  <a:schemeClr val="dk1"/>
                </a:solidFill>
                <a:latin typeface="Arial"/>
                <a:ea typeface="Arial"/>
                <a:cs typeface="Arial"/>
                <a:sym typeface="Arial"/>
              </a:rPr>
              <a:t>cout&lt;&lt;r2.area()&lt;&lt;endl;</a:t>
            </a:r>
            <a:endParaRPr/>
          </a:p>
          <a:p>
            <a:pPr marL="342900" marR="0" lvl="0" indent="-342900" algn="l" rtl="0">
              <a:lnSpc>
                <a:spcPct val="80000"/>
              </a:lnSpc>
              <a:spcBef>
                <a:spcPts val="360"/>
              </a:spcBef>
              <a:spcAft>
                <a:spcPts val="0"/>
              </a:spcAft>
              <a:buClr>
                <a:schemeClr val="dk1"/>
              </a:buClr>
              <a:buSzPts val="1800"/>
              <a:buFont typeface="Arial"/>
              <a:buNone/>
            </a:pPr>
            <a:r>
              <a:rPr lang="en-US" sz="1800">
                <a:solidFill>
                  <a:schemeClr val="dk1"/>
                </a:solidFill>
                <a:latin typeface="Arial"/>
                <a:ea typeface="Arial"/>
                <a:cs typeface="Arial"/>
                <a:sym typeface="Arial"/>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9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6" name="Google Shape;1176;p9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177" name="Google Shape;1177;p92"/>
          <p:cNvSpPr/>
          <p:nvPr/>
        </p:nvSpPr>
        <p:spPr>
          <a:xfrm>
            <a:off x="5029200" y="457200"/>
            <a:ext cx="10668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78" name="Google Shape;1178;p9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179" name="Google Shape;1179;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80" name="Google Shape;1180;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sp>
        <p:nvSpPr>
          <p:cNvPr id="1181" name="Google Shape;1181;p92"/>
          <p:cNvSpPr txBox="1"/>
          <p:nvPr/>
        </p:nvSpPr>
        <p:spPr>
          <a:xfrm>
            <a:off x="107504" y="-706"/>
            <a:ext cx="712067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Example: 2</a:t>
            </a:r>
            <a:endParaRPr sz="2800" b="1">
              <a:solidFill>
                <a:schemeClr val="dk1"/>
              </a:solidFill>
              <a:latin typeface="Calibri"/>
              <a:ea typeface="Calibri"/>
              <a:cs typeface="Calibri"/>
              <a:sym typeface="Calibri"/>
            </a:endParaRPr>
          </a:p>
        </p:txBody>
      </p:sp>
      <p:sp>
        <p:nvSpPr>
          <p:cNvPr id="1182" name="Google Shape;1182;p92"/>
          <p:cNvSpPr txBox="1"/>
          <p:nvPr/>
        </p:nvSpPr>
        <p:spPr>
          <a:xfrm>
            <a:off x="786408" y="1143000"/>
            <a:ext cx="7571185" cy="96949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 Program to illustrate the working of</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objects and class in C++ Programming</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#include &lt;iostream&gt;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using namespace std;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create a class   </a:t>
            </a:r>
            <a:endParaRPr lang="en-US"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class Room {</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public:</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double length;</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double breadth;</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double height;</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double </a:t>
            </a:r>
            <a:r>
              <a:rPr lang="en-US" sz="1600" dirty="0" err="1">
                <a:solidFill>
                  <a:schemeClr val="dk1"/>
                </a:solidFill>
                <a:latin typeface="Calibri"/>
                <a:ea typeface="Calibri"/>
                <a:cs typeface="Calibri"/>
                <a:sym typeface="Calibri"/>
              </a:rPr>
              <a:t>calculateArea</a:t>
            </a:r>
            <a:r>
              <a:rPr lang="en-U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return length * breadth;</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double </a:t>
            </a:r>
            <a:r>
              <a:rPr lang="en-US" sz="1600" dirty="0" err="1">
                <a:solidFill>
                  <a:schemeClr val="dk1"/>
                </a:solidFill>
                <a:latin typeface="Calibri"/>
                <a:ea typeface="Calibri"/>
                <a:cs typeface="Calibri"/>
                <a:sym typeface="Calibri"/>
              </a:rPr>
              <a:t>calculateVolume</a:t>
            </a:r>
            <a:r>
              <a:rPr lang="en-U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return length * breadth * height;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int main() {</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create object of Room class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Room room1;</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assign values to data members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room1.length = 42.5;</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room1.breadth = 30.8;</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room1.height = 19.2;</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calculate and display the area and volume of the room</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r>
              <a:rPr lang="en-US" sz="1600" dirty="0" err="1">
                <a:solidFill>
                  <a:schemeClr val="dk1"/>
                </a:solidFill>
                <a:latin typeface="Calibri"/>
                <a:ea typeface="Calibri"/>
                <a:cs typeface="Calibri"/>
                <a:sym typeface="Calibri"/>
              </a:rPr>
              <a:t>cout</a:t>
            </a:r>
            <a:r>
              <a:rPr lang="en-US" sz="1600" dirty="0">
                <a:solidFill>
                  <a:schemeClr val="dk1"/>
                </a:solidFill>
                <a:latin typeface="Calibri"/>
                <a:ea typeface="Calibri"/>
                <a:cs typeface="Calibri"/>
                <a:sym typeface="Calibri"/>
              </a:rPr>
              <a:t> &lt;&lt; "Area of Room =  " &lt;&lt; room1.calculateArea() &lt;&lt; </a:t>
            </a:r>
            <a:r>
              <a:rPr lang="en-US" sz="1600" dirty="0" err="1">
                <a:solidFill>
                  <a:schemeClr val="dk1"/>
                </a:solidFill>
                <a:latin typeface="Calibri"/>
                <a:ea typeface="Calibri"/>
                <a:cs typeface="Calibri"/>
                <a:sym typeface="Calibri"/>
              </a:rPr>
              <a:t>endl</a:t>
            </a:r>
            <a:r>
              <a:rPr lang="en-U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r>
              <a:rPr lang="en-US" sz="1600" dirty="0" err="1">
                <a:solidFill>
                  <a:schemeClr val="dk1"/>
                </a:solidFill>
                <a:latin typeface="Calibri"/>
                <a:ea typeface="Calibri"/>
                <a:cs typeface="Calibri"/>
                <a:sym typeface="Calibri"/>
              </a:rPr>
              <a:t>cout</a:t>
            </a:r>
            <a:r>
              <a:rPr lang="en-US" sz="1600" dirty="0">
                <a:solidFill>
                  <a:schemeClr val="dk1"/>
                </a:solidFill>
                <a:latin typeface="Calibri"/>
                <a:ea typeface="Calibri"/>
                <a:cs typeface="Calibri"/>
                <a:sym typeface="Calibri"/>
              </a:rPr>
              <a:t> &lt;&lt; "Volume of Room =  " &lt;&lt; room1.calculateVolume() &lt;&lt; </a:t>
            </a:r>
            <a:r>
              <a:rPr lang="en-US" sz="1600" dirty="0" err="1">
                <a:solidFill>
                  <a:schemeClr val="dk1"/>
                </a:solidFill>
                <a:latin typeface="Calibri"/>
                <a:ea typeface="Calibri"/>
                <a:cs typeface="Calibri"/>
                <a:sym typeface="Calibri"/>
              </a:rPr>
              <a:t>endl</a:t>
            </a:r>
            <a:r>
              <a:rPr lang="en-U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return 0;</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188" name="Google Shape;1188;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189" name="Google Shape;1189;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78</a:t>
            </a:fld>
            <a:endParaRPr/>
          </a:p>
        </p:txBody>
      </p:sp>
      <p:sp>
        <p:nvSpPr>
          <p:cNvPr id="1190" name="Google Shape;1190;p93"/>
          <p:cNvSpPr txBox="1"/>
          <p:nvPr/>
        </p:nvSpPr>
        <p:spPr>
          <a:xfrm>
            <a:off x="1011661" y="-12879"/>
            <a:ext cx="712067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dk1"/>
                </a:solidFill>
                <a:latin typeface="Times New Roman"/>
                <a:ea typeface="Times New Roman"/>
                <a:cs typeface="Times New Roman"/>
                <a:sym typeface="Times New Roman"/>
              </a:rPr>
              <a:t>Sample Exercises</a:t>
            </a:r>
            <a:endParaRPr sz="3200" b="1">
              <a:solidFill>
                <a:schemeClr val="dk1"/>
              </a:solidFill>
              <a:latin typeface="Times New Roman"/>
              <a:ea typeface="Times New Roman"/>
              <a:cs typeface="Times New Roman"/>
              <a:sym typeface="Times New Roman"/>
            </a:endParaRPr>
          </a:p>
        </p:txBody>
      </p:sp>
      <p:sp>
        <p:nvSpPr>
          <p:cNvPr id="1191" name="Google Shape;1191;p93"/>
          <p:cNvSpPr txBox="1"/>
          <p:nvPr/>
        </p:nvSpPr>
        <p:spPr>
          <a:xfrm>
            <a:off x="94445" y="1143000"/>
            <a:ext cx="9029163" cy="550920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200"/>
              <a:buFont typeface="Times New Roman"/>
              <a:buAutoNum type="arabicParenR"/>
            </a:pPr>
            <a:r>
              <a:rPr lang="en-US" sz="2200" dirty="0">
                <a:solidFill>
                  <a:schemeClr val="dk1"/>
                </a:solidFill>
                <a:latin typeface="Times New Roman"/>
                <a:ea typeface="Times New Roman"/>
                <a:cs typeface="Times New Roman"/>
                <a:sym typeface="Times New Roman"/>
              </a:rPr>
              <a:t>Find whether the student is eligible for the current year placement from the inputs student name, CGPA, gender (M/F), number of backlogs. Implement the above by using object oriented programming concept.</a:t>
            </a:r>
            <a:endParaRPr dirty="0"/>
          </a:p>
          <a:p>
            <a:pPr marL="0" marR="0" lvl="0" indent="0" algn="just" rtl="0">
              <a:spcBef>
                <a:spcPts val="0"/>
              </a:spcBef>
              <a:spcAft>
                <a:spcPts val="0"/>
              </a:spcAft>
              <a:buNone/>
            </a:pPr>
            <a:endParaRPr sz="22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2)Employee payroll system contains the </a:t>
            </a:r>
            <a:r>
              <a:rPr lang="en-US" sz="2200" dirty="0" err="1">
                <a:solidFill>
                  <a:schemeClr val="dk1"/>
                </a:solidFill>
                <a:latin typeface="Times New Roman"/>
                <a:ea typeface="Times New Roman"/>
                <a:cs typeface="Times New Roman"/>
                <a:sym typeface="Times New Roman"/>
              </a:rPr>
              <a:t>fileds</a:t>
            </a:r>
            <a:r>
              <a:rPr lang="en-US" sz="2200" dirty="0">
                <a:solidFill>
                  <a:schemeClr val="dk1"/>
                </a:solidFill>
                <a:latin typeface="Times New Roman"/>
                <a:ea typeface="Times New Roman"/>
                <a:cs typeface="Times New Roman"/>
                <a:sym typeface="Times New Roman"/>
              </a:rPr>
              <a:t> Employee </a:t>
            </a:r>
            <a:r>
              <a:rPr lang="en-US" sz="2200" dirty="0" err="1">
                <a:solidFill>
                  <a:schemeClr val="dk1"/>
                </a:solidFill>
                <a:latin typeface="Times New Roman"/>
                <a:ea typeface="Times New Roman"/>
                <a:cs typeface="Times New Roman"/>
                <a:sym typeface="Times New Roman"/>
              </a:rPr>
              <a:t>name,Employee</a:t>
            </a:r>
            <a:r>
              <a:rPr lang="en-US" sz="2200" dirty="0">
                <a:solidFill>
                  <a:schemeClr val="dk1"/>
                </a:solidFill>
                <a:latin typeface="Times New Roman"/>
                <a:ea typeface="Times New Roman"/>
                <a:cs typeface="Times New Roman"/>
                <a:sym typeface="Times New Roman"/>
              </a:rPr>
              <a:t> </a:t>
            </a:r>
            <a:r>
              <a:rPr lang="en-US" sz="2200" dirty="0" err="1">
                <a:solidFill>
                  <a:schemeClr val="dk1"/>
                </a:solidFill>
                <a:latin typeface="Times New Roman"/>
                <a:ea typeface="Times New Roman"/>
                <a:cs typeface="Times New Roman"/>
                <a:sym typeface="Times New Roman"/>
              </a:rPr>
              <a:t>ID,Basic</a:t>
            </a:r>
            <a:r>
              <a:rPr lang="en-US" sz="2200" dirty="0">
                <a:solidFill>
                  <a:schemeClr val="dk1"/>
                </a:solidFill>
                <a:latin typeface="Times New Roman"/>
                <a:ea typeface="Times New Roman"/>
                <a:cs typeface="Times New Roman"/>
                <a:sym typeface="Times New Roman"/>
              </a:rPr>
              <a:t> pay,HRA,TA,,</a:t>
            </a:r>
            <a:r>
              <a:rPr lang="en-US" sz="2200" dirty="0" err="1">
                <a:solidFill>
                  <a:schemeClr val="dk1"/>
                </a:solidFill>
                <a:latin typeface="Times New Roman"/>
                <a:ea typeface="Times New Roman"/>
                <a:cs typeface="Times New Roman"/>
                <a:sym typeface="Times New Roman"/>
              </a:rPr>
              <a:t>DA,Grade</a:t>
            </a:r>
            <a:r>
              <a:rPr lang="en-US" sz="2200" dirty="0">
                <a:solidFill>
                  <a:schemeClr val="dk1"/>
                </a:solidFill>
                <a:latin typeface="Times New Roman"/>
                <a:ea typeface="Times New Roman"/>
                <a:cs typeface="Times New Roman"/>
                <a:sym typeface="Times New Roman"/>
              </a:rPr>
              <a:t> pay and Deduction 5% from Basic </a:t>
            </a:r>
            <a:r>
              <a:rPr lang="en-US" sz="2200" dirty="0" err="1">
                <a:solidFill>
                  <a:schemeClr val="dk1"/>
                </a:solidFill>
                <a:latin typeface="Times New Roman"/>
                <a:ea typeface="Times New Roman"/>
                <a:cs typeface="Times New Roman"/>
                <a:sym typeface="Times New Roman"/>
              </a:rPr>
              <a:t>pay.Find</a:t>
            </a:r>
            <a:r>
              <a:rPr lang="en-US" sz="2200" dirty="0">
                <a:solidFill>
                  <a:schemeClr val="dk1"/>
                </a:solidFill>
                <a:latin typeface="Times New Roman"/>
                <a:ea typeface="Times New Roman"/>
                <a:cs typeface="Times New Roman"/>
                <a:sym typeface="Times New Roman"/>
              </a:rPr>
              <a:t> the Gross pay, Net pay (Grade pay + deductions) and print all the details given above, using class and object of get () method and </a:t>
            </a:r>
            <a:r>
              <a:rPr lang="en-US" sz="2200" dirty="0" err="1">
                <a:solidFill>
                  <a:schemeClr val="dk1"/>
                </a:solidFill>
                <a:latin typeface="Times New Roman"/>
                <a:ea typeface="Times New Roman"/>
                <a:cs typeface="Times New Roman"/>
                <a:sym typeface="Times New Roman"/>
              </a:rPr>
              <a:t>cal</a:t>
            </a:r>
            <a:r>
              <a:rPr lang="en-US" sz="2200" dirty="0">
                <a:solidFill>
                  <a:schemeClr val="dk1"/>
                </a:solidFill>
                <a:latin typeface="Times New Roman"/>
                <a:ea typeface="Times New Roman"/>
                <a:cs typeface="Times New Roman"/>
                <a:sym typeface="Times New Roman"/>
              </a:rPr>
              <a:t>( )method.</a:t>
            </a:r>
            <a:endParaRPr dirty="0"/>
          </a:p>
          <a:p>
            <a:pPr marL="0" marR="0" lvl="0" indent="0" algn="just" rtl="0">
              <a:spcBef>
                <a:spcPts val="0"/>
              </a:spcBef>
              <a:spcAft>
                <a:spcPts val="0"/>
              </a:spcAft>
              <a:buNone/>
            </a:pPr>
            <a:endParaRPr sz="22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3)Write a program that would print the information (name, year of joining, salary, address) of three employees by creating a class named &amp;#39;Employee&amp;#39;. The output should be as follows:</a:t>
            </a:r>
            <a:endParaRPr dirty="0"/>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Name        Year of joining        Address</a:t>
            </a:r>
            <a:endParaRPr dirty="0"/>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Robert        1994        64C- </a:t>
            </a:r>
            <a:r>
              <a:rPr lang="en-US" sz="2200" dirty="0" err="1">
                <a:solidFill>
                  <a:schemeClr val="dk1"/>
                </a:solidFill>
                <a:latin typeface="Times New Roman"/>
                <a:ea typeface="Times New Roman"/>
                <a:cs typeface="Times New Roman"/>
                <a:sym typeface="Times New Roman"/>
              </a:rPr>
              <a:t>WallsStreat</a:t>
            </a:r>
            <a:endParaRPr sz="22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Sam        2000        68D- </a:t>
            </a:r>
            <a:r>
              <a:rPr lang="en-US" sz="2200" dirty="0" err="1">
                <a:solidFill>
                  <a:schemeClr val="dk1"/>
                </a:solidFill>
                <a:latin typeface="Times New Roman"/>
                <a:ea typeface="Times New Roman"/>
                <a:cs typeface="Times New Roman"/>
                <a:sym typeface="Times New Roman"/>
              </a:rPr>
              <a:t>WallsStreat</a:t>
            </a:r>
            <a:endParaRPr sz="2200" dirty="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2200" dirty="0">
                <a:solidFill>
                  <a:schemeClr val="dk1"/>
                </a:solidFill>
                <a:latin typeface="Times New Roman"/>
                <a:ea typeface="Times New Roman"/>
                <a:cs typeface="Times New Roman"/>
                <a:sym typeface="Times New Roman"/>
              </a:rPr>
              <a:t>John        1999        26B- </a:t>
            </a:r>
            <a:r>
              <a:rPr lang="en-US" sz="2200" dirty="0" err="1">
                <a:solidFill>
                  <a:schemeClr val="dk1"/>
                </a:solidFill>
                <a:latin typeface="Times New Roman"/>
                <a:ea typeface="Times New Roman"/>
                <a:cs typeface="Times New Roman"/>
                <a:sym typeface="Times New Roman"/>
              </a:rPr>
              <a:t>WallsStreat</a:t>
            </a:r>
            <a:endParaRPr sz="2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94"/>
          <p:cNvSpPr txBox="1">
            <a:spLocks noGrp="1"/>
          </p:cNvSpPr>
          <p:nvPr>
            <p:ph type="ctrTitle"/>
          </p:nvPr>
        </p:nvSpPr>
        <p:spPr>
          <a:xfrm>
            <a:off x="762000" y="2590800"/>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Session-4</a:t>
            </a: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Feature : Objects and Classes</a:t>
            </a:r>
            <a:endParaRPr/>
          </a:p>
        </p:txBody>
      </p:sp>
      <p:sp>
        <p:nvSpPr>
          <p:cNvPr id="1197" name="Google Shape;1197;p94"/>
          <p:cNvSpPr/>
          <p:nvPr/>
        </p:nvSpPr>
        <p:spPr>
          <a:xfrm>
            <a:off x="1219200" y="56388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198" name="Google Shape;1198;p94"/>
          <p:cNvSpPr/>
          <p:nvPr/>
        </p:nvSpPr>
        <p:spPr>
          <a:xfrm>
            <a:off x="1219200" y="68580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99" name="Google Shape;1199;p94"/>
          <p:cNvSpPr/>
          <p:nvPr/>
        </p:nvSpPr>
        <p:spPr>
          <a:xfrm>
            <a:off x="4991100" y="41148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00" name="Google Shape;1200;p94" descr="pngfind.com-kingpin-png-4152286 (1).png"/>
          <p:cNvPicPr preferRelativeResize="0"/>
          <p:nvPr/>
        </p:nvPicPr>
        <p:blipFill rotWithShape="1">
          <a:blip r:embed="rId3">
            <a:alphaModFix/>
          </a:blip>
          <a:srcRect/>
          <a:stretch/>
        </p:blipFill>
        <p:spPr>
          <a:xfrm>
            <a:off x="4933950" y="411480"/>
            <a:ext cx="914400" cy="533400"/>
          </a:xfrm>
          <a:prstGeom prst="rect">
            <a:avLst/>
          </a:prstGeom>
          <a:noFill/>
          <a:ln>
            <a:noFill/>
          </a:ln>
        </p:spPr>
      </p:pic>
      <p:sp>
        <p:nvSpPr>
          <p:cNvPr id="1201" name="Google Shape;1201;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02" name="Google Shape;1202;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203" name="Google Shape;1203;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p:nvPr/>
        </p:nvSpPr>
        <p:spPr>
          <a:xfrm>
            <a:off x="838200" y="990600"/>
            <a:ext cx="7315200" cy="569386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00" b="0" i="0" u="none" strike="noStrike" cap="none">
                <a:solidFill>
                  <a:schemeClr val="dk1"/>
                </a:solidFill>
                <a:latin typeface="Times New Roman"/>
                <a:ea typeface="Times New Roman"/>
                <a:cs typeface="Times New Roman"/>
                <a:sym typeface="Times New Roman"/>
              </a:rPr>
              <a:t>IDENTIFICATION DIVISION.</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PROGRAM-ID.</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ENVIRONMENT DIVISION.      * procedure will be followed by using few Division</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DATA DIVISION.</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WORKING-STORAGE SECTION.</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77 A PIC 9999.</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77 B PIC 9999.</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77 ANS PIC 999V99.</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PROCEDURE DIVISION.</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MAIN-PARA.</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 ENTER A\”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ACCEPT A.                     * command line argument</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\”ENTER B\”.</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ACCEPT B.</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ADD-PARA.</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ADD A B GIVING ANS.</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DISP-PARA.</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\”A IS \” A.</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\”B IS \” B.</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DISPLAY \”ADDITION -\” ANS.</a:t>
            </a:r>
            <a:endParaRPr/>
          </a:p>
          <a:p>
            <a:pPr marL="0" marR="0" lvl="0" indent="0" algn="l" rtl="0">
              <a:spcBef>
                <a:spcPts val="0"/>
              </a:spcBef>
              <a:spcAft>
                <a:spcPts val="0"/>
              </a:spcAft>
              <a:buNone/>
            </a:pPr>
            <a:r>
              <a:rPr lang="en-US" sz="1300">
                <a:solidFill>
                  <a:schemeClr val="dk1"/>
                </a:solidFill>
                <a:latin typeface="Times New Roman"/>
                <a:ea typeface="Times New Roman"/>
                <a:cs typeface="Times New Roman"/>
                <a:sym typeface="Times New Roman"/>
              </a:rPr>
              <a:t>	STOP RUN.                                     * to stop the program</a:t>
            </a:r>
            <a:endParaRPr/>
          </a:p>
        </p:txBody>
      </p:sp>
      <p:sp>
        <p:nvSpPr>
          <p:cNvPr id="173" name="Google Shape;173;p23"/>
          <p:cNvSpPr txBox="1"/>
          <p:nvPr/>
        </p:nvSpPr>
        <p:spPr>
          <a:xfrm>
            <a:off x="899592" y="81498"/>
            <a:ext cx="691276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Times New Roman"/>
                <a:ea typeface="Times New Roman"/>
                <a:cs typeface="Times New Roman"/>
                <a:sym typeface="Times New Roman"/>
              </a:rPr>
              <a:t>Sample COBOL Program(Procedure Oriented)</a:t>
            </a:r>
            <a:endParaRPr sz="1800">
              <a:solidFill>
                <a:schemeClr val="dk1"/>
              </a:solidFill>
              <a:latin typeface="Calibri"/>
              <a:ea typeface="Calibri"/>
              <a:cs typeface="Calibri"/>
              <a:sym typeface="Calibri"/>
            </a:endParaRPr>
          </a:p>
        </p:txBody>
      </p:sp>
      <p:sp>
        <p:nvSpPr>
          <p:cNvPr id="174" name="Google Shape;174;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75" name="Google Shape;175;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76" name="Google Shape;176;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9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Objects and Classes</a:t>
            </a:r>
            <a:endParaRPr/>
          </a:p>
        </p:txBody>
      </p:sp>
      <p:sp>
        <p:nvSpPr>
          <p:cNvPr id="1209" name="Google Shape;1209;p9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8929" marR="3572" lvl="0" indent="-8929" algn="just" rtl="0">
              <a:lnSpc>
                <a:spcPct val="101200"/>
              </a:lnSpc>
              <a:spcBef>
                <a:spcPts val="0"/>
              </a:spcBef>
              <a:spcAft>
                <a:spcPts val="0"/>
              </a:spcAft>
              <a:buClr>
                <a:schemeClr val="dk1"/>
              </a:buClr>
              <a:buSzPts val="2400"/>
              <a:buChar char="•"/>
            </a:pPr>
            <a:r>
              <a:rPr lang="en-US" sz="2400">
                <a:latin typeface="Times New Roman"/>
                <a:ea typeface="Times New Roman"/>
                <a:cs typeface="Times New Roman"/>
                <a:sym typeface="Times New Roman"/>
              </a:rPr>
              <a:t>Class is a user defined data type, which holds its own data members and  member functions, which can be accessed and used by creating  instance of that class.</a:t>
            </a:r>
            <a:endParaRPr/>
          </a:p>
          <a:p>
            <a:pPr marL="8929" marR="3572" lvl="0" indent="143471" algn="just" rtl="0">
              <a:lnSpc>
                <a:spcPct val="101200"/>
              </a:lnSpc>
              <a:spcBef>
                <a:spcPts val="703"/>
              </a:spcBef>
              <a:spcAft>
                <a:spcPts val="0"/>
              </a:spcAft>
              <a:buClr>
                <a:schemeClr val="dk1"/>
              </a:buClr>
              <a:buSzPts val="2400"/>
              <a:buNone/>
            </a:pPr>
            <a:endParaRPr sz="2400">
              <a:latin typeface="Times New Roman"/>
              <a:ea typeface="Times New Roman"/>
              <a:cs typeface="Times New Roman"/>
              <a:sym typeface="Times New Roman"/>
            </a:endParaRPr>
          </a:p>
          <a:p>
            <a:pPr marL="0" lvl="1" indent="0" algn="just" rtl="0">
              <a:spcBef>
                <a:spcPts val="480"/>
              </a:spcBef>
              <a:spcAft>
                <a:spcPts val="0"/>
              </a:spcAft>
              <a:buClr>
                <a:schemeClr val="dk1"/>
              </a:buClr>
              <a:buSzPts val="2400"/>
              <a:buChar char="–"/>
            </a:pPr>
            <a:r>
              <a:rPr lang="en-US" sz="2400" b="1">
                <a:latin typeface="Times New Roman"/>
                <a:ea typeface="Times New Roman"/>
                <a:cs typeface="Times New Roman"/>
                <a:sym typeface="Times New Roman"/>
              </a:rPr>
              <a:t>Attributes</a:t>
            </a:r>
            <a:r>
              <a:rPr lang="en-US" sz="2400">
                <a:latin typeface="Times New Roman"/>
                <a:ea typeface="Times New Roman"/>
                <a:cs typeface="Times New Roman"/>
                <a:sym typeface="Times New Roman"/>
              </a:rPr>
              <a:t> – member of a class. </a:t>
            </a:r>
            <a:endParaRPr/>
          </a:p>
          <a:p>
            <a:pPr marL="461963" lvl="2" indent="-168275" algn="just" rtl="0">
              <a:spcBef>
                <a:spcPts val="480"/>
              </a:spcBef>
              <a:spcAft>
                <a:spcPts val="0"/>
              </a:spcAft>
              <a:buClr>
                <a:schemeClr val="dk1"/>
              </a:buClr>
              <a:buSzPts val="2400"/>
              <a:buChar char="•"/>
            </a:pPr>
            <a:r>
              <a:rPr lang="en-US">
                <a:latin typeface="Times New Roman"/>
                <a:ea typeface="Times New Roman"/>
                <a:cs typeface="Times New Roman"/>
                <a:sym typeface="Times New Roman"/>
              </a:rPr>
              <a:t>An attribute is the data defined in a class that maintains the current state of an object.  The state of an object is determined by the current contents of all the attributes.</a:t>
            </a:r>
            <a:endParaRPr/>
          </a:p>
          <a:p>
            <a:pPr marL="461963" lvl="2" indent="-15875" algn="just" rtl="0">
              <a:spcBef>
                <a:spcPts val="480"/>
              </a:spcBef>
              <a:spcAft>
                <a:spcPts val="0"/>
              </a:spcAft>
              <a:buClr>
                <a:schemeClr val="dk1"/>
              </a:buClr>
              <a:buSzPts val="2400"/>
              <a:buNone/>
            </a:pPr>
            <a:endParaRPr>
              <a:latin typeface="Times New Roman"/>
              <a:ea typeface="Times New Roman"/>
              <a:cs typeface="Times New Roman"/>
              <a:sym typeface="Times New Roman"/>
            </a:endParaRPr>
          </a:p>
          <a:p>
            <a:pPr marL="0" lvl="1" indent="0" algn="just" rtl="0">
              <a:spcBef>
                <a:spcPts val="480"/>
              </a:spcBef>
              <a:spcAft>
                <a:spcPts val="0"/>
              </a:spcAft>
              <a:buClr>
                <a:schemeClr val="dk1"/>
              </a:buClr>
              <a:buSzPts val="2400"/>
              <a:buChar char="–"/>
            </a:pPr>
            <a:r>
              <a:rPr lang="en-US" sz="2400" b="1">
                <a:latin typeface="Times New Roman"/>
                <a:ea typeface="Times New Roman"/>
                <a:cs typeface="Times New Roman"/>
                <a:sym typeface="Times New Roman"/>
              </a:rPr>
              <a:t>Methods</a:t>
            </a:r>
            <a:r>
              <a:rPr lang="en-US" sz="2400">
                <a:latin typeface="Times New Roman"/>
                <a:ea typeface="Times New Roman"/>
                <a:cs typeface="Times New Roman"/>
                <a:sym typeface="Times New Roman"/>
              </a:rPr>
              <a:t> – member functions of a class</a:t>
            </a:r>
            <a:endParaRPr/>
          </a:p>
        </p:txBody>
      </p:sp>
      <p:sp>
        <p:nvSpPr>
          <p:cNvPr id="1210" name="Google Shape;1210;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80</a:t>
            </a:fld>
            <a:endParaRPr>
              <a:latin typeface="Times New Roman"/>
              <a:ea typeface="Times New Roman"/>
              <a:cs typeface="Times New Roman"/>
              <a:sym typeface="Times New Roman"/>
            </a:endParaRPr>
          </a:p>
        </p:txBody>
      </p:sp>
      <p:sp>
        <p:nvSpPr>
          <p:cNvPr id="1211" name="Google Shape;1211;p95"/>
          <p:cNvSpPr/>
          <p:nvPr/>
        </p:nvSpPr>
        <p:spPr>
          <a:xfrm>
            <a:off x="1143000" y="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12" name="Google Shape;1212;p95"/>
          <p:cNvSpPr/>
          <p:nvPr/>
        </p:nvSpPr>
        <p:spPr>
          <a:xfrm>
            <a:off x="1143000" y="121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13" name="Google Shape;1213;p95"/>
          <p:cNvSpPr/>
          <p:nvPr/>
        </p:nvSpPr>
        <p:spPr>
          <a:xfrm>
            <a:off x="4914900" y="-15240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14" name="Google Shape;1214;p95" descr="pngfind.com-kingpin-png-4152286 (1).png"/>
          <p:cNvPicPr preferRelativeResize="0"/>
          <p:nvPr/>
        </p:nvPicPr>
        <p:blipFill rotWithShape="1">
          <a:blip r:embed="rId3">
            <a:alphaModFix/>
          </a:blip>
          <a:srcRect/>
          <a:stretch/>
        </p:blipFill>
        <p:spPr>
          <a:xfrm>
            <a:off x="4857750" y="-152400"/>
            <a:ext cx="914400" cy="533400"/>
          </a:xfrm>
          <a:prstGeom prst="rect">
            <a:avLst/>
          </a:prstGeom>
          <a:noFill/>
          <a:ln>
            <a:noFill/>
          </a:ln>
        </p:spPr>
      </p:pic>
      <p:sp>
        <p:nvSpPr>
          <p:cNvPr id="1215" name="Google Shape;1215;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16" name="Google Shape;1216;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Objects and classes</a:t>
            </a:r>
            <a:endParaRPr/>
          </a:p>
        </p:txBody>
      </p:sp>
      <p:sp>
        <p:nvSpPr>
          <p:cNvPr id="1222" name="Google Shape;1222;p9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US" sz="2400">
                <a:latin typeface="Times New Roman"/>
                <a:ea typeface="Times New Roman"/>
                <a:cs typeface="Times New Roman"/>
                <a:sym typeface="Times New Roman"/>
              </a:rPr>
              <a:t>A class itself does not exist; it is merely a description of an object.  </a:t>
            </a:r>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 class can be considered a template for the creation of object</a:t>
            </a:r>
            <a:endParaRPr/>
          </a:p>
          <a:p>
            <a:pPr marL="342900" lvl="0" indent="-190500" algn="just" rtl="0">
              <a:spcBef>
                <a:spcPts val="480"/>
              </a:spcBef>
              <a:spcAft>
                <a:spcPts val="0"/>
              </a:spcAft>
              <a:buClr>
                <a:schemeClr val="dk1"/>
              </a:buClr>
              <a:buSzPts val="24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Blueprint of a building 🡪 class</a:t>
            </a:r>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Building 🡪 object</a:t>
            </a:r>
            <a:endParaRPr/>
          </a:p>
          <a:p>
            <a:pPr marL="342900" lvl="0" indent="-190500" algn="just" rtl="0">
              <a:spcBef>
                <a:spcPts val="480"/>
              </a:spcBef>
              <a:spcAft>
                <a:spcPts val="0"/>
              </a:spcAft>
              <a:buClr>
                <a:schemeClr val="dk1"/>
              </a:buClr>
              <a:buSzPts val="2400"/>
              <a:buNone/>
            </a:pPr>
            <a:endParaRPr sz="24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An object exists and is definable.  </a:t>
            </a:r>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An object exhibits behavior, maintains state, and has traits.  An object can be manipulated.  </a:t>
            </a:r>
            <a:endParaRPr/>
          </a:p>
          <a:p>
            <a:pPr marL="342900" lvl="0" indent="-342900" algn="just"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An object is an instance of a class.</a:t>
            </a:r>
            <a:endParaRPr/>
          </a:p>
        </p:txBody>
      </p:sp>
      <p:sp>
        <p:nvSpPr>
          <p:cNvPr id="1223" name="Google Shape;1223;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81</a:t>
            </a:fld>
            <a:endParaRPr>
              <a:latin typeface="Times New Roman"/>
              <a:ea typeface="Times New Roman"/>
              <a:cs typeface="Times New Roman"/>
              <a:sym typeface="Times New Roman"/>
            </a:endParaRPr>
          </a:p>
        </p:txBody>
      </p:sp>
      <p:sp>
        <p:nvSpPr>
          <p:cNvPr id="1224" name="Google Shape;1224;p96"/>
          <p:cNvSpPr/>
          <p:nvPr/>
        </p:nvSpPr>
        <p:spPr>
          <a:xfrm>
            <a:off x="1143000" y="-1900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25" name="Google Shape;1225;p96"/>
          <p:cNvSpPr/>
          <p:nvPr/>
        </p:nvSpPr>
        <p:spPr>
          <a:xfrm>
            <a:off x="1143000" y="102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26" name="Google Shape;1226;p96"/>
          <p:cNvSpPr/>
          <p:nvPr/>
        </p:nvSpPr>
        <p:spPr>
          <a:xfrm>
            <a:off x="4914900" y="-17140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27" name="Google Shape;1227;p96" descr="pngfind.com-kingpin-png-4152286 (1).png"/>
          <p:cNvPicPr preferRelativeResize="0"/>
          <p:nvPr/>
        </p:nvPicPr>
        <p:blipFill rotWithShape="1">
          <a:blip r:embed="rId3">
            <a:alphaModFix/>
          </a:blip>
          <a:srcRect/>
          <a:stretch/>
        </p:blipFill>
        <p:spPr>
          <a:xfrm>
            <a:off x="4857750" y="-171400"/>
            <a:ext cx="914400" cy="533400"/>
          </a:xfrm>
          <a:prstGeom prst="rect">
            <a:avLst/>
          </a:prstGeom>
          <a:noFill/>
          <a:ln>
            <a:noFill/>
          </a:ln>
        </p:spPr>
      </p:pic>
      <p:sp>
        <p:nvSpPr>
          <p:cNvPr id="1228" name="Google Shape;1228;p9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29" name="Google Shape;1229;p9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Methods</a:t>
            </a:r>
            <a:endParaRPr/>
          </a:p>
        </p:txBody>
      </p:sp>
      <p:sp>
        <p:nvSpPr>
          <p:cNvPr id="1235" name="Google Shape;1235;p97"/>
          <p:cNvSpPr txBox="1">
            <a:spLocks noGrp="1"/>
          </p:cNvSpPr>
          <p:nvPr>
            <p:ph type="body" idx="1"/>
          </p:nvPr>
        </p:nvSpPr>
        <p:spPr>
          <a:xfrm>
            <a:off x="457200" y="1600200"/>
            <a:ext cx="84582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2000"/>
              <a:buChar char="•"/>
            </a:pPr>
            <a:r>
              <a:rPr lang="en-US" sz="2000">
                <a:latin typeface="Times New Roman"/>
                <a:ea typeface="Times New Roman"/>
                <a:cs typeface="Times New Roman"/>
                <a:sym typeface="Times New Roman"/>
              </a:rPr>
              <a:t>A </a:t>
            </a:r>
            <a:r>
              <a:rPr lang="en-US" sz="2000" b="1" i="1">
                <a:latin typeface="Times New Roman"/>
                <a:ea typeface="Times New Roman"/>
                <a:cs typeface="Times New Roman"/>
                <a:sym typeface="Times New Roman"/>
              </a:rPr>
              <a:t>method</a:t>
            </a:r>
            <a:r>
              <a:rPr lang="en-US" sz="2000" b="1">
                <a:latin typeface="Times New Roman"/>
                <a:ea typeface="Times New Roman"/>
                <a:cs typeface="Times New Roman"/>
                <a:sym typeface="Times New Roman"/>
              </a:rPr>
              <a:t> </a:t>
            </a:r>
            <a:r>
              <a:rPr lang="en-US" sz="2000">
                <a:latin typeface="Times New Roman"/>
                <a:ea typeface="Times New Roman"/>
                <a:cs typeface="Times New Roman"/>
                <a:sym typeface="Times New Roman"/>
              </a:rPr>
              <a:t>is a function that is part of the class definition.  The methods of a class specify how its objects will respond to any particular message.  </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A method is a collection of statements that perform some specific task and return the result to the caller. A method can perform some specific task without returning anything.</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 Methods allow us to reuse the code without retyping the code. </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342900" algn="just" rtl="0">
              <a:spcBef>
                <a:spcPts val="400"/>
              </a:spcBef>
              <a:spcAft>
                <a:spcPts val="0"/>
              </a:spcAft>
              <a:buClr>
                <a:schemeClr val="dk1"/>
              </a:buClr>
              <a:buSzPts val="2000"/>
              <a:buChar char="•"/>
            </a:pPr>
            <a:r>
              <a:rPr lang="en-US" sz="2000">
                <a:latin typeface="Times New Roman"/>
                <a:ea typeface="Times New Roman"/>
                <a:cs typeface="Times New Roman"/>
                <a:sym typeface="Times New Roman"/>
              </a:rPr>
              <a:t>A </a:t>
            </a:r>
            <a:r>
              <a:rPr lang="en-US" sz="2000" i="1">
                <a:latin typeface="Times New Roman"/>
                <a:ea typeface="Times New Roman"/>
                <a:cs typeface="Times New Roman"/>
                <a:sym typeface="Times New Roman"/>
              </a:rPr>
              <a:t>message</a:t>
            </a:r>
            <a:r>
              <a:rPr lang="en-US" sz="2000">
                <a:latin typeface="Times New Roman"/>
                <a:ea typeface="Times New Roman"/>
                <a:cs typeface="Times New Roman"/>
                <a:sym typeface="Times New Roman"/>
              </a:rPr>
              <a:t> is a request, sent to an object, that activates a method (i.e., a member function).</a:t>
            </a:r>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a:p>
            <a:pPr marL="342900" lvl="0" indent="-215900" algn="just" rtl="0">
              <a:spcBef>
                <a:spcPts val="400"/>
              </a:spcBef>
              <a:spcAft>
                <a:spcPts val="0"/>
              </a:spcAft>
              <a:buClr>
                <a:schemeClr val="dk1"/>
              </a:buClr>
              <a:buSzPts val="2000"/>
              <a:buNone/>
            </a:pPr>
            <a:endParaRPr sz="2000">
              <a:latin typeface="Times New Roman"/>
              <a:ea typeface="Times New Roman"/>
              <a:cs typeface="Times New Roman"/>
              <a:sym typeface="Times New Roman"/>
            </a:endParaRPr>
          </a:p>
        </p:txBody>
      </p:sp>
      <p:sp>
        <p:nvSpPr>
          <p:cNvPr id="1236" name="Google Shape;1236;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82</a:t>
            </a:fld>
            <a:endParaRPr>
              <a:latin typeface="Times New Roman"/>
              <a:ea typeface="Times New Roman"/>
              <a:cs typeface="Times New Roman"/>
              <a:sym typeface="Times New Roman"/>
            </a:endParaRPr>
          </a:p>
        </p:txBody>
      </p:sp>
      <p:sp>
        <p:nvSpPr>
          <p:cNvPr id="1237" name="Google Shape;1237;p97"/>
          <p:cNvSpPr/>
          <p:nvPr/>
        </p:nvSpPr>
        <p:spPr>
          <a:xfrm>
            <a:off x="1143000" y="13653"/>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38" name="Google Shape;1238;p97"/>
          <p:cNvSpPr/>
          <p:nvPr/>
        </p:nvSpPr>
        <p:spPr>
          <a:xfrm>
            <a:off x="1143000" y="135573"/>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239" name="Google Shape;1239;p97" descr="pngfind.com-kingpin-png-4152286 (1).png"/>
          <p:cNvPicPr preferRelativeResize="0"/>
          <p:nvPr/>
        </p:nvPicPr>
        <p:blipFill rotWithShape="1">
          <a:blip r:embed="rId3">
            <a:alphaModFix/>
          </a:blip>
          <a:srcRect/>
          <a:stretch/>
        </p:blipFill>
        <p:spPr>
          <a:xfrm>
            <a:off x="4857750" y="-138747"/>
            <a:ext cx="914400" cy="533400"/>
          </a:xfrm>
          <a:prstGeom prst="rect">
            <a:avLst/>
          </a:prstGeom>
          <a:noFill/>
          <a:ln>
            <a:noFill/>
          </a:ln>
        </p:spPr>
      </p:pic>
      <p:sp>
        <p:nvSpPr>
          <p:cNvPr id="1240" name="Google Shape;1240;p9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41" name="Google Shape;1241;p9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Defining a Base Class - Example</a:t>
            </a:r>
            <a:endParaRPr/>
          </a:p>
        </p:txBody>
      </p:sp>
      <p:sp>
        <p:nvSpPr>
          <p:cNvPr id="1247" name="Google Shape;1247;p98"/>
          <p:cNvSpPr txBox="1">
            <a:spLocks noGrp="1"/>
          </p:cNvSpPr>
          <p:nvPr>
            <p:ph type="body" idx="1"/>
          </p:nvPr>
        </p:nvSpPr>
        <p:spPr>
          <a:xfrm>
            <a:off x="990600" y="1371600"/>
            <a:ext cx="7315200" cy="5102087"/>
          </a:xfrm>
          <a:prstGeom prst="rect">
            <a:avLst/>
          </a:prstGeom>
          <a:noFill/>
          <a:ln>
            <a:noFill/>
          </a:ln>
        </p:spPr>
        <p:txBody>
          <a:bodyPr spcFirstLastPara="1" wrap="square" lIns="91425" tIns="45700" rIns="91425" bIns="45700" anchor="t" anchorCtr="0">
            <a:noAutofit/>
          </a:bodyPr>
          <a:lstStyle/>
          <a:p>
            <a:pPr marL="3175" lvl="0" indent="-127000" algn="l" rtl="0">
              <a:spcBef>
                <a:spcPts val="0"/>
              </a:spcBef>
              <a:spcAft>
                <a:spcPts val="0"/>
              </a:spcAft>
              <a:buClr>
                <a:schemeClr val="dk1"/>
              </a:buClr>
              <a:buSzPts val="2000"/>
              <a:buChar char="•"/>
            </a:pPr>
            <a:r>
              <a:rPr lang="en-US" sz="2000">
                <a:latin typeface="Times New Roman"/>
                <a:ea typeface="Times New Roman"/>
                <a:cs typeface="Times New Roman"/>
                <a:sym typeface="Times New Roman"/>
              </a:rPr>
              <a:t>A base class is not defined on, nor does it inherit members from, any other class.</a:t>
            </a:r>
            <a:endParaRPr/>
          </a:p>
          <a:p>
            <a:pPr marL="0" lvl="1" indent="0" algn="l" rtl="0">
              <a:spcBef>
                <a:spcPts val="0"/>
              </a:spcBef>
              <a:spcAft>
                <a:spcPts val="0"/>
              </a:spcAft>
              <a:buClr>
                <a:schemeClr val="dk1"/>
              </a:buClr>
              <a:buSzPts val="1800"/>
              <a:buNone/>
            </a:pPr>
            <a:endParaRPr sz="1800">
              <a:latin typeface="Times New Roman"/>
              <a:ea typeface="Times New Roman"/>
              <a:cs typeface="Times New Roman"/>
              <a:sym typeface="Times New Roman"/>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#include &lt;iostream&gt;</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using std::cout;	//this example “uses” only the necessary </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using std::endl;	// objects, not the entire std namespace</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a:t>
            </a:r>
            <a:endParaRPr/>
          </a:p>
          <a:p>
            <a:pPr marL="0" lvl="1" indent="0" algn="l" rtl="0">
              <a:spcBef>
                <a:spcPts val="0"/>
              </a:spcBef>
              <a:spcAft>
                <a:spcPts val="0"/>
              </a:spcAft>
              <a:buClr>
                <a:schemeClr val="dk1"/>
              </a:buClr>
              <a:buSzPts val="1800"/>
              <a:buNone/>
            </a:pPr>
            <a:endParaRPr sz="1800" b="1">
              <a:latin typeface="Times New Roman"/>
              <a:ea typeface="Times New Roman"/>
              <a:cs typeface="Times New Roman"/>
              <a:sym typeface="Times New Roman"/>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class Fraction {</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public:</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void assign (int, int);	//member functions</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double convert();</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void invert();</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void print();</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private:</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	 int num, den;	//member data</a:t>
            </a:r>
            <a:endParaRPr/>
          </a:p>
          <a:p>
            <a:pPr marL="0" lvl="1" indent="0" algn="l" rtl="0">
              <a:spcBef>
                <a:spcPts val="0"/>
              </a:spcBef>
              <a:spcAft>
                <a:spcPts val="0"/>
              </a:spcAft>
              <a:buClr>
                <a:schemeClr val="dk1"/>
              </a:buClr>
              <a:buSzPts val="1800"/>
              <a:buNone/>
            </a:pPr>
            <a:r>
              <a:rPr lang="en-US" sz="1800" b="1">
                <a:latin typeface="Times New Roman"/>
                <a:ea typeface="Times New Roman"/>
                <a:cs typeface="Times New Roman"/>
                <a:sym typeface="Times New Roman"/>
              </a:rPr>
              <a:t>};</a:t>
            </a:r>
            <a:endParaRPr/>
          </a:p>
          <a:p>
            <a:pPr marL="0" lvl="1" indent="0" algn="r" rtl="0">
              <a:spcBef>
                <a:spcPts val="0"/>
              </a:spcBef>
              <a:spcAft>
                <a:spcPts val="0"/>
              </a:spcAft>
              <a:buClr>
                <a:schemeClr val="dk1"/>
              </a:buClr>
              <a:buSzPts val="1800"/>
              <a:buNone/>
            </a:pPr>
            <a:r>
              <a:rPr lang="en-US" sz="1800" b="1">
                <a:latin typeface="Times New Roman"/>
                <a:ea typeface="Times New Roman"/>
                <a:cs typeface="Times New Roman"/>
                <a:sym typeface="Times New Roman"/>
              </a:rPr>
              <a:t>Continued…</a:t>
            </a:r>
            <a:endParaRPr/>
          </a:p>
        </p:txBody>
      </p:sp>
      <p:sp>
        <p:nvSpPr>
          <p:cNvPr id="1248" name="Google Shape;1248;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83</a:t>
            </a:fld>
            <a:endParaRPr>
              <a:latin typeface="Times New Roman"/>
              <a:ea typeface="Times New Roman"/>
              <a:cs typeface="Times New Roman"/>
              <a:sym typeface="Times New Roman"/>
            </a:endParaRPr>
          </a:p>
        </p:txBody>
      </p:sp>
      <p:sp>
        <p:nvSpPr>
          <p:cNvPr id="1249" name="Google Shape;1249;p98"/>
          <p:cNvSpPr/>
          <p:nvPr/>
        </p:nvSpPr>
        <p:spPr>
          <a:xfrm>
            <a:off x="1141183" y="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50" name="Google Shape;1250;p98"/>
          <p:cNvSpPr/>
          <p:nvPr/>
        </p:nvSpPr>
        <p:spPr>
          <a:xfrm>
            <a:off x="1141183" y="121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1251" name="Google Shape;1251;p98" descr="pngfind.com-kingpin-png-4152286 (1).png"/>
          <p:cNvPicPr preferRelativeResize="0"/>
          <p:nvPr/>
        </p:nvPicPr>
        <p:blipFill rotWithShape="1">
          <a:blip r:embed="rId3">
            <a:alphaModFix/>
          </a:blip>
          <a:srcRect/>
          <a:stretch/>
        </p:blipFill>
        <p:spPr>
          <a:xfrm>
            <a:off x="4855933" y="-152400"/>
            <a:ext cx="914400" cy="533400"/>
          </a:xfrm>
          <a:prstGeom prst="rect">
            <a:avLst/>
          </a:prstGeom>
          <a:noFill/>
          <a:ln>
            <a:noFill/>
          </a:ln>
        </p:spPr>
      </p:pic>
      <p:sp>
        <p:nvSpPr>
          <p:cNvPr id="1252" name="Google Shape;1252;p9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53" name="Google Shape;1253;p9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9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Using objects of a Class - Example</a:t>
            </a:r>
            <a:endParaRPr/>
          </a:p>
        </p:txBody>
      </p:sp>
      <p:sp>
        <p:nvSpPr>
          <p:cNvPr id="1259" name="Google Shape;1259;p99"/>
          <p:cNvSpPr txBox="1">
            <a:spLocks noGrp="1"/>
          </p:cNvSpPr>
          <p:nvPr>
            <p:ph type="body" idx="1"/>
          </p:nvPr>
        </p:nvSpPr>
        <p:spPr>
          <a:xfrm>
            <a:off x="685800" y="1524001"/>
            <a:ext cx="7543800" cy="4832352"/>
          </a:xfrm>
          <a:prstGeom prst="rect">
            <a:avLst/>
          </a:prstGeom>
          <a:noFill/>
          <a:ln>
            <a:noFill/>
          </a:ln>
        </p:spPr>
        <p:txBody>
          <a:bodyPr spcFirstLastPara="1" wrap="square" lIns="91425" tIns="45700" rIns="91425" bIns="45700" anchor="t" anchorCtr="0">
            <a:normAutofit fontScale="92500" lnSpcReduction="10000"/>
          </a:bodyPr>
          <a:lstStyle/>
          <a:p>
            <a:pPr marL="0" lvl="1" indent="0" algn="l" rtl="0">
              <a:spcBef>
                <a:spcPts val="0"/>
              </a:spcBef>
              <a:spcAft>
                <a:spcPts val="0"/>
              </a:spcAft>
              <a:buClr>
                <a:schemeClr val="dk1"/>
              </a:buClr>
              <a:buSzPct val="100000"/>
              <a:buNone/>
            </a:pPr>
            <a:r>
              <a:rPr lang="en-US" b="1">
                <a:latin typeface="Times New Roman"/>
                <a:ea typeface="Times New Roman"/>
                <a:cs typeface="Times New Roman"/>
                <a:sym typeface="Times New Roman"/>
              </a:rPr>
              <a:t>The main() function:</a:t>
            </a:r>
            <a:endParaRPr/>
          </a:p>
          <a:p>
            <a:pPr marL="0" lvl="1" indent="0" algn="l" rtl="0">
              <a:spcBef>
                <a:spcPts val="0"/>
              </a:spcBef>
              <a:spcAft>
                <a:spcPts val="0"/>
              </a:spcAft>
              <a:buClr>
                <a:schemeClr val="dk1"/>
              </a:buClr>
              <a:buSzPct val="100000"/>
              <a:buNone/>
            </a:pPr>
            <a:endParaRPr b="1">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endParaRPr sz="20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int main()</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Fraction x;</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x.assign (22, 7);</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cout &lt;&lt; "x =  "; x.print();</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cout &lt;&lt; " = " &lt;&lt; x.convert() &lt;&lt; endl;</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x.invert();</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cout &lt;&lt; "1/x =  "; x.print(); cout &lt;&lt; endl;</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	return 0;</a:t>
            </a:r>
            <a:endParaRPr/>
          </a:p>
          <a:p>
            <a:pPr marL="0" lvl="1" indent="0" algn="l" rtl="0">
              <a:spcBef>
                <a:spcPts val="0"/>
              </a:spcBef>
              <a:spcAft>
                <a:spcPts val="0"/>
              </a:spcAft>
              <a:buClr>
                <a:schemeClr val="dk1"/>
              </a:buClr>
              <a:buSzPct val="100000"/>
              <a:buNone/>
            </a:pPr>
            <a:r>
              <a:rPr lang="en-US" sz="20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endParaRPr sz="20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endParaRPr sz="20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endParaRPr sz="2000">
              <a:latin typeface="Times New Roman"/>
              <a:ea typeface="Times New Roman"/>
              <a:cs typeface="Times New Roman"/>
              <a:sym typeface="Times New Roman"/>
            </a:endParaRPr>
          </a:p>
          <a:p>
            <a:pPr marL="0" lvl="1" indent="0" algn="r" rtl="0">
              <a:spcBef>
                <a:spcPts val="0"/>
              </a:spcBef>
              <a:spcAft>
                <a:spcPts val="0"/>
              </a:spcAft>
              <a:buClr>
                <a:schemeClr val="dk1"/>
              </a:buClr>
              <a:buSzPct val="100000"/>
              <a:buNone/>
            </a:pPr>
            <a:r>
              <a:rPr lang="en-US" sz="1200">
                <a:latin typeface="Times New Roman"/>
                <a:ea typeface="Times New Roman"/>
                <a:cs typeface="Times New Roman"/>
                <a:sym typeface="Times New Roman"/>
              </a:rPr>
              <a:t>Continued…</a:t>
            </a:r>
            <a:endParaRPr/>
          </a:p>
        </p:txBody>
      </p:sp>
      <p:sp>
        <p:nvSpPr>
          <p:cNvPr id="1260" name="Google Shape;1260;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84</a:t>
            </a:fld>
            <a:endParaRPr>
              <a:latin typeface="Times New Roman"/>
              <a:ea typeface="Times New Roman"/>
              <a:cs typeface="Times New Roman"/>
              <a:sym typeface="Times New Roman"/>
            </a:endParaRPr>
          </a:p>
        </p:txBody>
      </p:sp>
      <p:pic>
        <p:nvPicPr>
          <p:cNvPr id="1261" name="Google Shape;1261;p99"/>
          <p:cNvPicPr preferRelativeResize="0"/>
          <p:nvPr/>
        </p:nvPicPr>
        <p:blipFill rotWithShape="1">
          <a:blip r:embed="rId3">
            <a:alphaModFix/>
          </a:blip>
          <a:srcRect/>
          <a:stretch/>
        </p:blipFill>
        <p:spPr>
          <a:xfrm>
            <a:off x="5311030" y="2108338"/>
            <a:ext cx="2034183" cy="1328738"/>
          </a:xfrm>
          <a:prstGeom prst="rect">
            <a:avLst/>
          </a:prstGeom>
          <a:noFill/>
          <a:ln>
            <a:noFill/>
          </a:ln>
        </p:spPr>
      </p:pic>
      <p:sp>
        <p:nvSpPr>
          <p:cNvPr id="1262" name="Google Shape;1262;p99"/>
          <p:cNvSpPr/>
          <p:nvPr/>
        </p:nvSpPr>
        <p:spPr>
          <a:xfrm>
            <a:off x="1157489" y="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63" name="Google Shape;1263;p99"/>
          <p:cNvSpPr/>
          <p:nvPr/>
        </p:nvSpPr>
        <p:spPr>
          <a:xfrm>
            <a:off x="1157489" y="121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64" name="Google Shape;1264;p99"/>
          <p:cNvSpPr/>
          <p:nvPr/>
        </p:nvSpPr>
        <p:spPr>
          <a:xfrm>
            <a:off x="4929389" y="-152400"/>
            <a:ext cx="800100" cy="609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265" name="Google Shape;1265;p99" descr="pngfind.com-kingpin-png-4152286 (1).png"/>
          <p:cNvPicPr preferRelativeResize="0"/>
          <p:nvPr/>
        </p:nvPicPr>
        <p:blipFill rotWithShape="1">
          <a:blip r:embed="rId4">
            <a:alphaModFix/>
          </a:blip>
          <a:srcRect/>
          <a:stretch/>
        </p:blipFill>
        <p:spPr>
          <a:xfrm>
            <a:off x="4872239" y="-152400"/>
            <a:ext cx="914400" cy="533400"/>
          </a:xfrm>
          <a:prstGeom prst="rect">
            <a:avLst/>
          </a:prstGeom>
          <a:noFill/>
          <a:ln>
            <a:noFill/>
          </a:ln>
        </p:spPr>
      </p:pic>
      <p:sp>
        <p:nvSpPr>
          <p:cNvPr id="1266" name="Google Shape;1266;p9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67" name="Google Shape;1267;p9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latin typeface="Times New Roman"/>
                <a:ea typeface="Times New Roman"/>
                <a:cs typeface="Times New Roman"/>
                <a:sym typeface="Times New Roman"/>
              </a:rPr>
              <a:t>Defining a Class – Example </a:t>
            </a:r>
            <a:endParaRPr/>
          </a:p>
        </p:txBody>
      </p:sp>
      <p:sp>
        <p:nvSpPr>
          <p:cNvPr id="1273" name="Google Shape;1273;p100"/>
          <p:cNvSpPr txBox="1">
            <a:spLocks noGrp="1"/>
          </p:cNvSpPr>
          <p:nvPr>
            <p:ph type="body" idx="1"/>
          </p:nvPr>
        </p:nvSpPr>
        <p:spPr>
          <a:xfrm>
            <a:off x="609600" y="1219200"/>
            <a:ext cx="7696200" cy="5638800"/>
          </a:xfrm>
          <a:prstGeom prst="rect">
            <a:avLst/>
          </a:prstGeom>
          <a:noFill/>
          <a:ln>
            <a:noFill/>
          </a:ln>
        </p:spPr>
        <p:txBody>
          <a:bodyPr spcFirstLastPara="1" wrap="square" lIns="91425" tIns="45700" rIns="91425" bIns="45700" anchor="t" anchorCtr="0">
            <a:normAutofit fontScale="70000" lnSpcReduction="20000"/>
          </a:bodyPr>
          <a:lstStyle/>
          <a:p>
            <a:pPr marL="0" lvl="1" indent="0" algn="l" rtl="0">
              <a:spcBef>
                <a:spcPts val="0"/>
              </a:spcBef>
              <a:spcAft>
                <a:spcPts val="0"/>
              </a:spcAft>
              <a:buClr>
                <a:schemeClr val="dk1"/>
              </a:buClr>
              <a:buSzPct val="100000"/>
              <a:buNone/>
            </a:pPr>
            <a:r>
              <a:rPr lang="en-US">
                <a:latin typeface="Times New Roman"/>
                <a:ea typeface="Times New Roman"/>
                <a:cs typeface="Times New Roman"/>
                <a:sym typeface="Times New Roman"/>
              </a:rPr>
              <a:t>Class Implementation:</a:t>
            </a:r>
            <a:endParaRPr/>
          </a:p>
          <a:p>
            <a:pPr marL="0" lvl="1" indent="0" algn="l" rtl="0">
              <a:spcBef>
                <a:spcPts val="0"/>
              </a:spcBef>
              <a:spcAft>
                <a:spcPts val="0"/>
              </a:spcAft>
              <a:buClr>
                <a:schemeClr val="dk1"/>
              </a:buClr>
              <a:buSzPct val="100000"/>
              <a:buNone/>
            </a:pPr>
            <a:endParaRPr sz="26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void Fraction::assign (int numerator, int denominator) </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num = numerator;</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den = denominator;</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endParaRPr sz="26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double Fraction::convert () </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return double (num)/(den);</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endParaRPr sz="26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void Fraction::invert() </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int temp = num;</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num = den;</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den = temp;</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endParaRPr sz="2600">
              <a:latin typeface="Times New Roman"/>
              <a:ea typeface="Times New Roman"/>
              <a:cs typeface="Times New Roman"/>
              <a:sym typeface="Times New Roman"/>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void Fraction::print() </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	cout &lt;&lt; num &lt;&lt; '/' &lt;</a:t>
            </a:r>
            <a:endParaRPr/>
          </a:p>
          <a:p>
            <a:pPr marL="0" lvl="1" indent="0" algn="l" rtl="0">
              <a:spcBef>
                <a:spcPts val="0"/>
              </a:spcBef>
              <a:spcAft>
                <a:spcPts val="0"/>
              </a:spcAft>
              <a:buClr>
                <a:schemeClr val="dk1"/>
              </a:buClr>
              <a:buSzPct val="100000"/>
              <a:buNone/>
            </a:pPr>
            <a:r>
              <a:rPr lang="en-US" sz="2600">
                <a:latin typeface="Times New Roman"/>
                <a:ea typeface="Times New Roman"/>
                <a:cs typeface="Times New Roman"/>
                <a:sym typeface="Times New Roman"/>
              </a:rPr>
              <a:t>}&lt; den;</a:t>
            </a:r>
            <a:endParaRPr/>
          </a:p>
        </p:txBody>
      </p:sp>
      <p:sp>
        <p:nvSpPr>
          <p:cNvPr id="1274" name="Google Shape;1274;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85</a:t>
            </a:fld>
            <a:endParaRPr>
              <a:latin typeface="Times New Roman"/>
              <a:ea typeface="Times New Roman"/>
              <a:cs typeface="Times New Roman"/>
              <a:sym typeface="Times New Roman"/>
            </a:endParaRPr>
          </a:p>
        </p:txBody>
      </p:sp>
      <p:sp>
        <p:nvSpPr>
          <p:cNvPr id="1275" name="Google Shape;1275;p100"/>
          <p:cNvSpPr/>
          <p:nvPr/>
        </p:nvSpPr>
        <p:spPr>
          <a:xfrm>
            <a:off x="1157489" y="0"/>
            <a:ext cx="6858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276" name="Google Shape;1276;p100"/>
          <p:cNvSpPr/>
          <p:nvPr/>
        </p:nvSpPr>
        <p:spPr>
          <a:xfrm>
            <a:off x="1157489" y="121920"/>
            <a:ext cx="6858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77" name="Google Shape;1277;p10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78" name="Google Shape;1278;p10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01"/>
          <p:cNvSpPr txBox="1">
            <a:spLocks noGrp="1"/>
          </p:cNvSpPr>
          <p:nvPr>
            <p:ph type="title"/>
          </p:nvPr>
        </p:nvSpPr>
        <p:spPr>
          <a:xfrm>
            <a:off x="457200" y="110116"/>
            <a:ext cx="8229600" cy="453764"/>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sz="3200" b="1">
                <a:latin typeface="Times New Roman"/>
                <a:ea typeface="Times New Roman"/>
                <a:cs typeface="Times New Roman"/>
                <a:sym typeface="Times New Roman"/>
              </a:rPr>
              <a:t>Difference Between Class and Structure</a:t>
            </a:r>
            <a:endParaRPr sz="3200" b="1">
              <a:latin typeface="Times New Roman"/>
              <a:ea typeface="Times New Roman"/>
              <a:cs typeface="Times New Roman"/>
              <a:sym typeface="Times New Roman"/>
            </a:endParaRPr>
          </a:p>
        </p:txBody>
      </p:sp>
      <p:graphicFrame>
        <p:nvGraphicFramePr>
          <p:cNvPr id="1284" name="Google Shape;1284;p101"/>
          <p:cNvGraphicFramePr/>
          <p:nvPr/>
        </p:nvGraphicFramePr>
        <p:xfrm>
          <a:off x="495837" y="1600200"/>
          <a:ext cx="8190975" cy="3901500"/>
        </p:xfrm>
        <a:graphic>
          <a:graphicData uri="http://schemas.openxmlformats.org/drawingml/2006/table">
            <a:tbl>
              <a:tblPr firstRow="1" bandRow="1">
                <a:noFill/>
                <a:tableStyleId>{551EAF7C-ABA6-4D7C-B618-65C82F4CA7CE}</a:tableStyleId>
              </a:tblPr>
              <a:tblGrid>
                <a:gridCol w="951975">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2000" b="1">
                          <a:latin typeface="Times New Roman"/>
                          <a:ea typeface="Times New Roman"/>
                          <a:cs typeface="Times New Roman"/>
                          <a:sym typeface="Times New Roman"/>
                        </a:rPr>
                        <a:t>S.No</a:t>
                      </a:r>
                      <a:endParaRPr sz="20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1">
                          <a:latin typeface="Times New Roman"/>
                          <a:ea typeface="Times New Roman"/>
                          <a:cs typeface="Times New Roman"/>
                          <a:sym typeface="Times New Roman"/>
                        </a:rPr>
                        <a:t>Class</a:t>
                      </a:r>
                      <a:endParaRPr sz="20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1">
                          <a:latin typeface="Times New Roman"/>
                          <a:ea typeface="Times New Roman"/>
                          <a:cs typeface="Times New Roman"/>
                          <a:sym typeface="Times New Roman"/>
                        </a:rPr>
                        <a:t>Structure</a:t>
                      </a:r>
                      <a:endParaRPr sz="2000" b="1">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Members of a class are private by default.</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Members of a structure are public by default.</a:t>
                      </a: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2</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Member classes/structures of a class are private by default.</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Member classes/structures of a structure are public by default.</a:t>
                      </a: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3</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It is normally used for data abstraction and further inheritance.</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It is normally used for the grouping of data</a:t>
                      </a: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4</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Security is high here.</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Less Security.</a:t>
                      </a: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2000">
                          <a:latin typeface="Times New Roman"/>
                          <a:ea typeface="Times New Roman"/>
                          <a:cs typeface="Times New Roman"/>
                          <a:sym typeface="Times New Roman"/>
                        </a:rPr>
                        <a:t>5</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It is declared using the </a:t>
                      </a:r>
                      <a:r>
                        <a:rPr lang="en-US" sz="2000" b="1" i="0">
                          <a:solidFill>
                            <a:schemeClr val="dk1"/>
                          </a:solidFill>
                          <a:latin typeface="Times New Roman"/>
                          <a:ea typeface="Times New Roman"/>
                          <a:cs typeface="Times New Roman"/>
                          <a:sym typeface="Times New Roman"/>
                        </a:rPr>
                        <a:t>class</a:t>
                      </a:r>
                      <a:r>
                        <a:rPr lang="en-US" sz="2000" b="0" i="0">
                          <a:solidFill>
                            <a:schemeClr val="dk1"/>
                          </a:solidFill>
                          <a:latin typeface="Times New Roman"/>
                          <a:ea typeface="Times New Roman"/>
                          <a:cs typeface="Times New Roman"/>
                          <a:sym typeface="Times New Roman"/>
                        </a:rPr>
                        <a:t> keyword.</a:t>
                      </a:r>
                      <a:endParaRPr sz="20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2000" b="0" i="0">
                          <a:solidFill>
                            <a:schemeClr val="dk1"/>
                          </a:solidFill>
                          <a:latin typeface="Times New Roman"/>
                          <a:ea typeface="Times New Roman"/>
                          <a:cs typeface="Times New Roman"/>
                          <a:sym typeface="Times New Roman"/>
                        </a:rPr>
                        <a:t>It is declared using the </a:t>
                      </a:r>
                      <a:r>
                        <a:rPr lang="en-US" sz="2000" b="1" i="0">
                          <a:solidFill>
                            <a:schemeClr val="dk1"/>
                          </a:solidFill>
                          <a:latin typeface="Times New Roman"/>
                          <a:ea typeface="Times New Roman"/>
                          <a:cs typeface="Times New Roman"/>
                          <a:sym typeface="Times New Roman"/>
                        </a:rPr>
                        <a:t>struct </a:t>
                      </a:r>
                      <a:r>
                        <a:rPr lang="en-US" sz="2000" b="0" i="0">
                          <a:solidFill>
                            <a:schemeClr val="dk1"/>
                          </a:solidFill>
                          <a:latin typeface="Times New Roman"/>
                          <a:ea typeface="Times New Roman"/>
                          <a:cs typeface="Times New Roman"/>
                          <a:sym typeface="Times New Roman"/>
                        </a:rPr>
                        <a:t>keyword.</a:t>
                      </a: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bl>
          </a:graphicData>
        </a:graphic>
      </p:graphicFrame>
      <p:sp>
        <p:nvSpPr>
          <p:cNvPr id="1285" name="Google Shape;1285;p101"/>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6" name="Google Shape;1286;p101"/>
          <p:cNvSpPr/>
          <p:nvPr/>
        </p:nvSpPr>
        <p:spPr>
          <a:xfrm>
            <a:off x="0" y="763718"/>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287" name="Google Shape;1287;p101"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288" name="Google Shape;1288;p10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289" name="Google Shape;1289;p10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290" name="Google Shape;1290;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02"/>
          <p:cNvSpPr txBox="1">
            <a:spLocks noGrp="1"/>
          </p:cNvSpPr>
          <p:nvPr>
            <p:ph type="title"/>
          </p:nvPr>
        </p:nvSpPr>
        <p:spPr>
          <a:xfrm>
            <a:off x="457200" y="121920"/>
            <a:ext cx="8229600" cy="39624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Debug the code</a:t>
            </a:r>
            <a:endParaRPr>
              <a:latin typeface="Times New Roman"/>
              <a:ea typeface="Times New Roman"/>
              <a:cs typeface="Times New Roman"/>
              <a:sym typeface="Times New Roman"/>
            </a:endParaRPr>
          </a:p>
        </p:txBody>
      </p:sp>
      <p:sp>
        <p:nvSpPr>
          <p:cNvPr id="1296" name="Google Shape;1296;p102"/>
          <p:cNvSpPr txBox="1">
            <a:spLocks noGrp="1"/>
          </p:cNvSpPr>
          <p:nvPr>
            <p:ph type="body" idx="1"/>
          </p:nvPr>
        </p:nvSpPr>
        <p:spPr>
          <a:xfrm>
            <a:off x="228600" y="853440"/>
            <a:ext cx="8839200" cy="527272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latin typeface="Times New Roman"/>
                <a:ea typeface="Times New Roman"/>
                <a:cs typeface="Times New Roman"/>
                <a:sym typeface="Times New Roman"/>
              </a:rPr>
              <a:t>/*Beginning of structDistance02.cpp*/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#include &lt;iostream.h&gt;</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struct Distance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private: int iFeet; float fInches;</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public: void setFeet(int x)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iFeet=x; //????? Legal or not</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int getFeet()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return iFeet;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void setInches(float y)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fInches=y;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float getInches()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return fInches; } }; </a:t>
            </a:r>
            <a:endParaRPr/>
          </a:p>
          <a:p>
            <a:pPr marL="0" lvl="0" indent="0" algn="l" rtl="0">
              <a:spcBef>
                <a:spcPts val="400"/>
              </a:spcBef>
              <a:spcAft>
                <a:spcPts val="0"/>
              </a:spcAft>
              <a:buClr>
                <a:schemeClr val="dk1"/>
              </a:buClr>
              <a:buSzPts val="2000"/>
              <a:buNone/>
            </a:pPr>
            <a:endParaRPr sz="2000">
              <a:latin typeface="Times New Roman"/>
              <a:ea typeface="Times New Roman"/>
              <a:cs typeface="Times New Roman"/>
              <a:sym typeface="Times New Roman"/>
            </a:endParaRPr>
          </a:p>
        </p:txBody>
      </p:sp>
      <p:sp>
        <p:nvSpPr>
          <p:cNvPr id="1297" name="Google Shape;1297;p102"/>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102"/>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299" name="Google Shape;1299;p102"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300" name="Google Shape;1300;p10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01" name="Google Shape;1301;p10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02" name="Google Shape;1302;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03"/>
          <p:cNvSpPr txBox="1">
            <a:spLocks noGrp="1"/>
          </p:cNvSpPr>
          <p:nvPr>
            <p:ph type="title"/>
          </p:nvPr>
        </p:nvSpPr>
        <p:spPr>
          <a:xfrm>
            <a:off x="457200" y="121920"/>
            <a:ext cx="8229600" cy="56388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Debug the code</a:t>
            </a:r>
            <a:endParaRPr/>
          </a:p>
        </p:txBody>
      </p:sp>
      <p:sp>
        <p:nvSpPr>
          <p:cNvPr id="1308" name="Google Shape;1308;p10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sz="2400">
                <a:latin typeface="Times New Roman"/>
                <a:ea typeface="Times New Roman"/>
                <a:cs typeface="Times New Roman"/>
                <a:sym typeface="Times New Roman"/>
              </a:rPr>
              <a:t>void main()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Distance d1,d2;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d1.setFeet(2);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d1.setInches(2.2);</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d2.setFeet(3);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d2.setInches(3.3);</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 d1.iFeet++; //  ??????</a:t>
            </a:r>
            <a:endParaRPr/>
          </a:p>
          <a:p>
            <a:pPr marL="0" lvl="0" indent="0" algn="l" rtl="0">
              <a:spcBef>
                <a:spcPts val="480"/>
              </a:spcBef>
              <a:spcAft>
                <a:spcPts val="0"/>
              </a:spcAft>
              <a:buClr>
                <a:schemeClr val="dk1"/>
              </a:buClr>
              <a:buSzPts val="2400"/>
              <a:buNone/>
            </a:pPr>
            <a:r>
              <a:rPr lang="en-US" sz="2400">
                <a:latin typeface="Times New Roman"/>
                <a:ea typeface="Times New Roman"/>
                <a:cs typeface="Times New Roman"/>
                <a:sym typeface="Times New Roman"/>
              </a:rPr>
              <a:t>cout&lt;&lt;d1.getFeet()&lt;&lt;d1.getInches()&lt;&lt;d2.getFeet()&lt;&lt;d2.getInches()&lt;&lt;endl;</a:t>
            </a:r>
            <a:endParaRPr sz="2400"/>
          </a:p>
        </p:txBody>
      </p:sp>
      <p:sp>
        <p:nvSpPr>
          <p:cNvPr id="1309" name="Google Shape;1309;p103"/>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0" name="Google Shape;1310;p103"/>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11" name="Google Shape;1311;p103"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312" name="Google Shape;1312;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13" name="Google Shape;1313;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14" name="Google Shape;1314;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04"/>
          <p:cNvSpPr txBox="1">
            <a:spLocks noGrp="1"/>
          </p:cNvSpPr>
          <p:nvPr>
            <p:ph type="title"/>
          </p:nvPr>
        </p:nvSpPr>
        <p:spPr>
          <a:xfrm>
            <a:off x="457200" y="0"/>
            <a:ext cx="8229600" cy="67087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Scope Resolution Operator</a:t>
            </a:r>
            <a:endParaRPr/>
          </a:p>
        </p:txBody>
      </p:sp>
      <p:sp>
        <p:nvSpPr>
          <p:cNvPr id="1320" name="Google Shape;1320;p104"/>
          <p:cNvSpPr txBox="1">
            <a:spLocks noGrp="1"/>
          </p:cNvSpPr>
          <p:nvPr>
            <p:ph type="body" idx="1"/>
          </p:nvPr>
        </p:nvSpPr>
        <p:spPr>
          <a:xfrm>
            <a:off x="457200" y="1600200"/>
            <a:ext cx="8686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latin typeface="Times New Roman"/>
                <a:ea typeface="Times New Roman"/>
                <a:cs typeface="Times New Roman"/>
                <a:sym typeface="Times New Roman"/>
              </a:rPr>
              <a:t>It is possible and usually necessary for the library programmer to define the member functions outside their respective classes.</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 The scope resolution operator makes this possible. </a:t>
            </a:r>
            <a:endParaRPr/>
          </a:p>
          <a:p>
            <a:pPr marL="342900" lvl="0" indent="-342900" algn="l" rtl="0">
              <a:spcBef>
                <a:spcPts val="640"/>
              </a:spcBef>
              <a:spcAft>
                <a:spcPts val="0"/>
              </a:spcAft>
              <a:buClr>
                <a:schemeClr val="dk1"/>
              </a:buClr>
              <a:buSzPts val="3200"/>
              <a:buChar char="•"/>
            </a:pPr>
            <a:r>
              <a:rPr lang="en-US">
                <a:latin typeface="Times New Roman"/>
                <a:ea typeface="Times New Roman"/>
                <a:cs typeface="Times New Roman"/>
                <a:sym typeface="Times New Roman"/>
              </a:rPr>
              <a:t>Program illustrates the use of the scope resolution operator (::)</a:t>
            </a:r>
            <a:endParaRPr>
              <a:latin typeface="Times New Roman"/>
              <a:ea typeface="Times New Roman"/>
              <a:cs typeface="Times New Roman"/>
              <a:sym typeface="Times New Roman"/>
            </a:endParaRPr>
          </a:p>
        </p:txBody>
      </p:sp>
      <p:sp>
        <p:nvSpPr>
          <p:cNvPr id="1321" name="Google Shape;1321;p104"/>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2" name="Google Shape;1322;p104"/>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23" name="Google Shape;1323;p104"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324" name="Google Shape;1324;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25" name="Google Shape;1325;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26" name="Google Shape;1326;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p:nvPr/>
        </p:nvSpPr>
        <p:spPr>
          <a:xfrm>
            <a:off x="517301" y="762000"/>
            <a:ext cx="8229600" cy="990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3600"/>
              <a:buFont typeface="Times New Roman"/>
              <a:buNone/>
            </a:pPr>
            <a:r>
              <a:rPr lang="en-US" sz="3600" b="1">
                <a:solidFill>
                  <a:schemeClr val="dk1"/>
                </a:solidFill>
                <a:latin typeface="Times New Roman"/>
                <a:ea typeface="Times New Roman"/>
                <a:cs typeface="Times New Roman"/>
                <a:sym typeface="Times New Roman"/>
              </a:rPr>
              <a:t>Disadvantages of Procedural Programming Language</a:t>
            </a:r>
            <a:endParaRPr/>
          </a:p>
        </p:txBody>
      </p:sp>
      <p:sp>
        <p:nvSpPr>
          <p:cNvPr id="182" name="Google Shape;182;p24"/>
          <p:cNvSpPr txBox="1"/>
          <p:nvPr/>
        </p:nvSpPr>
        <p:spPr>
          <a:xfrm>
            <a:off x="489397" y="1949629"/>
            <a:ext cx="8382000" cy="4419600"/>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spcBef>
                <a:spcPts val="0"/>
              </a:spcBef>
              <a:spcAft>
                <a:spcPts val="0"/>
              </a:spcAft>
              <a:buClr>
                <a:schemeClr val="dk1"/>
              </a:buClr>
              <a:buSzPct val="100000"/>
              <a:buFont typeface="Arial"/>
              <a:buNone/>
            </a:pPr>
            <a:r>
              <a:rPr lang="en-US" sz="3200" b="1">
                <a:solidFill>
                  <a:schemeClr val="dk1"/>
                </a:solidFill>
                <a:latin typeface="Times New Roman"/>
                <a:ea typeface="Times New Roman"/>
                <a:cs typeface="Times New Roman"/>
                <a:sym typeface="Times New Roman"/>
              </a:rPr>
              <a:t>Unrestricted access</a:t>
            </a:r>
            <a:endParaRPr/>
          </a:p>
          <a:p>
            <a:pPr marL="342900" marR="0" lvl="0" indent="-342900" algn="l" rtl="0">
              <a:spcBef>
                <a:spcPts val="592"/>
              </a:spcBef>
              <a:spcAft>
                <a:spcPts val="0"/>
              </a:spcAft>
              <a:buClr>
                <a:schemeClr val="dk1"/>
              </a:buClr>
              <a:buSzPct val="100000"/>
              <a:buFont typeface="Arial"/>
              <a:buChar char="•"/>
            </a:pPr>
            <a:r>
              <a:rPr lang="en-US" sz="3200">
                <a:solidFill>
                  <a:schemeClr val="dk1"/>
                </a:solidFill>
                <a:latin typeface="Times New Roman"/>
                <a:ea typeface="Times New Roman"/>
                <a:cs typeface="Times New Roman"/>
                <a:sym typeface="Times New Roman"/>
              </a:rPr>
              <a:t>functions have unrestricted access to global data. </a:t>
            </a:r>
            <a:endParaRPr/>
          </a:p>
          <a:p>
            <a:pPr marL="342900" marR="0" lvl="0" indent="-342900" algn="l" rtl="0">
              <a:spcBef>
                <a:spcPts val="592"/>
              </a:spcBef>
              <a:spcAft>
                <a:spcPts val="0"/>
              </a:spcAft>
              <a:buClr>
                <a:schemeClr val="dk1"/>
              </a:buClr>
              <a:buSzPct val="100000"/>
              <a:buFont typeface="Arial"/>
              <a:buNone/>
            </a:pPr>
            <a:r>
              <a:rPr lang="en-US" sz="3200" b="1">
                <a:solidFill>
                  <a:schemeClr val="dk1"/>
                </a:solidFill>
                <a:latin typeface="Times New Roman"/>
                <a:ea typeface="Times New Roman"/>
                <a:cs typeface="Times New Roman"/>
                <a:sym typeface="Times New Roman"/>
              </a:rPr>
              <a:t>Real-world modeling</a:t>
            </a:r>
            <a:endParaRPr/>
          </a:p>
          <a:p>
            <a:pPr marL="342900" marR="0" lvl="0" indent="-342900" algn="l" rtl="0">
              <a:spcBef>
                <a:spcPts val="592"/>
              </a:spcBef>
              <a:spcAft>
                <a:spcPts val="0"/>
              </a:spcAft>
              <a:buClr>
                <a:schemeClr val="dk1"/>
              </a:buClr>
              <a:buSzPct val="100000"/>
              <a:buFont typeface="Arial"/>
              <a:buChar char="•"/>
            </a:pPr>
            <a:r>
              <a:rPr lang="en-US" sz="3200">
                <a:solidFill>
                  <a:schemeClr val="dk1"/>
                </a:solidFill>
                <a:latin typeface="Times New Roman"/>
                <a:ea typeface="Times New Roman"/>
                <a:cs typeface="Times New Roman"/>
                <a:sym typeface="Times New Roman"/>
              </a:rPr>
              <a:t>unrelated (separated) functions and data, the basis of the procedural paradigm, provide a poor model of the real world.</a:t>
            </a:r>
            <a:endParaRPr/>
          </a:p>
          <a:p>
            <a:pPr marL="342900" marR="0" lvl="0" indent="-342900" algn="l" rtl="0">
              <a:spcBef>
                <a:spcPts val="592"/>
              </a:spcBef>
              <a:spcAft>
                <a:spcPts val="0"/>
              </a:spcAft>
              <a:buClr>
                <a:schemeClr val="dk1"/>
              </a:buClr>
              <a:buSzPct val="100000"/>
              <a:buFont typeface="Arial"/>
              <a:buChar char="•"/>
            </a:pPr>
            <a:r>
              <a:rPr lang="en-US" sz="3200">
                <a:solidFill>
                  <a:schemeClr val="dk1"/>
                </a:solidFill>
                <a:latin typeface="Times New Roman"/>
                <a:ea typeface="Times New Roman"/>
                <a:cs typeface="Times New Roman"/>
                <a:sym typeface="Times New Roman"/>
              </a:rPr>
              <a:t>Complex real-world objects have both </a:t>
            </a:r>
            <a:r>
              <a:rPr lang="en-US" sz="3200" i="1">
                <a:solidFill>
                  <a:schemeClr val="dk1"/>
                </a:solidFill>
                <a:latin typeface="Times New Roman"/>
                <a:ea typeface="Times New Roman"/>
                <a:cs typeface="Times New Roman"/>
                <a:sym typeface="Times New Roman"/>
              </a:rPr>
              <a:t>attributes (data) and behavior (function).</a:t>
            </a:r>
            <a:endParaRPr sz="3200">
              <a:solidFill>
                <a:schemeClr val="dk1"/>
              </a:solidFill>
              <a:latin typeface="Times New Roman"/>
              <a:ea typeface="Times New Roman"/>
              <a:cs typeface="Times New Roman"/>
              <a:sym typeface="Times New Roman"/>
            </a:endParaRPr>
          </a:p>
        </p:txBody>
      </p:sp>
      <p:sp>
        <p:nvSpPr>
          <p:cNvPr id="183" name="Google Shape;183;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84" name="Google Shape;184;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85" name="Google Shape;185;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05"/>
          <p:cNvSpPr txBox="1">
            <a:spLocks noGrp="1"/>
          </p:cNvSpPr>
          <p:nvPr>
            <p:ph type="title"/>
          </p:nvPr>
        </p:nvSpPr>
        <p:spPr>
          <a:xfrm>
            <a:off x="457200" y="0"/>
            <a:ext cx="8229600" cy="67087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latin typeface="Times New Roman"/>
                <a:ea typeface="Times New Roman"/>
                <a:cs typeface="Times New Roman"/>
                <a:sym typeface="Times New Roman"/>
              </a:rPr>
              <a:t>Scope Resolution Operator Example</a:t>
            </a:r>
            <a:endParaRPr/>
          </a:p>
        </p:txBody>
      </p:sp>
      <p:sp>
        <p:nvSpPr>
          <p:cNvPr id="1332" name="Google Shape;1332;p105"/>
          <p:cNvSpPr txBox="1">
            <a:spLocks noGrp="1"/>
          </p:cNvSpPr>
          <p:nvPr>
            <p:ph type="body" idx="1"/>
          </p:nvPr>
        </p:nvSpPr>
        <p:spPr>
          <a:xfrm>
            <a:off x="152400" y="990600"/>
            <a:ext cx="8991600" cy="5867400"/>
          </a:xfrm>
          <a:prstGeom prst="rect">
            <a:avLst/>
          </a:prstGeom>
          <a:noFill/>
          <a:ln>
            <a:noFill/>
          </a:ln>
        </p:spPr>
        <p:txBody>
          <a:bodyPr spcFirstLastPara="1" wrap="square" lIns="91425" tIns="45700" rIns="91425" bIns="45700" anchor="t" anchorCtr="0">
            <a:normAutofit fontScale="40000" lnSpcReduction="20000"/>
          </a:bodyPr>
          <a:lstStyle/>
          <a:p>
            <a:pPr marL="0" lvl="0" indent="0" algn="l" rtl="0">
              <a:spcBef>
                <a:spcPts val="0"/>
              </a:spcBef>
              <a:spcAft>
                <a:spcPts val="0"/>
              </a:spcAft>
              <a:buClr>
                <a:schemeClr val="dk1"/>
              </a:buClr>
              <a:buSzPct val="100000"/>
              <a:buNone/>
            </a:pPr>
            <a:r>
              <a:rPr lang="en-US" sz="5800">
                <a:latin typeface="Times New Roman"/>
                <a:ea typeface="Times New Roman"/>
                <a:cs typeface="Times New Roman"/>
                <a:sym typeface="Times New Roman"/>
              </a:rPr>
              <a:t>/*Beginning of scopeResolution.cpp*/</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class Distance</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int iFeet;</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float fInches;</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public:</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void setFeet(int); //prototype only</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int getFeet(); //prototype only</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void setInches(float); //prototype only</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 float getInches(); //prototype only</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void Distance::setFeet(int x) //definition {  iFeet=x; }</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int Distance::getFeet() //definition { return iFeet; }</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void Distance::setInches(float y) //definition {  fInches=y; }</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float Distance::getInches() //definition{return fInches;}</a:t>
            </a:r>
            <a:endParaRPr/>
          </a:p>
          <a:p>
            <a:pPr marL="0" lvl="0" indent="0" algn="l" rtl="0">
              <a:spcBef>
                <a:spcPts val="464"/>
              </a:spcBef>
              <a:spcAft>
                <a:spcPts val="0"/>
              </a:spcAft>
              <a:buClr>
                <a:schemeClr val="dk1"/>
              </a:buClr>
              <a:buSzPct val="100000"/>
              <a:buNone/>
            </a:pPr>
            <a:r>
              <a:rPr lang="en-US" sz="5800">
                <a:latin typeface="Times New Roman"/>
                <a:ea typeface="Times New Roman"/>
                <a:cs typeface="Times New Roman"/>
                <a:sym typeface="Times New Roman"/>
              </a:rPr>
              <a:t>/*End of scopeResolution.cpp*/ </a:t>
            </a:r>
            <a:endParaRPr/>
          </a:p>
          <a:p>
            <a:pPr marL="342900" lvl="0" indent="-261620" algn="l" rtl="0">
              <a:spcBef>
                <a:spcPts val="256"/>
              </a:spcBef>
              <a:spcAft>
                <a:spcPts val="0"/>
              </a:spcAft>
              <a:buClr>
                <a:schemeClr val="dk1"/>
              </a:buClr>
              <a:buSzPct val="100000"/>
              <a:buNone/>
            </a:pPr>
            <a:endParaRPr>
              <a:latin typeface="Times New Roman"/>
              <a:ea typeface="Times New Roman"/>
              <a:cs typeface="Times New Roman"/>
              <a:sym typeface="Times New Roman"/>
            </a:endParaRPr>
          </a:p>
        </p:txBody>
      </p:sp>
      <p:sp>
        <p:nvSpPr>
          <p:cNvPr id="1333" name="Google Shape;1333;p105"/>
          <p:cNvSpPr/>
          <p:nvPr/>
        </p:nvSpPr>
        <p:spPr>
          <a:xfrm>
            <a:off x="0" y="609600"/>
            <a:ext cx="9144000" cy="457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4" name="Google Shape;1334;p105"/>
          <p:cNvSpPr/>
          <p:nvPr/>
        </p:nvSpPr>
        <p:spPr>
          <a:xfrm>
            <a:off x="0" y="731520"/>
            <a:ext cx="9144000" cy="182880"/>
          </a:xfrm>
          <a:prstGeom prst="rect">
            <a:avLst/>
          </a:prstGeom>
          <a:gradFill>
            <a:gsLst>
              <a:gs pos="0">
                <a:srgbClr val="BABABA"/>
              </a:gs>
              <a:gs pos="35000">
                <a:srgbClr val="CFCFCF"/>
              </a:gs>
              <a:gs pos="100000">
                <a:srgbClr val="EDEDED"/>
              </a:gs>
            </a:gsLst>
            <a:lin ang="16200000" scaled="0"/>
          </a:gradFill>
          <a:ln>
            <a:noFill/>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1335" name="Google Shape;1335;p105" descr="pngfind.com-kingpin-png-4152286 (1).png"/>
          <p:cNvPicPr preferRelativeResize="0"/>
          <p:nvPr/>
        </p:nvPicPr>
        <p:blipFill rotWithShape="1">
          <a:blip r:embed="rId3">
            <a:alphaModFix/>
          </a:blip>
          <a:srcRect/>
          <a:stretch/>
        </p:blipFill>
        <p:spPr>
          <a:xfrm>
            <a:off x="4953000" y="457200"/>
            <a:ext cx="1219200" cy="533400"/>
          </a:xfrm>
          <a:prstGeom prst="rect">
            <a:avLst/>
          </a:prstGeom>
          <a:noFill/>
          <a:ln>
            <a:noFill/>
          </a:ln>
        </p:spPr>
      </p:pic>
      <p:sp>
        <p:nvSpPr>
          <p:cNvPr id="1336" name="Google Shape;1336;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37" name="Google Shape;1337;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38" name="Google Shape;1338;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06"/>
          <p:cNvSpPr txBox="1">
            <a:spLocks noGrp="1"/>
          </p:cNvSpPr>
          <p:nvPr>
            <p:ph type="ctrTitle"/>
          </p:nvPr>
        </p:nvSpPr>
        <p:spPr>
          <a:xfrm>
            <a:off x="685800" y="1524001"/>
            <a:ext cx="7772400" cy="3733799"/>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000"/>
              <a:buFont typeface="Times New Roman"/>
              <a:buNone/>
            </a:pPr>
            <a:br>
              <a:rPr lang="en-US" sz="3000">
                <a:latin typeface="Times New Roman"/>
                <a:ea typeface="Times New Roman"/>
                <a:cs typeface="Times New Roman"/>
                <a:sym typeface="Times New Roman"/>
              </a:rPr>
            </a:br>
            <a:r>
              <a:rPr lang="en-US" sz="3000" b="1">
                <a:latin typeface="Times New Roman"/>
                <a:ea typeface="Times New Roman"/>
                <a:cs typeface="Times New Roman"/>
                <a:sym typeface="Times New Roman"/>
              </a:rPr>
              <a:t>Session 3 ,7</a:t>
            </a:r>
            <a:br>
              <a:rPr lang="en-US" sz="3000" b="1">
                <a:latin typeface="Times New Roman"/>
                <a:ea typeface="Times New Roman"/>
                <a:cs typeface="Times New Roman"/>
                <a:sym typeface="Times New Roman"/>
              </a:rPr>
            </a:br>
            <a:br>
              <a:rPr lang="en-US" sz="3000" b="1">
                <a:latin typeface="Times New Roman"/>
                <a:ea typeface="Times New Roman"/>
                <a:cs typeface="Times New Roman"/>
                <a:sym typeface="Times New Roman"/>
              </a:rPr>
            </a:br>
            <a:r>
              <a:rPr lang="en-US" sz="3000" b="1">
                <a:latin typeface="Times New Roman"/>
                <a:ea typeface="Times New Roman"/>
                <a:cs typeface="Times New Roman"/>
                <a:sym typeface="Times New Roman"/>
              </a:rPr>
              <a:t>Topic : UML Class Diagram, its components, Class Diagram relations and Multiplicity</a:t>
            </a:r>
            <a:endParaRPr/>
          </a:p>
        </p:txBody>
      </p:sp>
      <p:sp>
        <p:nvSpPr>
          <p:cNvPr id="1344" name="Google Shape;1344;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45" name="Google Shape;1345;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 ,C++ and UML Basics</a:t>
            </a:r>
            <a:endParaRPr/>
          </a:p>
        </p:txBody>
      </p:sp>
      <p:sp>
        <p:nvSpPr>
          <p:cNvPr id="1346" name="Google Shape;1346;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107"/>
          <p:cNvSpPr txBox="1">
            <a:spLocks noGrp="1"/>
          </p:cNvSpPr>
          <p:nvPr>
            <p:ph type="title"/>
          </p:nvPr>
        </p:nvSpPr>
        <p:spPr>
          <a:xfrm>
            <a:off x="628650" y="1131094"/>
            <a:ext cx="7886700" cy="994172"/>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700">
                <a:latin typeface="Arial"/>
                <a:ea typeface="Arial"/>
                <a:cs typeface="Arial"/>
                <a:sym typeface="Arial"/>
              </a:rPr>
              <a:t>A Recap……</a:t>
            </a:r>
            <a:endParaRPr/>
          </a:p>
        </p:txBody>
      </p:sp>
      <p:sp>
        <p:nvSpPr>
          <p:cNvPr id="1352" name="Google Shape;1352;p107"/>
          <p:cNvSpPr txBox="1">
            <a:spLocks noGrp="1"/>
          </p:cNvSpPr>
          <p:nvPr>
            <p:ph type="body" idx="1"/>
          </p:nvPr>
        </p:nvSpPr>
        <p:spPr>
          <a:xfrm>
            <a:off x="221674" y="1900342"/>
            <a:ext cx="2024492" cy="3826565"/>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50" tIns="34275" rIns="68550" bIns="34275" anchor="t" anchorCtr="0">
            <a:noAutofit/>
          </a:bodyPr>
          <a:lstStyle/>
          <a:p>
            <a:pPr marL="0" lvl="1" indent="0" algn="l" rtl="0">
              <a:lnSpc>
                <a:spcPct val="90000"/>
              </a:lnSpc>
              <a:spcBef>
                <a:spcPts val="0"/>
              </a:spcBef>
              <a:spcAft>
                <a:spcPts val="0"/>
              </a:spcAft>
              <a:buClr>
                <a:schemeClr val="dk1"/>
              </a:buClr>
              <a:buSzPts val="1800"/>
              <a:buNone/>
            </a:pPr>
            <a:endParaRPr sz="1350">
              <a:latin typeface="Times New Roman"/>
              <a:ea typeface="Times New Roman"/>
              <a:cs typeface="Times New Roman"/>
              <a:sym typeface="Times New Roman"/>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#include &lt;iostream&gt;</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using namespace std;</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a:t>
            </a:r>
            <a:endParaRPr/>
          </a:p>
          <a:p>
            <a:pPr marL="0" lvl="1" indent="0" algn="l" rtl="0">
              <a:lnSpc>
                <a:spcPct val="90000"/>
              </a:lnSpc>
              <a:spcBef>
                <a:spcPts val="0"/>
              </a:spcBef>
              <a:spcAft>
                <a:spcPts val="0"/>
              </a:spcAft>
              <a:buClr>
                <a:schemeClr val="dk1"/>
              </a:buClr>
              <a:buSzPts val="1800"/>
              <a:buNone/>
            </a:pPr>
            <a:endParaRPr sz="1350" b="1">
              <a:latin typeface="Times New Roman"/>
              <a:ea typeface="Times New Roman"/>
              <a:cs typeface="Times New Roman"/>
              <a:sym typeface="Times New Roman"/>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class Fraction {</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public:</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void assign (int, int);	</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double convert();</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void invert();</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void print();</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private:</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	 int num, den;	</a:t>
            </a:r>
            <a:endParaRPr/>
          </a:p>
          <a:p>
            <a:pPr marL="0" lvl="1" indent="0" algn="l" rtl="0">
              <a:lnSpc>
                <a:spcPct val="90000"/>
              </a:lnSpc>
              <a:spcBef>
                <a:spcPts val="0"/>
              </a:spcBef>
              <a:spcAft>
                <a:spcPts val="0"/>
              </a:spcAft>
              <a:buClr>
                <a:schemeClr val="dk1"/>
              </a:buClr>
              <a:buSzPts val="1800"/>
              <a:buNone/>
            </a:pPr>
            <a:r>
              <a:rPr lang="en-US" sz="1350" b="1">
                <a:solidFill>
                  <a:schemeClr val="dk1"/>
                </a:solidFill>
                <a:latin typeface="Times New Roman"/>
                <a:ea typeface="Times New Roman"/>
                <a:cs typeface="Times New Roman"/>
                <a:sym typeface="Times New Roman"/>
              </a:rPr>
              <a:t>};</a:t>
            </a:r>
            <a:endParaRPr/>
          </a:p>
        </p:txBody>
      </p:sp>
      <p:sp>
        <p:nvSpPr>
          <p:cNvPr id="1353" name="Google Shape;1353;p107"/>
          <p:cNvSpPr txBox="1"/>
          <p:nvPr/>
        </p:nvSpPr>
        <p:spPr>
          <a:xfrm>
            <a:off x="2528827" y="1446068"/>
            <a:ext cx="2569647" cy="4229100"/>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50" tIns="34275" rIns="68550" bIns="34275" anchor="t" anchorCtr="0">
            <a:normAutofit fontScale="77500" lnSpcReduction="20000"/>
          </a:bodyPr>
          <a:lstStyle/>
          <a:p>
            <a:pPr marL="0" marR="0" lvl="1" indent="0" algn="l" rtl="0">
              <a:lnSpc>
                <a:spcPct val="90000"/>
              </a:lnSpc>
              <a:spcBef>
                <a:spcPts val="0"/>
              </a:spcBef>
              <a:spcAft>
                <a:spcPts val="0"/>
              </a:spcAft>
              <a:buNone/>
            </a:pPr>
            <a:endParaRPr sz="195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void Fraction::assign (int numerator, int denominator) </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num = numerator;</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den = denominator;</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endParaRPr sz="195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double Fraction::convert () </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return double (num)/(den);</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endParaRPr sz="195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void Fraction::invert() </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int temp = num;</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num = den;</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den = temp;</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endParaRPr sz="195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void Fraction::print() </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	cout &lt;&lt; num &lt;&lt; '/' &lt;&lt; den;</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95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p:txBody>
      </p:sp>
      <p:sp>
        <p:nvSpPr>
          <p:cNvPr id="1354" name="Google Shape;1354;p107"/>
          <p:cNvSpPr txBox="1"/>
          <p:nvPr/>
        </p:nvSpPr>
        <p:spPr>
          <a:xfrm>
            <a:off x="5342665" y="1993324"/>
            <a:ext cx="3642380" cy="3624264"/>
          </a:xfrm>
          <a:prstGeom prst="rect">
            <a:avLst/>
          </a:prstGeom>
          <a:solidFill>
            <a:schemeClr val="lt1"/>
          </a:solidFill>
          <a:ln w="28575" cap="flat" cmpd="sng">
            <a:solidFill>
              <a:schemeClr val="accent6"/>
            </a:solidFill>
            <a:prstDash val="solid"/>
            <a:miter lim="800000"/>
            <a:headEnd type="none" w="sm" len="sm"/>
            <a:tailEnd type="none" w="sm" len="sm"/>
          </a:ln>
        </p:spPr>
        <p:txBody>
          <a:bodyPr spcFirstLastPara="1" wrap="square" lIns="68550" tIns="34275" rIns="68550" bIns="34275" anchor="t" anchorCtr="0">
            <a:normAutofit/>
          </a:bodyPr>
          <a:lstStyle/>
          <a:p>
            <a:pPr marL="0" marR="0" lvl="1" indent="0" algn="l" rtl="0">
              <a:lnSpc>
                <a:spcPct val="90000"/>
              </a:lnSpc>
              <a:spcBef>
                <a:spcPts val="0"/>
              </a:spcBef>
              <a:spcAft>
                <a:spcPts val="0"/>
              </a:spcAft>
              <a:buNone/>
            </a:pPr>
            <a:endParaRPr sz="1800" b="1"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endParaRPr sz="150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int main()</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Fraction x;</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x.assign (22, 7);</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cout &lt;&lt; "x =  "; x.print();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cout &lt;&lt; " = " &lt;&lt; x.convert() &lt;&lt; endl;</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x.invert();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cout &lt;&lt; "1/x =  "; x.print(); cout &lt;&lt; endl;</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	return 0;</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r>
              <a:rPr lang="en-US" sz="1500" b="0" i="0" u="none" strike="noStrike" cap="none">
                <a:solidFill>
                  <a:schemeClr val="dk1"/>
                </a:solidFill>
                <a:latin typeface="Times New Roman"/>
                <a:ea typeface="Times New Roman"/>
                <a:cs typeface="Times New Roman"/>
                <a:sym typeface="Times New Roman"/>
              </a:rPr>
              <a:t>}</a:t>
            </a:r>
            <a:endParaRPr sz="1350" b="0" i="0" u="none" strike="noStrike" cap="none">
              <a:solidFill>
                <a:schemeClr val="dk1"/>
              </a:solidFill>
              <a:latin typeface="Calibri"/>
              <a:ea typeface="Calibri"/>
              <a:cs typeface="Calibri"/>
              <a:sym typeface="Calibri"/>
            </a:endParaRPr>
          </a:p>
          <a:p>
            <a:pPr marL="0" marR="0" lvl="1" indent="0" algn="l" rtl="0">
              <a:lnSpc>
                <a:spcPct val="90000"/>
              </a:lnSpc>
              <a:spcBef>
                <a:spcPts val="0"/>
              </a:spcBef>
              <a:spcAft>
                <a:spcPts val="0"/>
              </a:spcAft>
              <a:buNone/>
            </a:pPr>
            <a:endParaRPr sz="150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endParaRPr sz="1500" b="0" i="0" u="none" strike="noStrike" cap="none">
              <a:solidFill>
                <a:schemeClr val="dk1"/>
              </a:solidFill>
              <a:latin typeface="Times New Roman"/>
              <a:ea typeface="Times New Roman"/>
              <a:cs typeface="Times New Roman"/>
              <a:sym typeface="Times New Roman"/>
            </a:endParaRPr>
          </a:p>
          <a:p>
            <a:pPr marL="0" marR="0" lvl="1" indent="0" algn="l" rtl="0">
              <a:lnSpc>
                <a:spcPct val="90000"/>
              </a:lnSpc>
              <a:spcBef>
                <a:spcPts val="0"/>
              </a:spcBef>
              <a:spcAft>
                <a:spcPts val="0"/>
              </a:spcAft>
              <a:buNone/>
            </a:pPr>
            <a:endParaRPr sz="1500" b="0" i="0" u="none" strike="noStrike" cap="none">
              <a:solidFill>
                <a:schemeClr val="dk1"/>
              </a:solidFill>
              <a:latin typeface="Times New Roman"/>
              <a:ea typeface="Times New Roman"/>
              <a:cs typeface="Times New Roman"/>
              <a:sym typeface="Times New Roman"/>
            </a:endParaRPr>
          </a:p>
          <a:p>
            <a:pPr marL="0" marR="0" lvl="1" indent="0" algn="r" rtl="0">
              <a:lnSpc>
                <a:spcPct val="90000"/>
              </a:lnSpc>
              <a:spcBef>
                <a:spcPts val="0"/>
              </a:spcBef>
              <a:spcAft>
                <a:spcPts val="0"/>
              </a:spcAft>
              <a:buNone/>
            </a:pPr>
            <a:endParaRPr sz="900" b="0" i="0" u="none" strike="noStrike" cap="none">
              <a:solidFill>
                <a:schemeClr val="dk1"/>
              </a:solidFill>
              <a:latin typeface="Times New Roman"/>
              <a:ea typeface="Times New Roman"/>
              <a:cs typeface="Times New Roman"/>
              <a:sym typeface="Times New Roman"/>
            </a:endParaRPr>
          </a:p>
        </p:txBody>
      </p:sp>
      <p:sp>
        <p:nvSpPr>
          <p:cNvPr id="1355" name="Google Shape;1355;p107"/>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7"/>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107"/>
          <p:cNvPicPr preferRelativeResize="0"/>
          <p:nvPr/>
        </p:nvPicPr>
        <p:blipFill rotWithShape="1">
          <a:blip r:embed="rId3">
            <a:alphaModFix/>
          </a:blip>
          <a:srcRect/>
          <a:stretch/>
        </p:blipFill>
        <p:spPr>
          <a:xfrm>
            <a:off x="5490102" y="1006963"/>
            <a:ext cx="914220" cy="399870"/>
          </a:xfrm>
          <a:prstGeom prst="rect">
            <a:avLst/>
          </a:prstGeom>
          <a:noFill/>
          <a:ln>
            <a:noFill/>
          </a:ln>
        </p:spPr>
      </p:pic>
      <p:sp>
        <p:nvSpPr>
          <p:cNvPr id="1358" name="Google Shape;1358;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59" name="Google Shape;1359;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08"/>
          <p:cNvSpPr txBox="1">
            <a:spLocks noGrp="1"/>
          </p:cNvSpPr>
          <p:nvPr>
            <p:ph type="title"/>
          </p:nvPr>
        </p:nvSpPr>
        <p:spPr>
          <a:xfrm>
            <a:off x="737574" y="1538790"/>
            <a:ext cx="4907700" cy="291570"/>
          </a:xfrm>
          <a:prstGeom prst="rect">
            <a:avLst/>
          </a:prstGeom>
          <a:noFill/>
          <a:ln>
            <a:noFill/>
          </a:ln>
        </p:spPr>
        <p:txBody>
          <a:bodyPr spcFirstLastPara="1" wrap="square" lIns="68550" tIns="34275" rIns="68550" bIns="34275" anchor="ctr" anchorCtr="0">
            <a:normAutofit fontScale="90000"/>
          </a:bodyPr>
          <a:lstStyle/>
          <a:p>
            <a:pPr marL="0" lvl="0" indent="0" algn="l" rtl="0">
              <a:lnSpc>
                <a:spcPct val="90000"/>
              </a:lnSpc>
              <a:spcBef>
                <a:spcPts val="0"/>
              </a:spcBef>
              <a:spcAft>
                <a:spcPts val="0"/>
              </a:spcAft>
              <a:buClr>
                <a:schemeClr val="dk1"/>
              </a:buClr>
              <a:buSzPct val="148148"/>
              <a:buFont typeface="Arial"/>
              <a:buNone/>
            </a:pPr>
            <a:r>
              <a:rPr lang="en-US" sz="2700">
                <a:latin typeface="Arial"/>
                <a:ea typeface="Arial"/>
                <a:cs typeface="Arial"/>
                <a:sym typeface="Arial"/>
              </a:rPr>
              <a:t>UML Diagrams - Introduction</a:t>
            </a:r>
            <a:endParaRPr sz="2700">
              <a:latin typeface="Arial"/>
              <a:ea typeface="Arial"/>
              <a:cs typeface="Arial"/>
              <a:sym typeface="Arial"/>
            </a:endParaRPr>
          </a:p>
        </p:txBody>
      </p:sp>
      <p:sp>
        <p:nvSpPr>
          <p:cNvPr id="1365" name="Google Shape;1365;p108"/>
          <p:cNvSpPr txBox="1">
            <a:spLocks noGrp="1"/>
          </p:cNvSpPr>
          <p:nvPr>
            <p:ph type="body" idx="1"/>
          </p:nvPr>
        </p:nvSpPr>
        <p:spPr>
          <a:xfrm>
            <a:off x="521550" y="2180794"/>
            <a:ext cx="7962554" cy="3828005"/>
          </a:xfrm>
          <a:prstGeom prst="rect">
            <a:avLst/>
          </a:prstGeom>
          <a:noFill/>
          <a:ln>
            <a:noFill/>
          </a:ln>
        </p:spPr>
        <p:txBody>
          <a:bodyPr spcFirstLastPara="1" wrap="square" lIns="68550" tIns="34275" rIns="68550" bIns="34275" anchor="t" anchorCtr="0">
            <a:normAutofit/>
          </a:bodyPr>
          <a:lstStyle/>
          <a:p>
            <a:pPr marL="171450" lvl="0" indent="-171450" algn="l" rtl="0">
              <a:lnSpc>
                <a:spcPct val="90000"/>
              </a:lnSpc>
              <a:spcBef>
                <a:spcPts val="0"/>
              </a:spcBef>
              <a:spcAft>
                <a:spcPts val="0"/>
              </a:spcAft>
              <a:buClr>
                <a:schemeClr val="dk1"/>
              </a:buClr>
              <a:buSzPts val="2600"/>
              <a:buChar char="•"/>
            </a:pPr>
            <a:r>
              <a:rPr lang="en-US" sz="1950"/>
              <a:t>UML stands for </a:t>
            </a:r>
            <a:r>
              <a:rPr lang="en-US" sz="1950" b="1"/>
              <a:t>U</a:t>
            </a:r>
            <a:r>
              <a:rPr lang="en-US" sz="1950"/>
              <a:t>nified </a:t>
            </a:r>
            <a:r>
              <a:rPr lang="en-US" sz="1950" b="1"/>
              <a:t>M</a:t>
            </a:r>
            <a:r>
              <a:rPr lang="en-US" sz="1950"/>
              <a:t>odeling </a:t>
            </a:r>
            <a:r>
              <a:rPr lang="en-US" sz="1950" b="1"/>
              <a:t>L</a:t>
            </a:r>
            <a:r>
              <a:rPr lang="en-US" sz="1950"/>
              <a:t>anguage</a:t>
            </a:r>
            <a:endParaRPr/>
          </a:p>
          <a:p>
            <a:pPr marL="171450" lvl="0" indent="-171450" algn="l" rtl="0">
              <a:lnSpc>
                <a:spcPct val="90000"/>
              </a:lnSpc>
              <a:spcBef>
                <a:spcPts val="1050"/>
              </a:spcBef>
              <a:spcAft>
                <a:spcPts val="0"/>
              </a:spcAft>
              <a:buClr>
                <a:schemeClr val="dk1"/>
              </a:buClr>
              <a:buSzPts val="2600"/>
              <a:buChar char="•"/>
            </a:pPr>
            <a:r>
              <a:rPr lang="en-US" sz="1950"/>
              <a:t>It is a modern approach to </a:t>
            </a:r>
            <a:r>
              <a:rPr lang="en-US" sz="1950" b="1" i="1"/>
              <a:t>modeling and documenting </a:t>
            </a:r>
            <a:r>
              <a:rPr lang="en-US" sz="1950"/>
              <a:t>software</a:t>
            </a:r>
            <a:endParaRPr/>
          </a:p>
          <a:p>
            <a:pPr marL="171450" lvl="0" indent="-171450" algn="l" rtl="0">
              <a:lnSpc>
                <a:spcPct val="90000"/>
              </a:lnSpc>
              <a:spcBef>
                <a:spcPts val="1050"/>
              </a:spcBef>
              <a:spcAft>
                <a:spcPts val="0"/>
              </a:spcAft>
              <a:buClr>
                <a:schemeClr val="dk1"/>
              </a:buClr>
              <a:buSzPts val="2600"/>
              <a:buChar char="•"/>
            </a:pPr>
            <a:r>
              <a:rPr lang="en-US" sz="1950"/>
              <a:t>It is one of the most popular </a:t>
            </a:r>
            <a:r>
              <a:rPr lang="en-US" sz="1950" b="1" i="1"/>
              <a:t>business process modeling </a:t>
            </a:r>
            <a:r>
              <a:rPr lang="en-US" sz="1950"/>
              <a:t>techniques</a:t>
            </a:r>
            <a:endParaRPr/>
          </a:p>
          <a:p>
            <a:pPr marL="171450" lvl="0" indent="-171450" algn="l" rtl="0">
              <a:lnSpc>
                <a:spcPct val="90000"/>
              </a:lnSpc>
              <a:spcBef>
                <a:spcPts val="1050"/>
              </a:spcBef>
              <a:spcAft>
                <a:spcPts val="0"/>
              </a:spcAft>
              <a:buClr>
                <a:schemeClr val="dk1"/>
              </a:buClr>
              <a:buSzPts val="2600"/>
              <a:buChar char="•"/>
            </a:pPr>
            <a:r>
              <a:rPr lang="en-US" sz="1950"/>
              <a:t>It is based on </a:t>
            </a:r>
            <a:r>
              <a:rPr lang="en-US" sz="1950" b="1" i="1"/>
              <a:t>diagrammatic representations</a:t>
            </a:r>
            <a:r>
              <a:rPr lang="en-US" sz="1950"/>
              <a:t> of software components</a:t>
            </a:r>
            <a:endParaRPr/>
          </a:p>
          <a:p>
            <a:pPr marL="171450" lvl="0" indent="-171450" algn="l" rtl="0">
              <a:lnSpc>
                <a:spcPct val="90000"/>
              </a:lnSpc>
              <a:spcBef>
                <a:spcPts val="1050"/>
              </a:spcBef>
              <a:spcAft>
                <a:spcPts val="0"/>
              </a:spcAft>
              <a:buClr>
                <a:schemeClr val="dk1"/>
              </a:buClr>
              <a:buSzPts val="2600"/>
              <a:buChar char="•"/>
            </a:pPr>
            <a:r>
              <a:rPr lang="en-US" sz="1950"/>
              <a:t>An old proverb says, </a:t>
            </a:r>
            <a:r>
              <a:rPr lang="en-US" sz="1950" i="1"/>
              <a:t>“A picture is worth a thousand words”</a:t>
            </a:r>
            <a:endParaRPr/>
          </a:p>
          <a:p>
            <a:pPr marL="171450" lvl="0" indent="-171450" algn="l" rtl="0">
              <a:lnSpc>
                <a:spcPct val="90000"/>
              </a:lnSpc>
              <a:spcBef>
                <a:spcPts val="1050"/>
              </a:spcBef>
              <a:spcAft>
                <a:spcPts val="0"/>
              </a:spcAft>
              <a:buClr>
                <a:schemeClr val="dk1"/>
              </a:buClr>
              <a:buSzPts val="2600"/>
              <a:buChar char="•"/>
            </a:pPr>
            <a:r>
              <a:rPr lang="en-US" sz="1950"/>
              <a:t>By using visual representations, we are able to</a:t>
            </a:r>
            <a:r>
              <a:rPr lang="en-US" sz="1950" b="1" i="1"/>
              <a:t> better understand possible flaws or errors</a:t>
            </a:r>
            <a:r>
              <a:rPr lang="en-US" sz="1950"/>
              <a:t> in software or business processes</a:t>
            </a:r>
            <a:endParaRPr/>
          </a:p>
          <a:p>
            <a:pPr marL="171450" lvl="0" indent="-47625" algn="l" rtl="0">
              <a:lnSpc>
                <a:spcPct val="90000"/>
              </a:lnSpc>
              <a:spcBef>
                <a:spcPts val="750"/>
              </a:spcBef>
              <a:spcAft>
                <a:spcPts val="0"/>
              </a:spcAft>
              <a:buClr>
                <a:schemeClr val="dk1"/>
              </a:buClr>
              <a:buSzPts val="2600"/>
              <a:buNone/>
            </a:pPr>
            <a:endParaRPr sz="1950"/>
          </a:p>
        </p:txBody>
      </p:sp>
      <p:sp>
        <p:nvSpPr>
          <p:cNvPr id="1366" name="Google Shape;1366;p108"/>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8"/>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8" name="Google Shape;1368;p108"/>
          <p:cNvPicPr preferRelativeResize="0"/>
          <p:nvPr/>
        </p:nvPicPr>
        <p:blipFill rotWithShape="1">
          <a:blip r:embed="rId3">
            <a:alphaModFix/>
          </a:blip>
          <a:srcRect/>
          <a:stretch/>
        </p:blipFill>
        <p:spPr>
          <a:xfrm>
            <a:off x="5490102" y="1006963"/>
            <a:ext cx="914220" cy="399870"/>
          </a:xfrm>
          <a:prstGeom prst="rect">
            <a:avLst/>
          </a:prstGeom>
          <a:noFill/>
          <a:ln>
            <a:noFill/>
          </a:ln>
        </p:spPr>
      </p:pic>
      <p:sp>
        <p:nvSpPr>
          <p:cNvPr id="1369" name="Google Shape;1369;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70" name="Google Shape;1370;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109"/>
          <p:cNvSpPr txBox="1">
            <a:spLocks noGrp="1"/>
          </p:cNvSpPr>
          <p:nvPr>
            <p:ph type="title"/>
          </p:nvPr>
        </p:nvSpPr>
        <p:spPr>
          <a:xfrm>
            <a:off x="629562" y="1268760"/>
            <a:ext cx="4907627"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700">
                <a:latin typeface="Arial"/>
                <a:ea typeface="Arial"/>
                <a:cs typeface="Arial"/>
                <a:sym typeface="Arial"/>
              </a:rPr>
              <a:t>UML Diagrams - Introduction</a:t>
            </a:r>
            <a:endParaRPr sz="2700">
              <a:latin typeface="Arial"/>
              <a:ea typeface="Arial"/>
              <a:cs typeface="Arial"/>
              <a:sym typeface="Arial"/>
            </a:endParaRPr>
          </a:p>
        </p:txBody>
      </p:sp>
      <p:sp>
        <p:nvSpPr>
          <p:cNvPr id="1376" name="Google Shape;1376;p109"/>
          <p:cNvSpPr txBox="1">
            <a:spLocks noGrp="1"/>
          </p:cNvSpPr>
          <p:nvPr>
            <p:ph type="body" idx="1"/>
          </p:nvPr>
        </p:nvSpPr>
        <p:spPr>
          <a:xfrm>
            <a:off x="628650" y="1808820"/>
            <a:ext cx="8286750" cy="4080179"/>
          </a:xfrm>
          <a:prstGeom prst="rect">
            <a:avLst/>
          </a:prstGeom>
          <a:noFill/>
          <a:ln>
            <a:noFill/>
          </a:ln>
        </p:spPr>
        <p:txBody>
          <a:bodyPr spcFirstLastPara="1" wrap="square" lIns="68550" tIns="34275" rIns="68550" bIns="34275" anchor="t" anchorCtr="0">
            <a:normAutofit fontScale="92500"/>
          </a:bodyPr>
          <a:lstStyle/>
          <a:p>
            <a:pPr marL="0" lvl="0" indent="0" algn="l" rtl="0">
              <a:lnSpc>
                <a:spcPct val="90000"/>
              </a:lnSpc>
              <a:spcBef>
                <a:spcPts val="0"/>
              </a:spcBef>
              <a:spcAft>
                <a:spcPts val="0"/>
              </a:spcAft>
              <a:buClr>
                <a:schemeClr val="dk1"/>
              </a:buClr>
              <a:buSzPct val="144144"/>
              <a:buNone/>
            </a:pPr>
            <a:r>
              <a:rPr lang="en-US" sz="2400" b="1" dirty="0"/>
              <a:t>SKETCH</a:t>
            </a:r>
            <a:endParaRPr dirty="0"/>
          </a:p>
          <a:p>
            <a:pPr marL="171450" lvl="0" indent="-171450" algn="l" rtl="0">
              <a:lnSpc>
                <a:spcPct val="90000"/>
              </a:lnSpc>
              <a:spcBef>
                <a:spcPts val="1050"/>
              </a:spcBef>
              <a:spcAft>
                <a:spcPts val="0"/>
              </a:spcAft>
              <a:buClr>
                <a:schemeClr val="dk1"/>
              </a:buClr>
              <a:buSzPct val="144144"/>
              <a:buChar char="•"/>
            </a:pPr>
            <a:r>
              <a:rPr lang="en-US" sz="1950" dirty="0"/>
              <a:t>In this case, UML diagrams are only a </a:t>
            </a:r>
            <a:r>
              <a:rPr lang="en-US" sz="1950" b="1" i="1" dirty="0"/>
              <a:t>top-level view </a:t>
            </a:r>
            <a:r>
              <a:rPr lang="en-US" sz="1950" dirty="0"/>
              <a:t>of the system</a:t>
            </a:r>
            <a:endParaRPr dirty="0"/>
          </a:p>
          <a:p>
            <a:pPr marL="171450" lvl="0" indent="-171450" algn="l" rtl="0">
              <a:lnSpc>
                <a:spcPct val="90000"/>
              </a:lnSpc>
              <a:spcBef>
                <a:spcPts val="1050"/>
              </a:spcBef>
              <a:spcAft>
                <a:spcPts val="0"/>
              </a:spcAft>
              <a:buClr>
                <a:schemeClr val="dk1"/>
              </a:buClr>
              <a:buSzPct val="144144"/>
              <a:buChar char="•"/>
            </a:pPr>
            <a:r>
              <a:rPr lang="en-US" sz="1950" dirty="0"/>
              <a:t>It may not include all the necessary details to execute the project </a:t>
            </a:r>
            <a:endParaRPr dirty="0"/>
          </a:p>
          <a:p>
            <a:pPr marL="171450" lvl="0" indent="-171450" algn="l" rtl="0">
              <a:lnSpc>
                <a:spcPct val="90000"/>
              </a:lnSpc>
              <a:spcBef>
                <a:spcPts val="1050"/>
              </a:spcBef>
              <a:spcAft>
                <a:spcPts val="0"/>
              </a:spcAft>
              <a:buClr>
                <a:schemeClr val="dk1"/>
              </a:buClr>
              <a:buSzPct val="144144"/>
              <a:buChar char="•"/>
            </a:pPr>
            <a:r>
              <a:rPr lang="en-US" sz="1950" b="1" u="sng" dirty="0"/>
              <a:t>Forward Design:</a:t>
            </a:r>
            <a:endParaRPr dirty="0"/>
          </a:p>
          <a:p>
            <a:pPr marL="514350" lvl="1" indent="-171450" algn="l" rtl="0">
              <a:lnSpc>
                <a:spcPct val="90000"/>
              </a:lnSpc>
              <a:spcBef>
                <a:spcPts val="1050"/>
              </a:spcBef>
              <a:spcAft>
                <a:spcPts val="0"/>
              </a:spcAft>
              <a:buClr>
                <a:schemeClr val="dk1"/>
              </a:buClr>
              <a:buSzPct val="144144"/>
              <a:buChar char="•"/>
            </a:pPr>
            <a:r>
              <a:rPr lang="en-US" sz="1950" dirty="0"/>
              <a:t>The design of the sketch is done before coding the application</a:t>
            </a:r>
            <a:endParaRPr dirty="0"/>
          </a:p>
          <a:p>
            <a:pPr marL="514350" lvl="1" indent="-171450" algn="l" rtl="0">
              <a:lnSpc>
                <a:spcPct val="90000"/>
              </a:lnSpc>
              <a:spcBef>
                <a:spcPts val="1050"/>
              </a:spcBef>
              <a:spcAft>
                <a:spcPts val="0"/>
              </a:spcAft>
              <a:buClr>
                <a:schemeClr val="dk1"/>
              </a:buClr>
              <a:buSzPct val="144144"/>
              <a:buChar char="•"/>
            </a:pPr>
            <a:r>
              <a:rPr lang="en-US" sz="1950" dirty="0"/>
              <a:t>We can get a better view of the system or workflow that we are trying to create</a:t>
            </a:r>
            <a:endParaRPr dirty="0"/>
          </a:p>
          <a:p>
            <a:pPr marL="514350" lvl="1" indent="-171450" algn="l" rtl="0">
              <a:lnSpc>
                <a:spcPct val="90000"/>
              </a:lnSpc>
              <a:spcBef>
                <a:spcPts val="1050"/>
              </a:spcBef>
              <a:spcAft>
                <a:spcPts val="0"/>
              </a:spcAft>
              <a:buClr>
                <a:schemeClr val="dk1"/>
              </a:buClr>
              <a:buSzPct val="144144"/>
              <a:buChar char="•"/>
            </a:pPr>
            <a:r>
              <a:rPr lang="en-US" sz="1950" dirty="0"/>
              <a:t>Many design issues or flaws can be revealed</a:t>
            </a:r>
            <a:endParaRPr dirty="0"/>
          </a:p>
          <a:p>
            <a:pPr marL="514350" lvl="1" indent="-171450" algn="l" rtl="0">
              <a:lnSpc>
                <a:spcPct val="90000"/>
              </a:lnSpc>
              <a:spcBef>
                <a:spcPts val="1050"/>
              </a:spcBef>
              <a:spcAft>
                <a:spcPts val="0"/>
              </a:spcAft>
              <a:buClr>
                <a:schemeClr val="dk1"/>
              </a:buClr>
              <a:buSzPct val="144144"/>
              <a:buChar char="•"/>
            </a:pPr>
            <a:r>
              <a:rPr lang="en-US" sz="1950" dirty="0"/>
              <a:t>The overall project health and well-being can be improved</a:t>
            </a:r>
            <a:endParaRPr dirty="0"/>
          </a:p>
          <a:p>
            <a:pPr marL="171450" lvl="0" indent="-171450" algn="l" rtl="0">
              <a:lnSpc>
                <a:spcPct val="90000"/>
              </a:lnSpc>
              <a:spcBef>
                <a:spcPts val="1050"/>
              </a:spcBef>
              <a:spcAft>
                <a:spcPts val="0"/>
              </a:spcAft>
              <a:buClr>
                <a:schemeClr val="dk1"/>
              </a:buClr>
              <a:buSzPct val="144144"/>
              <a:buChar char="•"/>
            </a:pPr>
            <a:r>
              <a:rPr lang="en-US" sz="1950" b="1" u="sng" dirty="0"/>
              <a:t>Backward Design:</a:t>
            </a:r>
            <a:endParaRPr dirty="0"/>
          </a:p>
          <a:p>
            <a:pPr marL="514350" lvl="1" indent="-171450" algn="l" rtl="0">
              <a:lnSpc>
                <a:spcPct val="90000"/>
              </a:lnSpc>
              <a:spcBef>
                <a:spcPts val="1050"/>
              </a:spcBef>
              <a:spcAft>
                <a:spcPts val="0"/>
              </a:spcAft>
              <a:buClr>
                <a:schemeClr val="dk1"/>
              </a:buClr>
              <a:buSzPct val="144144"/>
              <a:buChar char="•"/>
            </a:pPr>
            <a:r>
              <a:rPr lang="en-US" sz="1950" dirty="0"/>
              <a:t>After writing the code, the UML diagrams are drawn as a form of documentation</a:t>
            </a:r>
            <a:endParaRPr dirty="0"/>
          </a:p>
          <a:p>
            <a:pPr marL="171450" lvl="0" indent="-47625" algn="l" rtl="0">
              <a:lnSpc>
                <a:spcPct val="90000"/>
              </a:lnSpc>
              <a:spcBef>
                <a:spcPts val="1050"/>
              </a:spcBef>
              <a:spcAft>
                <a:spcPts val="0"/>
              </a:spcAft>
              <a:buClr>
                <a:schemeClr val="dk1"/>
              </a:buClr>
              <a:buSzPct val="144144"/>
              <a:buNone/>
            </a:pPr>
            <a:endParaRPr sz="1950" dirty="0"/>
          </a:p>
        </p:txBody>
      </p:sp>
      <p:sp>
        <p:nvSpPr>
          <p:cNvPr id="1377" name="Google Shape;1377;p109"/>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9"/>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9" name="Google Shape;1379;p109"/>
          <p:cNvPicPr preferRelativeResize="0"/>
          <p:nvPr/>
        </p:nvPicPr>
        <p:blipFill rotWithShape="1">
          <a:blip r:embed="rId3">
            <a:alphaModFix/>
          </a:blip>
          <a:srcRect/>
          <a:stretch/>
        </p:blipFill>
        <p:spPr>
          <a:xfrm>
            <a:off x="5490102" y="1006963"/>
            <a:ext cx="914220" cy="399870"/>
          </a:xfrm>
          <a:prstGeom prst="rect">
            <a:avLst/>
          </a:prstGeom>
          <a:noFill/>
          <a:ln>
            <a:noFill/>
          </a:ln>
        </p:spPr>
      </p:pic>
      <p:sp>
        <p:nvSpPr>
          <p:cNvPr id="1380" name="Google Shape;1380;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81" name="Google Shape;1381;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p110"/>
          <p:cNvSpPr txBox="1">
            <a:spLocks noGrp="1"/>
          </p:cNvSpPr>
          <p:nvPr>
            <p:ph type="title"/>
          </p:nvPr>
        </p:nvSpPr>
        <p:spPr>
          <a:xfrm>
            <a:off x="629562" y="1322766"/>
            <a:ext cx="4907627" cy="561585"/>
          </a:xfrm>
          <a:prstGeom prst="rect">
            <a:avLst/>
          </a:prstGeom>
          <a:noFill/>
          <a:ln>
            <a:noFill/>
          </a:ln>
        </p:spPr>
        <p:txBody>
          <a:bodyPr spcFirstLastPara="1" wrap="square" lIns="68550" tIns="34275" rIns="68550" bIns="34275" anchor="ctr" anchorCtr="0">
            <a:normAutofit/>
          </a:bodyPr>
          <a:lstStyle/>
          <a:p>
            <a:pPr marL="0" lvl="0" indent="0" algn="l" rtl="0">
              <a:lnSpc>
                <a:spcPct val="90000"/>
              </a:lnSpc>
              <a:spcBef>
                <a:spcPts val="0"/>
              </a:spcBef>
              <a:spcAft>
                <a:spcPts val="0"/>
              </a:spcAft>
              <a:buClr>
                <a:schemeClr val="dk1"/>
              </a:buClr>
              <a:buSzPts val="3600"/>
              <a:buFont typeface="Arial"/>
              <a:buNone/>
            </a:pPr>
            <a:r>
              <a:rPr lang="en-US" sz="2700">
                <a:latin typeface="Arial"/>
                <a:ea typeface="Arial"/>
                <a:cs typeface="Arial"/>
                <a:sym typeface="Arial"/>
              </a:rPr>
              <a:t>UML Diagrams - Introduction</a:t>
            </a:r>
            <a:endParaRPr sz="2700">
              <a:latin typeface="Arial"/>
              <a:ea typeface="Arial"/>
              <a:cs typeface="Arial"/>
              <a:sym typeface="Arial"/>
            </a:endParaRPr>
          </a:p>
        </p:txBody>
      </p:sp>
      <p:sp>
        <p:nvSpPr>
          <p:cNvPr id="1387" name="Google Shape;1387;p110"/>
          <p:cNvSpPr txBox="1">
            <a:spLocks noGrp="1"/>
          </p:cNvSpPr>
          <p:nvPr>
            <p:ph type="body" idx="1"/>
          </p:nvPr>
        </p:nvSpPr>
        <p:spPr>
          <a:xfrm>
            <a:off x="575556" y="1970838"/>
            <a:ext cx="8286750" cy="4221258"/>
          </a:xfrm>
          <a:prstGeom prst="rect">
            <a:avLst/>
          </a:prstGeom>
          <a:noFill/>
          <a:ln>
            <a:noFill/>
          </a:ln>
        </p:spPr>
        <p:txBody>
          <a:bodyPr spcFirstLastPara="1" wrap="square" lIns="68550" tIns="34275" rIns="68550" bIns="34275" anchor="t" anchorCtr="0">
            <a:normAutofit/>
          </a:bodyPr>
          <a:lstStyle/>
          <a:p>
            <a:pPr marL="0" lvl="0" indent="0" algn="l" rtl="0">
              <a:lnSpc>
                <a:spcPct val="90000"/>
              </a:lnSpc>
              <a:spcBef>
                <a:spcPts val="0"/>
              </a:spcBef>
              <a:spcAft>
                <a:spcPts val="0"/>
              </a:spcAft>
              <a:buClr>
                <a:schemeClr val="dk1"/>
              </a:buClr>
              <a:buSzPts val="3200"/>
              <a:buNone/>
            </a:pPr>
            <a:r>
              <a:rPr lang="en-US" sz="2400" b="1"/>
              <a:t>BLUEPRINT</a:t>
            </a:r>
            <a:endParaRPr/>
          </a:p>
          <a:p>
            <a:pPr marL="171450" lvl="0" indent="-171450" algn="l" rtl="0">
              <a:lnSpc>
                <a:spcPct val="90000"/>
              </a:lnSpc>
              <a:spcBef>
                <a:spcPts val="1050"/>
              </a:spcBef>
              <a:spcAft>
                <a:spcPts val="0"/>
              </a:spcAft>
              <a:buClr>
                <a:schemeClr val="dk1"/>
              </a:buClr>
              <a:buSzPts val="2600"/>
              <a:buChar char="•"/>
            </a:pPr>
            <a:r>
              <a:rPr lang="en-US" sz="1950"/>
              <a:t>In this case, the UML diagram serves as a complete design that requires  the actual implementation of the system or software.</a:t>
            </a:r>
            <a:endParaRPr/>
          </a:p>
          <a:p>
            <a:pPr marL="171450" lvl="0" indent="-171450" algn="l" rtl="0">
              <a:lnSpc>
                <a:spcPct val="90000"/>
              </a:lnSpc>
              <a:spcBef>
                <a:spcPts val="1050"/>
              </a:spcBef>
              <a:spcAft>
                <a:spcPts val="0"/>
              </a:spcAft>
              <a:buClr>
                <a:schemeClr val="dk1"/>
              </a:buClr>
              <a:buSzPts val="2600"/>
              <a:buChar char="•"/>
            </a:pPr>
            <a:r>
              <a:rPr lang="en-US" sz="1950"/>
              <a:t>Often, this is done by using </a:t>
            </a:r>
            <a:r>
              <a:rPr lang="en-US" sz="1950" b="1"/>
              <a:t>CASE tools </a:t>
            </a:r>
            <a:r>
              <a:rPr lang="en-US" sz="1950"/>
              <a:t>(</a:t>
            </a:r>
            <a:r>
              <a:rPr lang="en-US" sz="1950" b="1"/>
              <a:t>C</a:t>
            </a:r>
            <a:r>
              <a:rPr lang="en-US" sz="1950"/>
              <a:t>omputer </a:t>
            </a:r>
            <a:r>
              <a:rPr lang="en-US" sz="1950" b="1"/>
              <a:t>A</a:t>
            </a:r>
            <a:r>
              <a:rPr lang="en-US" sz="1950"/>
              <a:t>ided </a:t>
            </a:r>
            <a:r>
              <a:rPr lang="en-US" sz="1950" b="1"/>
              <a:t>S</a:t>
            </a:r>
            <a:r>
              <a:rPr lang="en-US" sz="1950"/>
              <a:t>oftware </a:t>
            </a:r>
            <a:r>
              <a:rPr lang="en-US" sz="1950" b="1"/>
              <a:t>E</a:t>
            </a:r>
            <a:r>
              <a:rPr lang="en-US" sz="1950"/>
              <a:t>ngineering Tools)</a:t>
            </a:r>
            <a:endParaRPr/>
          </a:p>
          <a:p>
            <a:pPr marL="171450" lvl="0" indent="-171450" algn="l" rtl="0">
              <a:lnSpc>
                <a:spcPct val="90000"/>
              </a:lnSpc>
              <a:spcBef>
                <a:spcPts val="1050"/>
              </a:spcBef>
              <a:spcAft>
                <a:spcPts val="0"/>
              </a:spcAft>
              <a:buClr>
                <a:schemeClr val="dk1"/>
              </a:buClr>
              <a:buSzPts val="2600"/>
              <a:buChar char="•"/>
            </a:pPr>
            <a:r>
              <a:rPr lang="en-US" sz="1950"/>
              <a:t>It needs more expertise and user training</a:t>
            </a:r>
            <a:endParaRPr/>
          </a:p>
          <a:p>
            <a:pPr marL="171450" lvl="0" indent="-47625" algn="l" rtl="0">
              <a:lnSpc>
                <a:spcPct val="90000"/>
              </a:lnSpc>
              <a:spcBef>
                <a:spcPts val="1050"/>
              </a:spcBef>
              <a:spcAft>
                <a:spcPts val="0"/>
              </a:spcAft>
              <a:buClr>
                <a:schemeClr val="dk1"/>
              </a:buClr>
              <a:buSzPts val="2600"/>
              <a:buNone/>
            </a:pPr>
            <a:endParaRPr sz="1950"/>
          </a:p>
        </p:txBody>
      </p:sp>
      <p:sp>
        <p:nvSpPr>
          <p:cNvPr id="1388" name="Google Shape;1388;p110"/>
          <p:cNvSpPr/>
          <p:nvPr/>
        </p:nvSpPr>
        <p:spPr>
          <a:xfrm>
            <a:off x="1493658" y="1099705"/>
            <a:ext cx="6857730" cy="34020"/>
          </a:xfrm>
          <a:prstGeom prst="rect">
            <a:avLst/>
          </a:prstGeom>
          <a:solidFill>
            <a:srgbClr val="EED126"/>
          </a:solidFill>
          <a:ln w="25400" cap="flat" cmpd="sng">
            <a:solidFill>
              <a:srgbClr val="EED1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0"/>
          <p:cNvSpPr/>
          <p:nvPr/>
        </p:nvSpPr>
        <p:spPr>
          <a:xfrm>
            <a:off x="1493658" y="1191235"/>
            <a:ext cx="6857730" cy="136890"/>
          </a:xfrm>
          <a:prstGeom prst="rect">
            <a:avLst/>
          </a:prstGeom>
          <a:gradFill>
            <a:gsLst>
              <a:gs pos="0">
                <a:srgbClr val="D0D0D0"/>
              </a:gs>
              <a:gs pos="100000">
                <a:srgbClr val="EDEDED"/>
              </a:gs>
            </a:gsLst>
            <a:lin ang="16200000" scaled="0"/>
          </a:gradFill>
          <a:ln>
            <a:noFill/>
          </a:ln>
          <a:effectLst>
            <a:outerShdw blurRad="40000" dist="2016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0" name="Google Shape;1390;p110"/>
          <p:cNvPicPr preferRelativeResize="0"/>
          <p:nvPr/>
        </p:nvPicPr>
        <p:blipFill rotWithShape="1">
          <a:blip r:embed="rId3">
            <a:alphaModFix/>
          </a:blip>
          <a:srcRect/>
          <a:stretch/>
        </p:blipFill>
        <p:spPr>
          <a:xfrm>
            <a:off x="5490102" y="1006963"/>
            <a:ext cx="914220" cy="399870"/>
          </a:xfrm>
          <a:prstGeom prst="rect">
            <a:avLst/>
          </a:prstGeom>
          <a:noFill/>
          <a:ln>
            <a:noFill/>
          </a:ln>
        </p:spPr>
      </p:pic>
      <p:sp>
        <p:nvSpPr>
          <p:cNvPr id="1391" name="Google Shape;1391;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8/24/2022</a:t>
            </a:r>
            <a:endParaRPr/>
          </a:p>
        </p:txBody>
      </p:sp>
      <p:sp>
        <p:nvSpPr>
          <p:cNvPr id="1392" name="Google Shape;1392;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C26B-8E23-F99F-7981-CC5F50284DA0}"/>
              </a:ext>
            </a:extLst>
          </p:cNvPr>
          <p:cNvSpPr>
            <a:spLocks noGrp="1"/>
          </p:cNvSpPr>
          <p:nvPr>
            <p:ph type="title"/>
          </p:nvPr>
        </p:nvSpPr>
        <p:spPr/>
        <p:txBody>
          <a:bodyPr>
            <a:normAutofit fontScale="90000"/>
          </a:bodyPr>
          <a:lstStyle/>
          <a:p>
            <a:r>
              <a:rPr lang="en-US" b="1" i="0" dirty="0">
                <a:solidFill>
                  <a:srgbClr val="282C33"/>
                </a:solidFill>
                <a:effectLst/>
                <a:latin typeface="Graphik"/>
              </a:rPr>
              <a:t>What is a use case diagram?</a:t>
            </a:r>
            <a:br>
              <a:rPr lang="en-US" b="1" i="0" dirty="0">
                <a:solidFill>
                  <a:srgbClr val="282C33"/>
                </a:solidFill>
                <a:effectLst/>
                <a:latin typeface="Graphik"/>
              </a:rPr>
            </a:br>
            <a:endParaRPr lang="en-US" dirty="0"/>
          </a:p>
        </p:txBody>
      </p:sp>
      <p:sp>
        <p:nvSpPr>
          <p:cNvPr id="3" name="Text Placeholder 2">
            <a:extLst>
              <a:ext uri="{FF2B5EF4-FFF2-40B4-BE49-F238E27FC236}">
                <a16:creationId xmlns:a16="http://schemas.microsoft.com/office/drawing/2014/main" id="{14A1E165-D90C-65AB-C279-F774C137B693}"/>
              </a:ext>
            </a:extLst>
          </p:cNvPr>
          <p:cNvSpPr>
            <a:spLocks noGrp="1"/>
          </p:cNvSpPr>
          <p:nvPr>
            <p:ph type="body" idx="1"/>
          </p:nvPr>
        </p:nvSpPr>
        <p:spPr>
          <a:xfrm>
            <a:off x="457200" y="1164566"/>
            <a:ext cx="8229600" cy="4961597"/>
          </a:xfrm>
        </p:spPr>
        <p:txBody>
          <a:bodyPr>
            <a:normAutofit fontScale="55000" lnSpcReduction="20000"/>
          </a:bodyPr>
          <a:lstStyle/>
          <a:p>
            <a:pPr algn="just">
              <a:lnSpc>
                <a:spcPct val="170000"/>
              </a:lnSpc>
            </a:pPr>
            <a:r>
              <a:rPr lang="en-US" b="0" i="0" dirty="0">
                <a:solidFill>
                  <a:srgbClr val="282C33"/>
                </a:solidFill>
                <a:effectLst/>
                <a:latin typeface="Graphik"/>
              </a:rPr>
              <a:t>In the Unified Modeling Language (UML), a use case diagram can summarize the details of your system's users (also known as actors) and their interactions with the system. To build one, you'll use a set of specialized symbols and connectors. An effective use case diagram can help your team discuss and represent:</a:t>
            </a:r>
          </a:p>
          <a:p>
            <a:pPr algn="just">
              <a:lnSpc>
                <a:spcPct val="170000"/>
              </a:lnSpc>
              <a:buFont typeface="Arial" panose="020B0604020202020204" pitchFamily="34" charset="0"/>
              <a:buChar char="•"/>
            </a:pPr>
            <a:r>
              <a:rPr lang="en-US" b="0" i="0" dirty="0">
                <a:solidFill>
                  <a:srgbClr val="282C33"/>
                </a:solidFill>
                <a:effectLst/>
                <a:latin typeface="Graphik"/>
              </a:rPr>
              <a:t>Scenarios in which your system or application interacts with people, organizations, or external systems</a:t>
            </a:r>
          </a:p>
          <a:p>
            <a:pPr algn="just">
              <a:lnSpc>
                <a:spcPct val="170000"/>
              </a:lnSpc>
              <a:buFont typeface="Arial" panose="020B0604020202020204" pitchFamily="34" charset="0"/>
              <a:buChar char="•"/>
            </a:pPr>
            <a:r>
              <a:rPr lang="en-US" b="0" i="0" dirty="0">
                <a:solidFill>
                  <a:srgbClr val="282C33"/>
                </a:solidFill>
                <a:effectLst/>
                <a:latin typeface="Graphik"/>
              </a:rPr>
              <a:t>Goals that your system or application helps those entities (known as actors) achieve</a:t>
            </a:r>
          </a:p>
          <a:p>
            <a:pPr algn="just">
              <a:lnSpc>
                <a:spcPct val="170000"/>
              </a:lnSpc>
              <a:buFont typeface="Arial" panose="020B0604020202020204" pitchFamily="34" charset="0"/>
              <a:buChar char="•"/>
            </a:pPr>
            <a:r>
              <a:rPr lang="en-US" b="0" i="0" dirty="0">
                <a:solidFill>
                  <a:srgbClr val="282C33"/>
                </a:solidFill>
                <a:effectLst/>
                <a:latin typeface="Graphik"/>
              </a:rPr>
              <a:t>The scope of your system</a:t>
            </a:r>
          </a:p>
          <a:p>
            <a:pPr marL="114300" indent="0">
              <a:buNone/>
            </a:pPr>
            <a:endParaRPr lang="en-US" b="0" i="0" dirty="0">
              <a:solidFill>
                <a:srgbClr val="000000"/>
              </a:solidFill>
              <a:effectLst/>
              <a:latin typeface="Graphik"/>
            </a:endParaRPr>
          </a:p>
          <a:p>
            <a:pPr marL="114300" indent="0">
              <a:buNone/>
            </a:pPr>
            <a:br>
              <a:rPr lang="en-US" b="0" i="0" dirty="0">
                <a:solidFill>
                  <a:srgbClr val="000000"/>
                </a:solidFill>
                <a:effectLst/>
                <a:latin typeface="Graphik"/>
              </a:rPr>
            </a:br>
            <a:endParaRPr lang="en-US" dirty="0"/>
          </a:p>
        </p:txBody>
      </p:sp>
      <p:sp>
        <p:nvSpPr>
          <p:cNvPr id="4" name="Slide Number Placeholder 3">
            <a:extLst>
              <a:ext uri="{FF2B5EF4-FFF2-40B4-BE49-F238E27FC236}">
                <a16:creationId xmlns:a16="http://schemas.microsoft.com/office/drawing/2014/main" id="{7AFB9DD5-AACB-DCD9-F183-53C1168B03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96</a:t>
            </a:fld>
            <a:endParaRPr lang="en-US"/>
          </a:p>
        </p:txBody>
      </p:sp>
    </p:spTree>
    <p:extLst>
      <p:ext uri="{BB962C8B-B14F-4D97-AF65-F5344CB8AC3E}">
        <p14:creationId xmlns:p14="http://schemas.microsoft.com/office/powerpoint/2010/main" val="2712060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1E721-33EE-574F-3342-6A4106F5439B}"/>
              </a:ext>
            </a:extLst>
          </p:cNvPr>
          <p:cNvSpPr>
            <a:spLocks noGrp="1"/>
          </p:cNvSpPr>
          <p:nvPr>
            <p:ph type="title"/>
          </p:nvPr>
        </p:nvSpPr>
        <p:spPr/>
        <p:txBody>
          <a:bodyPr>
            <a:normAutofit fontScale="90000"/>
          </a:bodyPr>
          <a:lstStyle/>
          <a:p>
            <a:r>
              <a:rPr lang="en-US" b="1" i="0" dirty="0">
                <a:solidFill>
                  <a:srgbClr val="282C33"/>
                </a:solidFill>
                <a:effectLst/>
                <a:latin typeface="Graphik"/>
              </a:rPr>
              <a:t>Use case diagram components</a:t>
            </a:r>
            <a:br>
              <a:rPr lang="en-US" b="1" i="0" dirty="0">
                <a:solidFill>
                  <a:srgbClr val="282C33"/>
                </a:solidFill>
                <a:effectLst/>
                <a:latin typeface="Graphik"/>
              </a:rPr>
            </a:br>
            <a:endParaRPr lang="en-US" dirty="0"/>
          </a:p>
        </p:txBody>
      </p:sp>
      <p:sp>
        <p:nvSpPr>
          <p:cNvPr id="3" name="Text Placeholder 2">
            <a:extLst>
              <a:ext uri="{FF2B5EF4-FFF2-40B4-BE49-F238E27FC236}">
                <a16:creationId xmlns:a16="http://schemas.microsoft.com/office/drawing/2014/main" id="{0166EA75-8CCA-2C9E-3D86-4C1D6FE67D45}"/>
              </a:ext>
            </a:extLst>
          </p:cNvPr>
          <p:cNvSpPr>
            <a:spLocks noGrp="1"/>
          </p:cNvSpPr>
          <p:nvPr>
            <p:ph type="body" idx="1"/>
          </p:nvPr>
        </p:nvSpPr>
        <p:spPr/>
        <p:txBody>
          <a:bodyPr>
            <a:normAutofit fontScale="62500" lnSpcReduction="20000"/>
          </a:bodyPr>
          <a:lstStyle/>
          <a:p>
            <a:pPr algn="l">
              <a:lnSpc>
                <a:spcPct val="170000"/>
              </a:lnSpc>
              <a:buFont typeface="Arial" panose="020B0604020202020204" pitchFamily="34" charset="0"/>
              <a:buChar char="•"/>
            </a:pPr>
            <a:r>
              <a:rPr lang="en-US" b="0" i="0" dirty="0">
                <a:solidFill>
                  <a:srgbClr val="282C33"/>
                </a:solidFill>
                <a:effectLst/>
                <a:latin typeface="Graphik"/>
              </a:rPr>
              <a:t>Actors: The users that interact with a system. An actor can be a person, an organization, or an outside system that interacts with your application or system. They must be external objects that produce or consume data.</a:t>
            </a:r>
          </a:p>
          <a:p>
            <a:pPr algn="l">
              <a:lnSpc>
                <a:spcPct val="170000"/>
              </a:lnSpc>
              <a:buFont typeface="Arial" panose="020B0604020202020204" pitchFamily="34" charset="0"/>
              <a:buChar char="•"/>
            </a:pPr>
            <a:r>
              <a:rPr lang="en-US" b="0" i="0" dirty="0">
                <a:solidFill>
                  <a:srgbClr val="282C33"/>
                </a:solidFill>
                <a:effectLst/>
                <a:latin typeface="Graphik"/>
              </a:rPr>
              <a:t>System: A specific sequence of actions and interactions between actors and the system. A system may also be referred to as a scenario.</a:t>
            </a:r>
          </a:p>
          <a:p>
            <a:pPr algn="l">
              <a:lnSpc>
                <a:spcPct val="170000"/>
              </a:lnSpc>
              <a:buFont typeface="Arial" panose="020B0604020202020204" pitchFamily="34" charset="0"/>
              <a:buChar char="•"/>
            </a:pPr>
            <a:r>
              <a:rPr lang="en-US" b="0" i="0" dirty="0">
                <a:solidFill>
                  <a:srgbClr val="282C33"/>
                </a:solidFill>
                <a:effectLst/>
                <a:latin typeface="Graphik"/>
              </a:rPr>
              <a:t>Goals: The end result of most use cases. A successful diagram should describe the activities and variants used to reach the goal.</a:t>
            </a:r>
          </a:p>
          <a:p>
            <a:br>
              <a:rPr lang="en-US" dirty="0"/>
            </a:br>
            <a:endParaRPr lang="en-US" dirty="0"/>
          </a:p>
        </p:txBody>
      </p:sp>
      <p:sp>
        <p:nvSpPr>
          <p:cNvPr id="4" name="Slide Number Placeholder 3">
            <a:extLst>
              <a:ext uri="{FF2B5EF4-FFF2-40B4-BE49-F238E27FC236}">
                <a16:creationId xmlns:a16="http://schemas.microsoft.com/office/drawing/2014/main" id="{FE0B4EB4-6DB1-4E2F-0CB4-867DCDC903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97</a:t>
            </a:fld>
            <a:endParaRPr lang="en-US"/>
          </a:p>
        </p:txBody>
      </p:sp>
    </p:spTree>
    <p:extLst>
      <p:ext uri="{BB962C8B-B14F-4D97-AF65-F5344CB8AC3E}">
        <p14:creationId xmlns:p14="http://schemas.microsoft.com/office/powerpoint/2010/main" val="21224824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FD05-1CE5-F7B8-E443-8B76DF72FA42}"/>
              </a:ext>
            </a:extLst>
          </p:cNvPr>
          <p:cNvSpPr>
            <a:spLocks noGrp="1"/>
          </p:cNvSpPr>
          <p:nvPr>
            <p:ph type="title"/>
          </p:nvPr>
        </p:nvSpPr>
        <p:spPr/>
        <p:txBody>
          <a:bodyPr>
            <a:normAutofit fontScale="90000"/>
          </a:bodyPr>
          <a:lstStyle/>
          <a:p>
            <a:r>
              <a:rPr lang="en-US" b="1" i="0" dirty="0">
                <a:solidFill>
                  <a:srgbClr val="282C33"/>
                </a:solidFill>
                <a:effectLst/>
                <a:latin typeface="Graphik"/>
              </a:rPr>
              <a:t>Use case diagram symbols and notation</a:t>
            </a:r>
            <a:br>
              <a:rPr lang="en-US" b="1" i="0" dirty="0">
                <a:solidFill>
                  <a:srgbClr val="282C33"/>
                </a:solidFill>
                <a:effectLst/>
                <a:latin typeface="Graphik"/>
              </a:rPr>
            </a:br>
            <a:endParaRPr lang="en-US" dirty="0"/>
          </a:p>
        </p:txBody>
      </p:sp>
      <p:sp>
        <p:nvSpPr>
          <p:cNvPr id="3" name="Text Placeholder 2">
            <a:extLst>
              <a:ext uri="{FF2B5EF4-FFF2-40B4-BE49-F238E27FC236}">
                <a16:creationId xmlns:a16="http://schemas.microsoft.com/office/drawing/2014/main" id="{CD6C3BF6-EDBD-9709-BC03-DB67E22BA443}"/>
              </a:ext>
            </a:extLst>
          </p:cNvPr>
          <p:cNvSpPr>
            <a:spLocks noGrp="1"/>
          </p:cNvSpPr>
          <p:nvPr>
            <p:ph type="body" idx="1"/>
          </p:nvPr>
        </p:nvSpPr>
        <p:spPr/>
        <p:txBody>
          <a:bodyPr>
            <a:normAutofit fontScale="47500" lnSpcReduction="20000"/>
          </a:bodyPr>
          <a:lstStyle/>
          <a:p>
            <a:pPr algn="l">
              <a:lnSpc>
                <a:spcPct val="170000"/>
              </a:lnSpc>
              <a:buFont typeface="Arial" panose="020B0604020202020204" pitchFamily="34" charset="0"/>
              <a:buChar char="•"/>
            </a:pPr>
            <a:r>
              <a:rPr lang="en-US" b="0" i="0" dirty="0">
                <a:solidFill>
                  <a:srgbClr val="282C33"/>
                </a:solidFill>
                <a:effectLst/>
                <a:highlight>
                  <a:srgbClr val="FFFF00"/>
                </a:highlight>
                <a:latin typeface="Graphik"/>
              </a:rPr>
              <a:t>Use cases: </a:t>
            </a:r>
            <a:r>
              <a:rPr lang="en-US" b="0" i="0" dirty="0">
                <a:solidFill>
                  <a:srgbClr val="282C33"/>
                </a:solidFill>
                <a:effectLst/>
                <a:latin typeface="Graphik"/>
              </a:rPr>
              <a:t>Horizontally shaped ovals that represent the different uses that a user might have.</a:t>
            </a:r>
          </a:p>
          <a:p>
            <a:pPr algn="l">
              <a:lnSpc>
                <a:spcPct val="170000"/>
              </a:lnSpc>
              <a:buFont typeface="Arial" panose="020B0604020202020204" pitchFamily="34" charset="0"/>
              <a:buChar char="•"/>
            </a:pPr>
            <a:r>
              <a:rPr lang="en-US" b="0" i="0" dirty="0">
                <a:solidFill>
                  <a:srgbClr val="282C33"/>
                </a:solidFill>
                <a:effectLst/>
                <a:highlight>
                  <a:srgbClr val="FFFF00"/>
                </a:highlight>
                <a:latin typeface="Graphik"/>
              </a:rPr>
              <a:t>Actors</a:t>
            </a:r>
            <a:r>
              <a:rPr lang="en-US" b="0" i="0" dirty="0">
                <a:solidFill>
                  <a:srgbClr val="282C33"/>
                </a:solidFill>
                <a:effectLst/>
                <a:latin typeface="Graphik"/>
              </a:rPr>
              <a:t>: Stick figures that represent the people actually employing the use cases.</a:t>
            </a:r>
          </a:p>
          <a:p>
            <a:pPr algn="l">
              <a:lnSpc>
                <a:spcPct val="170000"/>
              </a:lnSpc>
              <a:buFont typeface="Arial" panose="020B0604020202020204" pitchFamily="34" charset="0"/>
              <a:buChar char="•"/>
            </a:pPr>
            <a:r>
              <a:rPr lang="en-US" b="0" i="0" dirty="0">
                <a:solidFill>
                  <a:srgbClr val="282C33"/>
                </a:solidFill>
                <a:effectLst/>
                <a:highlight>
                  <a:srgbClr val="FFFF00"/>
                </a:highlight>
                <a:latin typeface="Graphik"/>
              </a:rPr>
              <a:t>Associations</a:t>
            </a:r>
            <a:r>
              <a:rPr lang="en-US" b="0" i="0" dirty="0">
                <a:solidFill>
                  <a:srgbClr val="282C33"/>
                </a:solidFill>
                <a:effectLst/>
                <a:latin typeface="Graphik"/>
              </a:rPr>
              <a:t>: A line between actors and use cases. In complex diagrams, it is important to know which actors are associated with which use cases.</a:t>
            </a:r>
          </a:p>
          <a:p>
            <a:pPr algn="l">
              <a:lnSpc>
                <a:spcPct val="170000"/>
              </a:lnSpc>
              <a:buFont typeface="Arial" panose="020B0604020202020204" pitchFamily="34" charset="0"/>
              <a:buChar char="•"/>
            </a:pPr>
            <a:r>
              <a:rPr lang="en-US" b="0" i="0" dirty="0">
                <a:solidFill>
                  <a:srgbClr val="282C33"/>
                </a:solidFill>
                <a:effectLst/>
                <a:highlight>
                  <a:srgbClr val="FFFF00"/>
                </a:highlight>
                <a:latin typeface="Graphik"/>
              </a:rPr>
              <a:t>System boundary boxes: </a:t>
            </a:r>
            <a:r>
              <a:rPr lang="en-US" b="0" i="0" dirty="0">
                <a:solidFill>
                  <a:srgbClr val="282C33"/>
                </a:solidFill>
                <a:effectLst/>
                <a:latin typeface="Graphik"/>
              </a:rPr>
              <a:t>A box that sets a system scope to use cases. All use cases outside the box would be considered outside the scope of that system. </a:t>
            </a:r>
          </a:p>
          <a:p>
            <a:pPr marL="114300" indent="0" algn="l">
              <a:lnSpc>
                <a:spcPct val="170000"/>
              </a:lnSpc>
              <a:buNone/>
            </a:pPr>
            <a:r>
              <a:rPr lang="en-US" dirty="0">
                <a:solidFill>
                  <a:srgbClr val="282C33"/>
                </a:solidFill>
                <a:latin typeface="Graphik"/>
              </a:rPr>
              <a:t>        </a:t>
            </a:r>
            <a:r>
              <a:rPr lang="en-US" b="0" i="0" dirty="0">
                <a:solidFill>
                  <a:srgbClr val="282C33"/>
                </a:solidFill>
                <a:effectLst/>
                <a:latin typeface="Graphik"/>
              </a:rPr>
              <a:t>For example, Psycho Killer is outside the scope of occupations in the chainsaw example found </a:t>
            </a:r>
          </a:p>
          <a:p>
            <a:pPr marL="114300" indent="0" algn="l">
              <a:lnSpc>
                <a:spcPct val="170000"/>
              </a:lnSpc>
              <a:buNone/>
            </a:pPr>
            <a:r>
              <a:rPr lang="en-US" dirty="0">
                <a:solidFill>
                  <a:srgbClr val="282C33"/>
                </a:solidFill>
                <a:latin typeface="Graphik"/>
              </a:rPr>
              <a:t>                                  </a:t>
            </a:r>
            <a:r>
              <a:rPr lang="en-US" b="0" i="0" dirty="0">
                <a:solidFill>
                  <a:srgbClr val="282C33"/>
                </a:solidFill>
                <a:effectLst/>
                <a:latin typeface="Graphik"/>
              </a:rPr>
              <a:t>below.</a:t>
            </a:r>
          </a:p>
          <a:p>
            <a:pPr algn="l">
              <a:lnSpc>
                <a:spcPct val="170000"/>
              </a:lnSpc>
              <a:buFont typeface="Arial" panose="020B0604020202020204" pitchFamily="34" charset="0"/>
              <a:buChar char="•"/>
            </a:pPr>
            <a:r>
              <a:rPr lang="en-US" b="0" i="0" dirty="0">
                <a:solidFill>
                  <a:srgbClr val="282C33"/>
                </a:solidFill>
                <a:effectLst/>
                <a:highlight>
                  <a:srgbClr val="FFFF00"/>
                </a:highlight>
                <a:latin typeface="Graphik"/>
              </a:rPr>
              <a:t>Packages: </a:t>
            </a:r>
            <a:r>
              <a:rPr lang="en-US" b="0" i="0" dirty="0">
                <a:solidFill>
                  <a:srgbClr val="282C33"/>
                </a:solidFill>
                <a:effectLst/>
                <a:latin typeface="Graphik"/>
              </a:rPr>
              <a:t>A UML shape that allows you to put different elements into groups. Just as with component diagrams, these groupings are represented as file folders.</a:t>
            </a:r>
          </a:p>
          <a:p>
            <a:endParaRPr lang="en-US" dirty="0"/>
          </a:p>
        </p:txBody>
      </p:sp>
      <p:sp>
        <p:nvSpPr>
          <p:cNvPr id="4" name="Slide Number Placeholder 3">
            <a:extLst>
              <a:ext uri="{FF2B5EF4-FFF2-40B4-BE49-F238E27FC236}">
                <a16:creationId xmlns:a16="http://schemas.microsoft.com/office/drawing/2014/main" id="{74722ED1-B680-0C3F-4C02-312859F464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98</a:t>
            </a:fld>
            <a:endParaRPr lang="en-US"/>
          </a:p>
        </p:txBody>
      </p:sp>
    </p:spTree>
    <p:extLst>
      <p:ext uri="{BB962C8B-B14F-4D97-AF65-F5344CB8AC3E}">
        <p14:creationId xmlns:p14="http://schemas.microsoft.com/office/powerpoint/2010/main" val="37629107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B49A3E-BA8C-5B54-D2A3-D01628D1FFB3}"/>
              </a:ext>
            </a:extLst>
          </p:cNvPr>
          <p:cNvSpPr>
            <a:spLocks noGrp="1"/>
          </p:cNvSpPr>
          <p:nvPr>
            <p:ph type="body" idx="1"/>
          </p:nvPr>
        </p:nvSpPr>
        <p:spPr>
          <a:xfrm>
            <a:off x="457200" y="136526"/>
            <a:ext cx="8229600" cy="5989638"/>
          </a:xfrm>
        </p:spPr>
        <p:txBody>
          <a:bodyPr>
            <a:normAutofit fontScale="40000" lnSpcReduction="20000"/>
          </a:bodyPr>
          <a:lstStyle/>
          <a:p>
            <a:pPr marL="114300" indent="0" algn="just" fontAlgn="base">
              <a:lnSpc>
                <a:spcPct val="170000"/>
              </a:lnSpc>
              <a:buNone/>
            </a:pPr>
            <a:r>
              <a:rPr lang="en-US" b="0" i="0" dirty="0">
                <a:solidFill>
                  <a:srgbClr val="161616"/>
                </a:solidFill>
                <a:effectLst/>
                <a:latin typeface="inherit"/>
              </a:rPr>
              <a:t>The following topics describe the relationships that you can use in use-case diagrams:</a:t>
            </a:r>
          </a:p>
          <a:p>
            <a:pPr fontAlgn="base">
              <a:lnSpc>
                <a:spcPct val="170000"/>
              </a:lnSpc>
              <a:buFont typeface="Arial" panose="020B0604020202020204" pitchFamily="34" charset="0"/>
              <a:buChar char="•"/>
            </a:pPr>
            <a:r>
              <a:rPr lang="en-US" b="1" i="0" u="none" strike="noStrike" dirty="0">
                <a:solidFill>
                  <a:srgbClr val="0F62FE"/>
                </a:solidFill>
                <a:effectLst/>
                <a:latin typeface="inherit"/>
                <a:hlinkClick r:id="rId2"/>
              </a:rPr>
              <a:t>Association relationships</a:t>
            </a:r>
            <a:br>
              <a:rPr lang="en-US" b="0" i="0" dirty="0">
                <a:solidFill>
                  <a:srgbClr val="161616"/>
                </a:solidFill>
                <a:effectLst/>
                <a:latin typeface="inherit"/>
              </a:rPr>
            </a:br>
            <a:r>
              <a:rPr lang="en-US" b="0" i="0" dirty="0">
                <a:solidFill>
                  <a:srgbClr val="161616"/>
                </a:solidFill>
                <a:effectLst/>
                <a:latin typeface="inherit"/>
              </a:rPr>
              <a:t>In UML models, an association is a relationship between two classifiers, such as classes or use cases, that describes the reasons for the relationship and the rules that govern the relationship.</a:t>
            </a:r>
          </a:p>
          <a:p>
            <a:pPr fontAlgn="base">
              <a:lnSpc>
                <a:spcPct val="170000"/>
              </a:lnSpc>
              <a:buFont typeface="Arial" panose="020B0604020202020204" pitchFamily="34" charset="0"/>
              <a:buChar char="•"/>
            </a:pPr>
            <a:r>
              <a:rPr lang="en-US" b="1" i="0" u="none" strike="noStrike" dirty="0">
                <a:solidFill>
                  <a:srgbClr val="0F62FE"/>
                </a:solidFill>
                <a:effectLst/>
                <a:latin typeface="inherit"/>
                <a:hlinkClick r:id="rId3"/>
              </a:rPr>
              <a:t>Generalization relationships</a:t>
            </a:r>
            <a:br>
              <a:rPr lang="en-US" b="0" i="0" dirty="0">
                <a:solidFill>
                  <a:srgbClr val="161616"/>
                </a:solidFill>
                <a:effectLst/>
                <a:latin typeface="inherit"/>
              </a:rPr>
            </a:br>
            <a:r>
              <a:rPr lang="en-US" b="0" i="0" dirty="0">
                <a:solidFill>
                  <a:srgbClr val="161616"/>
                </a:solidFill>
                <a:effectLst/>
                <a:latin typeface="inherit"/>
              </a:rPr>
              <a:t>In UML modeling, a generalization relationship is a relationship in which one model element (the child) is based on another model element (the parent). Generalization relationships are used in class, component, deployment, and use-case diagrams to indicate that the child receives all of the attributes, operations, and relationships that are defined in the parent.</a:t>
            </a:r>
          </a:p>
          <a:p>
            <a:pPr fontAlgn="base">
              <a:lnSpc>
                <a:spcPct val="170000"/>
              </a:lnSpc>
              <a:buFont typeface="Arial" panose="020B0604020202020204" pitchFamily="34" charset="0"/>
              <a:buChar char="•"/>
            </a:pPr>
            <a:r>
              <a:rPr lang="en-US" b="1" i="0" u="none" strike="noStrike" dirty="0">
                <a:solidFill>
                  <a:srgbClr val="0F62FE"/>
                </a:solidFill>
                <a:effectLst/>
                <a:latin typeface="inherit"/>
                <a:hlinkClick r:id="rId4"/>
              </a:rPr>
              <a:t>Include relationships</a:t>
            </a:r>
            <a:br>
              <a:rPr lang="en-US" b="0" i="0" dirty="0">
                <a:solidFill>
                  <a:srgbClr val="161616"/>
                </a:solidFill>
                <a:effectLst/>
                <a:latin typeface="inherit"/>
              </a:rPr>
            </a:br>
            <a:r>
              <a:rPr lang="en-US" b="0" i="0" dirty="0">
                <a:solidFill>
                  <a:srgbClr val="161616"/>
                </a:solidFill>
                <a:effectLst/>
                <a:latin typeface="inherit"/>
              </a:rPr>
              <a:t>In UML modeling, an include relationship is a relationship in which one use case (the base use case) includes the functionality of another use case (the inclusion use case). The include relationship supports the reuse of functionality in a use-case model.</a:t>
            </a:r>
          </a:p>
          <a:p>
            <a:pPr fontAlgn="base">
              <a:lnSpc>
                <a:spcPct val="170000"/>
              </a:lnSpc>
              <a:buFont typeface="Arial" panose="020B0604020202020204" pitchFamily="34" charset="0"/>
              <a:buChar char="•"/>
            </a:pPr>
            <a:r>
              <a:rPr lang="en-US" b="1" i="0" u="none" strike="noStrike" dirty="0">
                <a:solidFill>
                  <a:srgbClr val="0F62FE"/>
                </a:solidFill>
                <a:effectLst/>
                <a:latin typeface="inherit"/>
                <a:hlinkClick r:id="rId5"/>
              </a:rPr>
              <a:t>Extend relationships</a:t>
            </a:r>
            <a:br>
              <a:rPr lang="en-US" b="0" i="0" dirty="0">
                <a:solidFill>
                  <a:srgbClr val="161616"/>
                </a:solidFill>
                <a:effectLst/>
                <a:latin typeface="inherit"/>
              </a:rPr>
            </a:br>
            <a:r>
              <a:rPr lang="en-US" b="0" i="0" dirty="0">
                <a:solidFill>
                  <a:srgbClr val="161616"/>
                </a:solidFill>
                <a:effectLst/>
                <a:latin typeface="inherit"/>
              </a:rPr>
              <a:t>In UML modeling, you can use an extend relationship to specify that one use case (extension) extends the behavior of another use case (base). This type of relationship reveals details about a system or application that are typically hidden in a use case.</a:t>
            </a:r>
          </a:p>
          <a:p>
            <a:endParaRPr lang="en-US" dirty="0"/>
          </a:p>
        </p:txBody>
      </p:sp>
      <p:sp>
        <p:nvSpPr>
          <p:cNvPr id="4" name="Slide Number Placeholder 3">
            <a:extLst>
              <a:ext uri="{FF2B5EF4-FFF2-40B4-BE49-F238E27FC236}">
                <a16:creationId xmlns:a16="http://schemas.microsoft.com/office/drawing/2014/main" id="{979D1623-F270-E42C-C813-365D76DFA1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99</a:t>
            </a:fld>
            <a:endParaRPr lang="en-US"/>
          </a:p>
        </p:txBody>
      </p:sp>
    </p:spTree>
    <p:extLst>
      <p:ext uri="{BB962C8B-B14F-4D97-AF65-F5344CB8AC3E}">
        <p14:creationId xmlns:p14="http://schemas.microsoft.com/office/powerpoint/2010/main" val="32609834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2376</TotalTime>
  <Words>16493</Words>
  <Application>Microsoft Office PowerPoint</Application>
  <PresentationFormat>On-screen Show (4:3)</PresentationFormat>
  <Paragraphs>2924</Paragraphs>
  <Slides>225</Slides>
  <Notes>218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225</vt:i4>
      </vt:variant>
    </vt:vector>
  </HeadingPairs>
  <TitlesOfParts>
    <vt:vector size="242" baseType="lpstr">
      <vt:lpstr>Inter</vt:lpstr>
      <vt:lpstr>Courier New</vt:lpstr>
      <vt:lpstr>Graphik</vt:lpstr>
      <vt:lpstr>Times New Roman</vt:lpstr>
      <vt:lpstr>Tahoma</vt:lpstr>
      <vt:lpstr>Quattrocento Sans</vt:lpstr>
      <vt:lpstr>Calibri</vt:lpstr>
      <vt:lpstr>Arial</vt:lpstr>
      <vt:lpstr>Oi</vt:lpstr>
      <vt:lpstr>Noto Sans Symbols</vt:lpstr>
      <vt:lpstr>Arimo</vt:lpstr>
      <vt:lpstr>Arial</vt:lpstr>
      <vt:lpstr>inherit</vt:lpstr>
      <vt:lpstr>Cambria</vt:lpstr>
      <vt:lpstr>Algerian</vt:lpstr>
      <vt:lpstr>Open Sans</vt:lpstr>
      <vt:lpstr>Office Theme</vt:lpstr>
      <vt:lpstr>18CSC202J Object Oriented Design and Programming  UNIT-1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CONSTANTS</vt:lpstr>
      <vt:lpstr>Declaring Constants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Real Time Example</vt:lpstr>
      <vt:lpstr>PowerPoint Presentation</vt:lpstr>
      <vt:lpstr>PowerPoint Presentation</vt:lpstr>
      <vt:lpstr>PowerPoint Presentation</vt:lpstr>
      <vt:lpstr>This pointer Example</vt:lpstr>
      <vt:lpstr>PowerPoint Presentation</vt:lpstr>
      <vt:lpstr>MCQ</vt:lpstr>
      <vt:lpstr>MCQ - Answer</vt:lpstr>
      <vt:lpstr>MCQ-What is output of the following code?</vt:lpstr>
      <vt:lpstr>MCQ - Answer</vt:lpstr>
      <vt:lpstr>Type conversion and type casting</vt:lpstr>
      <vt:lpstr>PowerPoint Presentation</vt:lpstr>
      <vt:lpstr>Type 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Static Data Member </vt:lpstr>
      <vt:lpstr> Member Functions</vt:lpstr>
      <vt:lpstr>PowerPoint Presentation</vt:lpstr>
      <vt:lpstr>PowerPoint Presentation</vt:lpstr>
      <vt:lpstr>Const Member Function</vt:lpstr>
      <vt:lpstr>What is an object? </vt:lpstr>
      <vt:lpstr>PowerPoint Presentation</vt:lpstr>
      <vt:lpstr>Declaration of an Object</vt:lpstr>
      <vt:lpstr>Another Example</vt:lpstr>
      <vt:lpstr>Declaration of an Object</vt:lpstr>
      <vt:lpstr>Declaration of an Object</vt:lpstr>
      <vt:lpstr>Object Initialization</vt:lpstr>
      <vt:lpstr>Object Initialization</vt:lpstr>
      <vt:lpstr>PowerPoint Presentation</vt:lpstr>
      <vt:lpstr>PowerPoint Presentation</vt:lpstr>
      <vt:lpstr>PowerPoint Presentation</vt:lpstr>
      <vt:lpstr>PowerPoint Presentation</vt:lpstr>
      <vt:lpstr>Session-4  Feature : Objects and Classes</vt:lpstr>
      <vt:lpstr>Objects and Classes</vt:lpstr>
      <vt:lpstr>Objects and classes</vt:lpstr>
      <vt:lpstr>Methods</vt:lpstr>
      <vt:lpstr>Defining a Base Class - Example</vt:lpstr>
      <vt:lpstr>Using objects of a Class - Example</vt:lpstr>
      <vt:lpstr>Defining a Class – Example </vt:lpstr>
      <vt:lpstr>Difference Between Class and Structure</vt:lpstr>
      <vt:lpstr>Debug the code</vt:lpstr>
      <vt:lpstr>Debug the code</vt:lpstr>
      <vt:lpstr>Scope Resolution Operator</vt:lpstr>
      <vt:lpstr>Scope Resolution Operator Example</vt:lpstr>
      <vt:lpstr> Session 3 ,7  Topic : UML Class Diagram, its components, Class Diagram relations and Multiplicity</vt:lpstr>
      <vt:lpstr>A Recap……</vt:lpstr>
      <vt:lpstr>UML Diagrams - Introduction</vt:lpstr>
      <vt:lpstr>UML Diagrams - Introduction</vt:lpstr>
      <vt:lpstr>UML Diagrams - Introduction</vt:lpstr>
      <vt:lpstr>What is a use case diagram? </vt:lpstr>
      <vt:lpstr>Use case diagram components </vt:lpstr>
      <vt:lpstr>Use case diagram symbols and notation </vt:lpstr>
      <vt:lpstr>PowerPoint Presentation</vt:lpstr>
      <vt:lpstr>PowerPoint Presentation</vt:lpstr>
      <vt:lpstr>PowerPoint Presentation</vt:lpstr>
      <vt:lpstr> </vt:lpstr>
      <vt:lpstr>Overview of UML Diagrams</vt:lpstr>
      <vt:lpstr>Class Diagram</vt:lpstr>
      <vt:lpstr>Class Attributes</vt:lpstr>
      <vt:lpstr>Class Attributes (Cont’d)</vt:lpstr>
      <vt:lpstr>Class Attributes (Cont’d)</vt:lpstr>
      <vt:lpstr>Class Operations</vt:lpstr>
      <vt:lpstr>Class Operations (Cont’d)</vt:lpstr>
      <vt:lpstr>Depicting Classes</vt:lpstr>
      <vt:lpstr>Class Responsibilities</vt:lpstr>
      <vt:lpstr>PowerPoint Presentation</vt:lpstr>
      <vt:lpstr>PowerPoint Presentation</vt:lpstr>
      <vt:lpstr>Class Diagram</vt:lpstr>
      <vt:lpstr>Class Diagram – cont..</vt:lpstr>
      <vt:lpstr>Class Diagram – cont..</vt:lpstr>
      <vt:lpstr>PowerPoint Presentation</vt:lpstr>
      <vt:lpstr>Relationships</vt:lpstr>
      <vt:lpstr>Association </vt:lpstr>
      <vt:lpstr>Inheritance </vt:lpstr>
      <vt:lpstr>Example</vt:lpstr>
      <vt:lpstr>Interface</vt:lpstr>
      <vt:lpstr>Dependency Relationships</vt:lpstr>
      <vt:lpstr>Dependency - Aggregation </vt:lpstr>
      <vt:lpstr>Generalization Relationships</vt:lpstr>
      <vt:lpstr>Generalization Relationships (Cont’d)</vt:lpstr>
      <vt:lpstr>Generalization Relationships (Cont’d)</vt:lpstr>
      <vt:lpstr>Relationships b/w Classes</vt:lpstr>
      <vt:lpstr>Relationships b/w Classes</vt:lpstr>
      <vt:lpstr>Relationships b/w Classes</vt:lpstr>
      <vt:lpstr>PowerPoint Presentation</vt:lpstr>
      <vt:lpstr>PowerPoint Presentation</vt:lpstr>
      <vt:lpstr>PowerPoint Presentation</vt:lpstr>
      <vt:lpstr>PowerPoint Presentation</vt:lpstr>
      <vt:lpstr>Composition </vt:lpstr>
      <vt:lpstr>Multiplicity </vt:lpstr>
      <vt:lpstr>PowerPoint Presentation</vt:lpstr>
      <vt:lpstr>Multiplicity Constraints</vt:lpstr>
      <vt:lpstr>PowerPoint Presentation</vt:lpstr>
      <vt:lpstr>Multiplicity Constraints</vt:lpstr>
      <vt:lpstr>Questions</vt:lpstr>
      <vt:lpstr>PowerPoint Presentation</vt:lpstr>
      <vt:lpstr>PowerPoint Presentation</vt:lpstr>
      <vt:lpstr>PowerPoint Presentation</vt:lpstr>
      <vt:lpstr>Association Relationships (Cont’d)</vt:lpstr>
      <vt:lpstr>Association Relationships (Cont’d)</vt:lpstr>
      <vt:lpstr>Association Relationships (Cont’d)</vt:lpstr>
      <vt:lpstr>Association Relationships (Cont’d)</vt:lpstr>
      <vt:lpstr>Association Relationships (Cont’d)</vt:lpstr>
      <vt:lpstr>Association Relationships (Cont’d)</vt:lpstr>
      <vt:lpstr>Association Relationships (Cont’d)</vt:lpstr>
      <vt:lpstr>Interfaces</vt:lpstr>
      <vt:lpstr>A real world Example</vt:lpstr>
      <vt:lpstr>A Simple C++ Program with class</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ENCAPSULATION</vt:lpstr>
      <vt:lpstr>Data Encapsulation</vt:lpstr>
      <vt:lpstr>Application of Abstraction </vt:lpstr>
      <vt:lpstr>Example</vt:lpstr>
      <vt:lpstr>Examples</vt:lpstr>
      <vt:lpstr>MCQ</vt:lpstr>
      <vt:lpstr>MCQ</vt:lpstr>
      <vt:lpstr>Examples</vt:lpstr>
      <vt:lpstr>Examples</vt:lpstr>
      <vt:lpstr>PowerPoint Presentation</vt:lpstr>
      <vt:lpstr>Access control in classes</vt:lpstr>
      <vt:lpstr>PowerPoint Presentation</vt:lpstr>
      <vt:lpstr>PowerPoint Presentation</vt:lpstr>
      <vt:lpstr>PowerPoint Presentation</vt:lpstr>
      <vt:lpstr>PowerPoint Presentation</vt:lpstr>
      <vt:lpstr>Access Specifiers Example 1</vt:lpstr>
      <vt:lpstr>Access Specifiers Example 2</vt:lpstr>
      <vt:lpstr>Access Specifiers Example 3</vt:lpstr>
      <vt:lpstr>PowerPoint Presentation</vt:lpstr>
      <vt:lpstr>Friend function</vt:lpstr>
      <vt:lpstr>Friend function Example</vt:lpstr>
      <vt:lpstr>Inline Function</vt:lpstr>
      <vt:lpstr>Inline Function - Example</vt:lpstr>
      <vt:lpstr> Inline Function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Session 13  Topic : Constructor and Destructor </vt:lpstr>
      <vt:lpstr>PowerPoint Presentation</vt:lpstr>
      <vt:lpstr>PowerPoint Presentation</vt:lpstr>
      <vt:lpstr>PowerPoint Presentation</vt:lpstr>
      <vt:lpstr>Types of Constructor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Methods</vt:lpstr>
      <vt:lpstr>Method Vs Constructor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18CSC202J Object Oriented Design and Programming  UNIT-1</dc:title>
  <dc:creator>suchi</dc:creator>
  <cp:lastModifiedBy>Sweety</cp:lastModifiedBy>
  <cp:revision>7</cp:revision>
  <dcterms:modified xsi:type="dcterms:W3CDTF">2022-09-02T08:51:09Z</dcterms:modified>
</cp:coreProperties>
</file>